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260" r:id="rId3"/>
    <p:sldId id="262" r:id="rId4"/>
    <p:sldId id="272"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417"/>
    <a:srgbClr val="6C7373"/>
    <a:srgbClr val="E1E1E1"/>
    <a:srgbClr val="566568"/>
    <a:srgbClr val="C41039"/>
    <a:srgbClr val="69787B"/>
    <a:srgbClr val="69780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715"/>
  </p:normalViewPr>
  <p:slideViewPr>
    <p:cSldViewPr snapToGrid="0" snapToObjects="1">
      <p:cViewPr>
        <p:scale>
          <a:sx n="100" d="100"/>
          <a:sy n="100" d="100"/>
        </p:scale>
        <p:origin x="2520"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AD09-9720-9047-BB14-484CD98DBB2F}" type="datetimeFigureOut">
              <a:rPr lang="en-US" smtClean="0"/>
              <a:t>10/13/17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0D64-6F43-4C4D-BE6A-3F3482AA5165}" type="slidenum">
              <a:rPr lang="en-US" smtClean="0"/>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1linerev(1c)100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Tree>
    <p:extLst>
      <p:ext uri="{BB962C8B-B14F-4D97-AF65-F5344CB8AC3E}">
        <p14:creationId xmlns:p14="http://schemas.microsoft.com/office/powerpoint/2010/main" val="39821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1linerev(1c)1000-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spTree>
    <p:extLst>
      <p:ext uri="{BB962C8B-B14F-4D97-AF65-F5344CB8AC3E}">
        <p14:creationId xmlns:p14="http://schemas.microsoft.com/office/powerpoint/2010/main" val="12301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vl3pPr>
              <a:defRPr>
                <a:solidFill>
                  <a:srgbClr val="6C7373"/>
                </a:solidFill>
              </a:defRPr>
            </a:lvl3pPr>
            <a:lvl4pPr>
              <a:defRPr>
                <a:solidFill>
                  <a:srgbClr val="6C7373"/>
                </a:solidFill>
              </a:defRPr>
            </a:lvl4pPr>
            <a:lvl5pPr>
              <a:defRPr>
                <a:solidFill>
                  <a:srgbClr val="6C737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6C737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5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34365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76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0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66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3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28600" y="228600"/>
            <a:ext cx="86868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202" y="437444"/>
            <a:ext cx="7237465" cy="9801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3889" y="1600200"/>
            <a:ext cx="8142111" cy="47780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50" r:id="rId3"/>
    <p:sldLayoutId id="2147483660" r:id="rId4"/>
    <p:sldLayoutId id="2147483652" r:id="rId5"/>
    <p:sldLayoutId id="2147483653" r:id="rId6"/>
    <p:sldLayoutId id="2147483654" r:id="rId7"/>
    <p:sldLayoutId id="2147483670"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Sustained Earnings and Revenue Growth, Earnings Quality, and Earnings Response Coefficients </a:t>
            </a:r>
            <a:endParaRPr lang="en-US" dirty="0"/>
          </a:p>
        </p:txBody>
      </p:sp>
      <p:sp>
        <p:nvSpPr>
          <p:cNvPr id="3" name="Subtitle 2"/>
          <p:cNvSpPr>
            <a:spLocks noGrp="1"/>
          </p:cNvSpPr>
          <p:nvPr>
            <p:ph type="subTitle" idx="1"/>
          </p:nvPr>
        </p:nvSpPr>
        <p:spPr>
          <a:xfrm>
            <a:off x="550733" y="4358777"/>
            <a:ext cx="4987877" cy="480836"/>
          </a:xfrm>
        </p:spPr>
        <p:txBody>
          <a:bodyPr>
            <a:noAutofit/>
          </a:bodyPr>
          <a:lstStyle/>
          <a:p>
            <a:r>
              <a:rPr lang="en-US" sz="2000" dirty="0"/>
              <a:t>Author: ALOKE GHOSH, ZHAOYANG GU, PREM C. JAIN </a:t>
            </a:r>
          </a:p>
          <a:p>
            <a:r>
              <a:rPr lang="en-US" sz="2000" dirty="0"/>
              <a:t>Presenter: Boying Liu</a:t>
            </a:r>
          </a:p>
          <a:p>
            <a:endParaRPr lang="en-US" sz="2000" dirty="0"/>
          </a:p>
        </p:txBody>
      </p:sp>
    </p:spTree>
    <p:extLst>
      <p:ext uri="{BB962C8B-B14F-4D97-AF65-F5344CB8AC3E}">
        <p14:creationId xmlns:p14="http://schemas.microsoft.com/office/powerpoint/2010/main" val="1584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Model 4(a) 4(b) - Return</a:t>
            </a:r>
            <a:endParaRPr lang="en-US" dirty="0">
              <a:solidFill>
                <a:schemeClr val="tx1"/>
              </a:solidFill>
            </a:endParaRP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417638"/>
            <a:ext cx="8142287" cy="3612502"/>
          </a:xfrm>
        </p:spPr>
      </p:pic>
      <p:sp>
        <p:nvSpPr>
          <p:cNvPr id="5" name="TextBox 4"/>
          <p:cNvSpPr txBox="1"/>
          <p:nvPr/>
        </p:nvSpPr>
        <p:spPr>
          <a:xfrm>
            <a:off x="467202" y="5271670"/>
            <a:ext cx="7725192" cy="1477328"/>
          </a:xfrm>
          <a:prstGeom prst="rect">
            <a:avLst/>
          </a:prstGeom>
          <a:noFill/>
        </p:spPr>
        <p:txBody>
          <a:bodyPr wrap="none" rtlCol="0">
            <a:spAutoFit/>
          </a:bodyPr>
          <a:lstStyle/>
          <a:p>
            <a:r>
              <a:rPr lang="en-US" dirty="0" smtClean="0">
                <a:latin typeface="Times" charset="0"/>
                <a:ea typeface="Times" charset="0"/>
                <a:cs typeface="Times" charset="0"/>
              </a:rPr>
              <a:t>where “Ret” is the compounded stock return from the fourth month of fiscal year </a:t>
            </a:r>
          </a:p>
          <a:p>
            <a:r>
              <a:rPr lang="en-US" dirty="0" smtClean="0">
                <a:latin typeface="Times" charset="0"/>
                <a:ea typeface="Times" charset="0"/>
                <a:cs typeface="Times" charset="0"/>
              </a:rPr>
              <a:t>t to the third month after the year-end, and </a:t>
            </a:r>
            <a:r>
              <a:rPr lang="en-US" dirty="0" err="1" smtClean="0">
                <a:latin typeface="Times" charset="0"/>
                <a:ea typeface="Times" charset="0"/>
                <a:cs typeface="Times" charset="0"/>
              </a:rPr>
              <a:t>D^deltaE</a:t>
            </a:r>
            <a:r>
              <a:rPr lang="en-US" dirty="0" smtClean="0">
                <a:latin typeface="Times" charset="0"/>
                <a:ea typeface="Times" charset="0"/>
                <a:cs typeface="Times" charset="0"/>
              </a:rPr>
              <a:t>- and </a:t>
            </a:r>
            <a:r>
              <a:rPr lang="en-US" dirty="0" err="1" smtClean="0">
                <a:latin typeface="Times" charset="0"/>
                <a:ea typeface="Times" charset="0"/>
                <a:cs typeface="Times" charset="0"/>
              </a:rPr>
              <a:t>D^deltaE</a:t>
            </a:r>
            <a:r>
              <a:rPr lang="en-US" dirty="0" smtClean="0">
                <a:latin typeface="Times" charset="0"/>
                <a:ea typeface="Times" charset="0"/>
                <a:cs typeface="Times" charset="0"/>
              </a:rPr>
              <a:t>+ are dummy</a:t>
            </a:r>
          </a:p>
          <a:p>
            <a:r>
              <a:rPr lang="en-US" dirty="0" smtClean="0">
                <a:latin typeface="Times" charset="0"/>
                <a:ea typeface="Times" charset="0"/>
                <a:cs typeface="Times" charset="0"/>
              </a:rPr>
              <a:t> variables for Delta E &lt; 0 and Delta E &gt;= 0. </a:t>
            </a:r>
          </a:p>
          <a:p>
            <a:endParaRPr lang="en-US" dirty="0" smtClean="0">
              <a:latin typeface="Times" charset="0"/>
              <a:ea typeface="Times" charset="0"/>
              <a:cs typeface="Times" charset="0"/>
            </a:endParaRPr>
          </a:p>
          <a:p>
            <a:endParaRPr lang="en-US" dirty="0">
              <a:latin typeface="Times" charset="0"/>
              <a:ea typeface="Times" charset="0"/>
              <a:cs typeface="Times" charset="0"/>
            </a:endParaRPr>
          </a:p>
        </p:txBody>
      </p:sp>
    </p:spTree>
    <p:extLst>
      <p:ext uri="{BB962C8B-B14F-4D97-AF65-F5344CB8AC3E}">
        <p14:creationId xmlns:p14="http://schemas.microsoft.com/office/powerpoint/2010/main" val="47517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Coefficients</a:t>
            </a:r>
            <a:endParaRPr lang="en-US" dirty="0">
              <a:solidFill>
                <a:schemeClr val="tx1"/>
              </a:solidFill>
            </a:endParaRPr>
          </a:p>
        </p:txBody>
      </p:sp>
      <p:sp>
        <p:nvSpPr>
          <p:cNvPr id="6" name="Content Placeholder 5"/>
          <p:cNvSpPr>
            <a:spLocks noGrp="1"/>
          </p:cNvSpPr>
          <p:nvPr>
            <p:ph idx="1"/>
          </p:nvPr>
        </p:nvSpPr>
        <p:spPr/>
        <p:txBody>
          <a:bodyPr>
            <a:normAutofit fontScale="77500" lnSpcReduction="20000"/>
          </a:bodyPr>
          <a:lstStyle/>
          <a:p>
            <a:pPr>
              <a:lnSpc>
                <a:spcPct val="120000"/>
              </a:lnSpc>
            </a:pPr>
            <a:r>
              <a:rPr lang="en-US" dirty="0">
                <a:solidFill>
                  <a:schemeClr val="tx1"/>
                </a:solidFill>
              </a:rPr>
              <a:t>Similar to the prediction for Model (1a), our prediction for Models (3a) and (4a) is </a:t>
            </a:r>
            <a:r>
              <a:rPr lang="en-US" b="1" dirty="0">
                <a:solidFill>
                  <a:schemeClr val="tx1"/>
                </a:solidFill>
              </a:rPr>
              <a:t>b3 &gt; b4 &gt; 0</a:t>
            </a:r>
            <a:r>
              <a:rPr lang="en-US" dirty="0">
                <a:solidFill>
                  <a:schemeClr val="tx1"/>
                </a:solidFill>
              </a:rPr>
              <a:t>. </a:t>
            </a:r>
          </a:p>
          <a:p>
            <a:pPr>
              <a:lnSpc>
                <a:spcPct val="120000"/>
              </a:lnSpc>
            </a:pPr>
            <a:r>
              <a:rPr lang="en-US" dirty="0">
                <a:solidFill>
                  <a:schemeClr val="tx1"/>
                </a:solidFill>
              </a:rPr>
              <a:t>That is, ERCs are higher when earnings growth is sustained through revenue increases than through cost reductions. </a:t>
            </a:r>
          </a:p>
          <a:p>
            <a:pPr>
              <a:lnSpc>
                <a:spcPct val="120000"/>
              </a:lnSpc>
            </a:pPr>
            <a:r>
              <a:rPr lang="en-US" dirty="0" smtClean="0">
                <a:solidFill>
                  <a:schemeClr val="tx1"/>
                </a:solidFill>
              </a:rPr>
              <a:t>Similar </a:t>
            </a:r>
            <a:r>
              <a:rPr lang="en-US" dirty="0">
                <a:solidFill>
                  <a:schemeClr val="tx1"/>
                </a:solidFill>
              </a:rPr>
              <a:t>to the prediction for Model (1b), our prediction for Models (3b) and (4b) is </a:t>
            </a:r>
            <a:r>
              <a:rPr lang="en-US" b="1" dirty="0">
                <a:solidFill>
                  <a:schemeClr val="tx1"/>
                </a:solidFill>
              </a:rPr>
              <a:t>b31 &gt; b41 &gt; 0 and b32 &gt; b42 &gt; 0</a:t>
            </a:r>
            <a:r>
              <a:rPr lang="en-US" dirty="0">
                <a:solidFill>
                  <a:schemeClr val="tx1"/>
                </a:solidFill>
              </a:rPr>
              <a:t>. </a:t>
            </a:r>
          </a:p>
          <a:p>
            <a:pPr>
              <a:lnSpc>
                <a:spcPct val="120000"/>
              </a:lnSpc>
            </a:pPr>
            <a:r>
              <a:rPr lang="en-US" dirty="0">
                <a:solidFill>
                  <a:schemeClr val="tx1"/>
                </a:solidFill>
              </a:rPr>
              <a:t>That is, for the groups with sustained operating earnings increases and the groups without these increases, </a:t>
            </a:r>
          </a:p>
          <a:p>
            <a:pPr>
              <a:lnSpc>
                <a:spcPct val="120000"/>
              </a:lnSpc>
            </a:pPr>
            <a:r>
              <a:rPr lang="en-US" dirty="0">
                <a:solidFill>
                  <a:schemeClr val="tx1"/>
                </a:solidFill>
              </a:rPr>
              <a:t>ERCs are always higher when earnings growth and revenue growth are sustained concurrently. </a:t>
            </a:r>
          </a:p>
          <a:p>
            <a:pPr>
              <a:lnSpc>
                <a:spcPct val="120000"/>
              </a:lnSpc>
            </a:pPr>
            <a:r>
              <a:rPr lang="en-US" dirty="0">
                <a:solidFill>
                  <a:schemeClr val="tx1"/>
                </a:solidFill>
              </a:rPr>
              <a:t>We also predict </a:t>
            </a:r>
            <a:r>
              <a:rPr lang="en-US" b="1" dirty="0">
                <a:solidFill>
                  <a:schemeClr val="tx1"/>
                </a:solidFill>
              </a:rPr>
              <a:t>b31 &gt; b32 &gt; 0 and b41 &gt; b42 &gt; 0</a:t>
            </a:r>
            <a:r>
              <a:rPr lang="en-US" dirty="0">
                <a:solidFill>
                  <a:schemeClr val="tx1"/>
                </a:solidFill>
              </a:rPr>
              <a:t>. </a:t>
            </a:r>
          </a:p>
          <a:p>
            <a:endParaRPr lang="en-US" dirty="0"/>
          </a:p>
        </p:txBody>
      </p:sp>
    </p:spTree>
    <p:extLst>
      <p:ext uri="{BB962C8B-B14F-4D97-AF65-F5344CB8AC3E}">
        <p14:creationId xmlns:p14="http://schemas.microsoft.com/office/powerpoint/2010/main" val="135522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dirty="0">
                <a:solidFill>
                  <a:schemeClr val="tx1"/>
                </a:solidFill>
                <a:latin typeface="Times" charset="0"/>
                <a:ea typeface="Times" charset="0"/>
                <a:cs typeface="Times" charset="0"/>
              </a:rPr>
              <a:t>A firm is included only if it has at least five consecutive years of accounting data. </a:t>
            </a:r>
          </a:p>
          <a:p>
            <a:pPr>
              <a:lnSpc>
                <a:spcPct val="100000"/>
              </a:lnSpc>
            </a:pPr>
            <a:r>
              <a:rPr lang="en-US" dirty="0">
                <a:solidFill>
                  <a:schemeClr val="tx1"/>
                </a:solidFill>
                <a:latin typeface="Times" charset="0"/>
                <a:ea typeface="Times" charset="0"/>
                <a:cs typeface="Times" charset="0"/>
              </a:rPr>
              <a:t>To mitigate the potential effect of outliers, we remove the top and bottom 1% of observations for stock prices, book value and earnings. </a:t>
            </a:r>
          </a:p>
          <a:p>
            <a:pPr>
              <a:lnSpc>
                <a:spcPct val="100000"/>
              </a:lnSpc>
            </a:pPr>
            <a:endParaRPr lang="en-US" dirty="0">
              <a:solidFill>
                <a:schemeClr val="tx1"/>
              </a:solidFill>
              <a:latin typeface="Times" charset="0"/>
              <a:ea typeface="Times" charset="0"/>
              <a:cs typeface="Times" charset="0"/>
            </a:endParaRPr>
          </a:p>
          <a:p>
            <a:endParaRPr lang="en-US" dirty="0">
              <a:solidFill>
                <a:schemeClr val="tx1"/>
              </a:solidFill>
              <a:latin typeface="Times" charset="0"/>
              <a:ea typeface="Times" charset="0"/>
              <a:cs typeface="Times" charset="0"/>
            </a:endParaRPr>
          </a:p>
        </p:txBody>
      </p:sp>
      <p:sp>
        <p:nvSpPr>
          <p:cNvPr id="3" name="Title 2"/>
          <p:cNvSpPr>
            <a:spLocks noGrp="1"/>
          </p:cNvSpPr>
          <p:nvPr>
            <p:ph type="title"/>
          </p:nvPr>
        </p:nvSpPr>
        <p:spPr/>
        <p:txBody>
          <a:bodyPr/>
          <a:lstStyle/>
          <a:p>
            <a:r>
              <a:rPr lang="en-US" b="1" dirty="0">
                <a:solidFill>
                  <a:schemeClr val="tx1"/>
                </a:solidFill>
              </a:rPr>
              <a:t>Data Selection</a:t>
            </a:r>
            <a:endParaRPr lang="en-US" dirty="0">
              <a:solidFill>
                <a:schemeClr val="tx1"/>
              </a:solidFill>
            </a:endParaRPr>
          </a:p>
        </p:txBody>
      </p:sp>
    </p:spTree>
    <p:extLst>
      <p:ext uri="{BB962C8B-B14F-4D97-AF65-F5344CB8AC3E}">
        <p14:creationId xmlns:p14="http://schemas.microsoft.com/office/powerpoint/2010/main" val="60353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Descriptive Statistics </a:t>
            </a:r>
            <a:br>
              <a:rPr lang="en-US" b="1" dirty="0">
                <a:solidFill>
                  <a:schemeClr val="tx1"/>
                </a:solidFill>
              </a:rPr>
            </a:b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417638"/>
            <a:ext cx="7608568" cy="4778375"/>
          </a:xfrm>
        </p:spPr>
      </p:pic>
    </p:spTree>
    <p:extLst>
      <p:ext uri="{BB962C8B-B14F-4D97-AF65-F5344CB8AC3E}">
        <p14:creationId xmlns:p14="http://schemas.microsoft.com/office/powerpoint/2010/main" val="128921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1"/>
                </a:solidFill>
                <a:latin typeface="Times" charset="0"/>
                <a:ea typeface="Times" charset="0"/>
                <a:cs typeface="Times" charset="0"/>
              </a:rPr>
              <a:t>In Panel A, the frequency and percentage (relative to total firm years) of firm years with varying lengths of earnings </a:t>
            </a:r>
            <a:r>
              <a:rPr lang="en-US" dirty="0" smtClean="0">
                <a:solidFill>
                  <a:schemeClr val="tx1"/>
                </a:solidFill>
                <a:latin typeface="Times" charset="0"/>
                <a:ea typeface="Times" charset="0"/>
                <a:cs typeface="Times" charset="0"/>
              </a:rPr>
              <a:t>increases </a:t>
            </a:r>
            <a:r>
              <a:rPr lang="en-US" dirty="0">
                <a:solidFill>
                  <a:schemeClr val="tx1"/>
                </a:solidFill>
                <a:latin typeface="Times" charset="0"/>
                <a:ea typeface="Times" charset="0"/>
                <a:cs typeface="Times" charset="0"/>
              </a:rPr>
              <a:t>are reported. </a:t>
            </a:r>
          </a:p>
          <a:p>
            <a:r>
              <a:rPr lang="en-US" dirty="0">
                <a:solidFill>
                  <a:schemeClr val="tx1"/>
                </a:solidFill>
                <a:latin typeface="Times" charset="0"/>
                <a:ea typeface="Times" charset="0"/>
                <a:cs typeface="Times" charset="0"/>
              </a:rPr>
              <a:t>In Panel B, firms with long strings of growth in earnings are more prevalent in the first couple of years in our sample period. </a:t>
            </a:r>
          </a:p>
          <a:p>
            <a:endParaRPr lang="en-US" dirty="0">
              <a:solidFill>
                <a:schemeClr val="tx1"/>
              </a:solidFill>
              <a:latin typeface="Times" charset="0"/>
              <a:ea typeface="Times" charset="0"/>
              <a:cs typeface="Times" charset="0"/>
            </a:endParaRPr>
          </a:p>
          <a:p>
            <a:endParaRPr lang="en-US" dirty="0">
              <a:solidFill>
                <a:schemeClr val="tx1"/>
              </a:solidFill>
            </a:endParaRPr>
          </a:p>
        </p:txBody>
      </p:sp>
      <p:sp>
        <p:nvSpPr>
          <p:cNvPr id="3" name="Title 2"/>
          <p:cNvSpPr>
            <a:spLocks noGrp="1"/>
          </p:cNvSpPr>
          <p:nvPr>
            <p:ph type="title"/>
          </p:nvPr>
        </p:nvSpPr>
        <p:spPr/>
        <p:txBody>
          <a:bodyPr/>
          <a:lstStyle/>
          <a:p>
            <a:r>
              <a:rPr lang="en-US" b="1" dirty="0">
                <a:solidFill>
                  <a:schemeClr val="tx1"/>
                </a:solidFill>
              </a:rPr>
              <a:t>Descriptive Statistics </a:t>
            </a:r>
            <a:br>
              <a:rPr lang="en-US" b="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72889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Results</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417638"/>
            <a:ext cx="6997253" cy="4778375"/>
          </a:xfrm>
        </p:spPr>
      </p:pic>
    </p:spTree>
    <p:extLst>
      <p:ext uri="{BB962C8B-B14F-4D97-AF65-F5344CB8AC3E}">
        <p14:creationId xmlns:p14="http://schemas.microsoft.com/office/powerpoint/2010/main" val="1481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110000"/>
              </a:lnSpc>
            </a:pPr>
            <a:r>
              <a:rPr lang="en-US" dirty="0">
                <a:solidFill>
                  <a:schemeClr val="tx1"/>
                </a:solidFill>
                <a:latin typeface="Times" charset="0"/>
                <a:ea typeface="Times" charset="0"/>
                <a:cs typeface="Times" charset="0"/>
              </a:rPr>
              <a:t>Recall: Model (1a) examines the difference in persistence of earnings levels across groups S and NS. </a:t>
            </a:r>
          </a:p>
          <a:p>
            <a:pPr>
              <a:lnSpc>
                <a:spcPct val="110000"/>
              </a:lnSpc>
            </a:pPr>
            <a:r>
              <a:rPr lang="en-US" dirty="0">
                <a:solidFill>
                  <a:schemeClr val="tx1"/>
                </a:solidFill>
                <a:latin typeface="Times" charset="0"/>
                <a:ea typeface="Times" charset="0"/>
                <a:cs typeface="Times" charset="0"/>
              </a:rPr>
              <a:t>Model (1a): For firms without sustained earnings growth, the persistence parameter is </a:t>
            </a:r>
            <a:r>
              <a:rPr lang="en-US" b="1" dirty="0">
                <a:solidFill>
                  <a:schemeClr val="tx1"/>
                </a:solidFill>
                <a:latin typeface="Times" charset="0"/>
                <a:ea typeface="Times" charset="0"/>
                <a:cs typeface="Times" charset="0"/>
              </a:rPr>
              <a:t>b1 = 0.613 (t = 20.15) </a:t>
            </a:r>
            <a:r>
              <a:rPr lang="en-US" dirty="0">
                <a:solidFill>
                  <a:schemeClr val="tx1"/>
                </a:solidFill>
                <a:latin typeface="Times" charset="0"/>
                <a:ea typeface="Times" charset="0"/>
                <a:cs typeface="Times" charset="0"/>
              </a:rPr>
              <a:t>for negative earnings and </a:t>
            </a:r>
            <a:r>
              <a:rPr lang="en-US" b="1" dirty="0">
                <a:solidFill>
                  <a:schemeClr val="tx1"/>
                </a:solidFill>
                <a:latin typeface="Times" charset="0"/>
                <a:ea typeface="Times" charset="0"/>
                <a:cs typeface="Times" charset="0"/>
              </a:rPr>
              <a:t>b2 = 0.814 (t = 23.39) </a:t>
            </a:r>
            <a:r>
              <a:rPr lang="en-US" dirty="0">
                <a:solidFill>
                  <a:schemeClr val="tx1"/>
                </a:solidFill>
                <a:latin typeface="Times" charset="0"/>
                <a:ea typeface="Times" charset="0"/>
                <a:cs typeface="Times" charset="0"/>
              </a:rPr>
              <a:t>for positive earnings. The incremental persistence parameter is </a:t>
            </a:r>
            <a:r>
              <a:rPr lang="en-US" b="1" dirty="0">
                <a:solidFill>
                  <a:schemeClr val="tx1"/>
                </a:solidFill>
                <a:latin typeface="Times" charset="0"/>
                <a:ea typeface="Times" charset="0"/>
                <a:cs typeface="Times" charset="0"/>
              </a:rPr>
              <a:t>b3 = 0.251 for group S </a:t>
            </a:r>
            <a:r>
              <a:rPr lang="en-US" dirty="0">
                <a:solidFill>
                  <a:schemeClr val="tx1"/>
                </a:solidFill>
                <a:latin typeface="Times" charset="0"/>
                <a:ea typeface="Times" charset="0"/>
                <a:cs typeface="Times" charset="0"/>
              </a:rPr>
              <a:t>and </a:t>
            </a:r>
            <a:r>
              <a:rPr lang="en-US" b="1" dirty="0">
                <a:solidFill>
                  <a:schemeClr val="tx1"/>
                </a:solidFill>
                <a:latin typeface="Times" charset="0"/>
                <a:ea typeface="Times" charset="0"/>
                <a:cs typeface="Times" charset="0"/>
              </a:rPr>
              <a:t>b4 = 0.132 for group NS</a:t>
            </a:r>
            <a:r>
              <a:rPr lang="en-US" dirty="0">
                <a:solidFill>
                  <a:schemeClr val="tx1"/>
                </a:solidFill>
                <a:latin typeface="Times" charset="0"/>
                <a:ea typeface="Times" charset="0"/>
                <a:cs typeface="Times" charset="0"/>
              </a:rPr>
              <a:t>, both highly significant (t &gt; 4). </a:t>
            </a:r>
          </a:p>
          <a:p>
            <a:pPr>
              <a:lnSpc>
                <a:spcPct val="110000"/>
              </a:lnSpc>
            </a:pPr>
            <a:r>
              <a:rPr lang="en-US" dirty="0" smtClean="0">
                <a:solidFill>
                  <a:schemeClr val="tx1"/>
                </a:solidFill>
                <a:latin typeface="Times" charset="0"/>
                <a:ea typeface="Times" charset="0"/>
                <a:cs typeface="Times" charset="0"/>
              </a:rPr>
              <a:t>The </a:t>
            </a:r>
            <a:r>
              <a:rPr lang="en-US" dirty="0">
                <a:solidFill>
                  <a:schemeClr val="tx1"/>
                </a:solidFill>
                <a:latin typeface="Times" charset="0"/>
                <a:ea typeface="Times" charset="0"/>
                <a:cs typeface="Times" charset="0"/>
              </a:rPr>
              <a:t>parameters suggest that 1% of current ROEs is able to predict about 1.065% (0.814 + 0.251) of future ROE for firms in group S and 0.946% (0.814 + 0.132) for firms in group NS. The difference between the two is highly significant (b3-b4 = 0.119%, t =3.85). </a:t>
            </a:r>
          </a:p>
          <a:p>
            <a:endParaRPr lang="en-US" dirty="0">
              <a:solidFill>
                <a:schemeClr val="tx1"/>
              </a:solidFill>
              <a:latin typeface="Times" charset="0"/>
              <a:ea typeface="Times" charset="0"/>
              <a:cs typeface="Times" charset="0"/>
            </a:endParaRPr>
          </a:p>
          <a:p>
            <a:endParaRPr lang="en-US" dirty="0">
              <a:solidFill>
                <a:schemeClr val="tx1"/>
              </a:solidFill>
              <a:latin typeface="Times" charset="0"/>
              <a:ea typeface="Times" charset="0"/>
              <a:cs typeface="Times" charset="0"/>
            </a:endParaRPr>
          </a:p>
          <a:p>
            <a:endParaRPr lang="en-US" dirty="0">
              <a:solidFill>
                <a:schemeClr val="tx1"/>
              </a:solidFill>
              <a:latin typeface="Times" charset="0"/>
              <a:ea typeface="Times" charset="0"/>
              <a:cs typeface="Times" charset="0"/>
            </a:endParaRPr>
          </a:p>
          <a:p>
            <a:endParaRPr lang="en-US" dirty="0">
              <a:solidFill>
                <a:schemeClr val="tx1"/>
              </a:solidFill>
              <a:latin typeface="Times" charset="0"/>
              <a:ea typeface="Times" charset="0"/>
              <a:cs typeface="Times" charset="0"/>
            </a:endParaRPr>
          </a:p>
        </p:txBody>
      </p:sp>
      <p:sp>
        <p:nvSpPr>
          <p:cNvPr id="3" name="Title 2"/>
          <p:cNvSpPr>
            <a:spLocks noGrp="1"/>
          </p:cNvSpPr>
          <p:nvPr>
            <p:ph type="title"/>
          </p:nvPr>
        </p:nvSpPr>
        <p:spPr/>
        <p:txBody>
          <a:bodyPr/>
          <a:lstStyle/>
          <a:p>
            <a:r>
              <a:rPr lang="en-US" b="1" dirty="0">
                <a:solidFill>
                  <a:schemeClr val="tx1"/>
                </a:solidFill>
              </a:rPr>
              <a:t>Results</a:t>
            </a:r>
            <a:endParaRPr lang="en-US" dirty="0">
              <a:solidFill>
                <a:schemeClr val="tx1"/>
              </a:solidFill>
            </a:endParaRPr>
          </a:p>
        </p:txBody>
      </p:sp>
    </p:spTree>
    <p:extLst>
      <p:ext uri="{BB962C8B-B14F-4D97-AF65-F5344CB8AC3E}">
        <p14:creationId xmlns:p14="http://schemas.microsoft.com/office/powerpoint/2010/main" val="16459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Results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181100"/>
            <a:ext cx="6413500" cy="5410200"/>
          </a:xfrm>
        </p:spPr>
      </p:pic>
    </p:spTree>
    <p:extLst>
      <p:ext uri="{BB962C8B-B14F-4D97-AF65-F5344CB8AC3E}">
        <p14:creationId xmlns:p14="http://schemas.microsoft.com/office/powerpoint/2010/main" val="107551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100000"/>
              </a:lnSpc>
            </a:pPr>
            <a:r>
              <a:rPr lang="en-US" dirty="0">
                <a:solidFill>
                  <a:schemeClr val="tx1"/>
                </a:solidFill>
                <a:latin typeface="Times" charset="0"/>
                <a:ea typeface="Times" charset="0"/>
                <a:cs typeface="Times" charset="0"/>
              </a:rPr>
              <a:t>The ERC on positive earnings is much higher than that on negative earnings (b2 = 6.840 &gt; b1 = 0.372). The corresponding BVRCs differ in the opposite direction (c2 = 0.466 &lt; c1 = 0.745). (This is consistent with Collins et al.’s (1998) argument that the valuation role of book value is important when earnings are negative.)</a:t>
            </a:r>
          </a:p>
          <a:p>
            <a:pPr>
              <a:lnSpc>
                <a:spcPct val="100000"/>
              </a:lnSpc>
            </a:pPr>
            <a:r>
              <a:rPr lang="en-US" dirty="0">
                <a:solidFill>
                  <a:schemeClr val="tx1"/>
                </a:solidFill>
                <a:latin typeface="Times" charset="0"/>
                <a:ea typeface="Times" charset="0"/>
                <a:cs typeface="Times" charset="0"/>
              </a:rPr>
              <a:t>Overall, the results suggest that as firms’ growth becomes more sustainable, the valuation weight on earnings becomes larger and the valuation weight on book value becomes smaller or even negative. </a:t>
            </a:r>
            <a:r>
              <a:rPr lang="en-US" dirty="0" smtClean="0">
                <a:solidFill>
                  <a:schemeClr val="tx1"/>
                </a:solidFill>
                <a:latin typeface="Times" charset="0"/>
                <a:ea typeface="Times" charset="0"/>
                <a:cs typeface="Times" charset="0"/>
              </a:rPr>
              <a:t>(</a:t>
            </a:r>
            <a:r>
              <a:rPr lang="en-US" dirty="0">
                <a:solidFill>
                  <a:schemeClr val="tx1"/>
                </a:solidFill>
                <a:latin typeface="Times" charset="0"/>
                <a:ea typeface="Times" charset="0"/>
                <a:cs typeface="Times" charset="0"/>
              </a:rPr>
              <a:t>b3,b4,c1-c4) </a:t>
            </a:r>
          </a:p>
          <a:p>
            <a:endParaRPr lang="en-US" dirty="0">
              <a:solidFill>
                <a:schemeClr val="tx1"/>
              </a:solidFill>
              <a:latin typeface="Times" charset="0"/>
              <a:ea typeface="Times" charset="0"/>
              <a:cs typeface="Times" charset="0"/>
            </a:endParaRPr>
          </a:p>
          <a:p>
            <a:endParaRPr lang="en-US" dirty="0">
              <a:solidFill>
                <a:schemeClr val="tx1"/>
              </a:solidFill>
              <a:latin typeface="Times" charset="0"/>
              <a:ea typeface="Times" charset="0"/>
              <a:cs typeface="Times" charset="0"/>
            </a:endParaRPr>
          </a:p>
        </p:txBody>
      </p:sp>
      <p:sp>
        <p:nvSpPr>
          <p:cNvPr id="3" name="Title 2"/>
          <p:cNvSpPr>
            <a:spLocks noGrp="1"/>
          </p:cNvSpPr>
          <p:nvPr>
            <p:ph type="title"/>
          </p:nvPr>
        </p:nvSpPr>
        <p:spPr/>
        <p:txBody>
          <a:bodyPr/>
          <a:lstStyle/>
          <a:p>
            <a:r>
              <a:rPr lang="en-US" b="1" dirty="0">
                <a:solidFill>
                  <a:schemeClr val="tx1"/>
                </a:solidFill>
              </a:rPr>
              <a:t>Results</a:t>
            </a:r>
            <a:endParaRPr lang="en-US" dirty="0">
              <a:solidFill>
                <a:schemeClr val="tx1"/>
              </a:solidFill>
            </a:endParaRPr>
          </a:p>
        </p:txBody>
      </p:sp>
    </p:spTree>
    <p:extLst>
      <p:ext uri="{BB962C8B-B14F-4D97-AF65-F5344CB8AC3E}">
        <p14:creationId xmlns:p14="http://schemas.microsoft.com/office/powerpoint/2010/main" val="4666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10000"/>
              </a:lnSpc>
            </a:pPr>
            <a:r>
              <a:rPr lang="en-US" dirty="0">
                <a:solidFill>
                  <a:schemeClr val="tx1"/>
                </a:solidFill>
                <a:latin typeface="Times" charset="0"/>
                <a:ea typeface="Times" charset="0"/>
                <a:cs typeface="Times" charset="0"/>
              </a:rPr>
              <a:t>We hypothesize that earnings are of higher quality when growth in earnings is supported by revenue increases rather than through cost reductions. </a:t>
            </a:r>
          </a:p>
          <a:p>
            <a:pPr>
              <a:lnSpc>
                <a:spcPct val="110000"/>
              </a:lnSpc>
            </a:pPr>
            <a:r>
              <a:rPr lang="en-US" dirty="0">
                <a:solidFill>
                  <a:schemeClr val="tx1"/>
                </a:solidFill>
                <a:latin typeface="Times" charset="0"/>
                <a:ea typeface="Times" charset="0"/>
                <a:cs typeface="Times" charset="0"/>
              </a:rPr>
              <a:t>Revenue-supported earnings growth is likely to be more sustainable because revenue is the key value driver and its growth often reflects the underlying product differentiation strategy (Porter, 1980, 1985). </a:t>
            </a:r>
          </a:p>
          <a:p>
            <a:pPr>
              <a:lnSpc>
                <a:spcPct val="110000"/>
              </a:lnSpc>
            </a:pPr>
            <a:r>
              <a:rPr lang="en-US" dirty="0" smtClean="0">
                <a:solidFill>
                  <a:schemeClr val="tx1"/>
                </a:solidFill>
                <a:latin typeface="Times" charset="0"/>
                <a:ea typeface="Times" charset="0"/>
                <a:cs typeface="Times" charset="0"/>
              </a:rPr>
              <a:t>Unlike </a:t>
            </a:r>
            <a:r>
              <a:rPr lang="en-US" dirty="0">
                <a:solidFill>
                  <a:schemeClr val="tx1"/>
                </a:solidFill>
                <a:latin typeface="Times" charset="0"/>
                <a:ea typeface="Times" charset="0"/>
                <a:cs typeface="Times" charset="0"/>
              </a:rPr>
              <a:t>cost reductions that are often reactive and have </a:t>
            </a:r>
            <a:r>
              <a:rPr lang="en-US" dirty="0" smtClean="0">
                <a:solidFill>
                  <a:schemeClr val="tx1"/>
                </a:solidFill>
                <a:latin typeface="Times" charset="0"/>
                <a:ea typeface="Times" charset="0"/>
                <a:cs typeface="Times" charset="0"/>
              </a:rPr>
              <a:t>a lower bound, revenue increases are proactive with unlimited potential. </a:t>
            </a:r>
            <a:endParaRPr lang="en-US" dirty="0">
              <a:solidFill>
                <a:schemeClr val="tx1"/>
              </a:solidFill>
              <a:latin typeface="Times" charset="0"/>
              <a:ea typeface="Times" charset="0"/>
              <a:cs typeface="Times" charset="0"/>
            </a:endParaRPr>
          </a:p>
          <a:p>
            <a:pPr>
              <a:lnSpc>
                <a:spcPct val="110000"/>
              </a:lnSpc>
            </a:pPr>
            <a:r>
              <a:rPr lang="en-US" dirty="0">
                <a:solidFill>
                  <a:schemeClr val="tx1"/>
                </a:solidFill>
                <a:latin typeface="Times" charset="0"/>
                <a:ea typeface="Times" charset="0"/>
                <a:cs typeface="Times" charset="0"/>
              </a:rPr>
              <a:t>Our results are consistent with the predictions. </a:t>
            </a:r>
          </a:p>
          <a:p>
            <a:pPr>
              <a:lnSpc>
                <a:spcPct val="110000"/>
              </a:lnSpc>
            </a:pPr>
            <a:endParaRPr lang="en-US" dirty="0">
              <a:solidFill>
                <a:schemeClr val="tx1"/>
              </a:solidFill>
              <a:latin typeface="Times" charset="0"/>
              <a:ea typeface="Times" charset="0"/>
              <a:cs typeface="Times" charset="0"/>
            </a:endParaRPr>
          </a:p>
          <a:p>
            <a:pPr>
              <a:lnSpc>
                <a:spcPct val="110000"/>
              </a:lnSpc>
            </a:pPr>
            <a:endParaRPr lang="en-US" dirty="0">
              <a:solidFill>
                <a:schemeClr val="tx1"/>
              </a:solidFill>
              <a:latin typeface="Times" charset="0"/>
              <a:ea typeface="Times" charset="0"/>
              <a:cs typeface="Times" charset="0"/>
            </a:endParaRPr>
          </a:p>
          <a:p>
            <a:pPr>
              <a:lnSpc>
                <a:spcPct val="110000"/>
              </a:lnSpc>
            </a:pPr>
            <a:endParaRPr lang="en-US" dirty="0">
              <a:solidFill>
                <a:schemeClr val="tx1"/>
              </a:solidFill>
              <a:latin typeface="Times" charset="0"/>
              <a:ea typeface="Times" charset="0"/>
              <a:cs typeface="Times" charset="0"/>
            </a:endParaRPr>
          </a:p>
        </p:txBody>
      </p:sp>
      <p:sp>
        <p:nvSpPr>
          <p:cNvPr id="3" name="Title 2"/>
          <p:cNvSpPr>
            <a:spLocks noGrp="1"/>
          </p:cNvSpPr>
          <p:nvPr>
            <p:ph type="title"/>
          </p:nvPr>
        </p:nvSpPr>
        <p:spPr/>
        <p:txBody>
          <a:bodyPr/>
          <a:lstStyle/>
          <a:p>
            <a:r>
              <a:rPr lang="en-US" b="1" dirty="0">
                <a:solidFill>
                  <a:schemeClr val="tx1"/>
                </a:solidFill>
              </a:rPr>
              <a:t>Conclusion</a:t>
            </a:r>
            <a:endParaRPr lang="en-US" dirty="0">
              <a:solidFill>
                <a:schemeClr val="tx1"/>
              </a:solidFill>
            </a:endParaRPr>
          </a:p>
        </p:txBody>
      </p:sp>
    </p:spTree>
    <p:extLst>
      <p:ext uri="{BB962C8B-B14F-4D97-AF65-F5344CB8AC3E}">
        <p14:creationId xmlns:p14="http://schemas.microsoft.com/office/powerpoint/2010/main" val="118089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Introduction</a:t>
            </a:r>
            <a:endParaRPr lang="en-US" dirty="0">
              <a:solidFill>
                <a:schemeClr val="tx1"/>
              </a:solidFill>
            </a:endParaRPr>
          </a:p>
        </p:txBody>
      </p:sp>
      <p:sp>
        <p:nvSpPr>
          <p:cNvPr id="5" name="Content Placeholder 4"/>
          <p:cNvSpPr>
            <a:spLocks noGrp="1"/>
          </p:cNvSpPr>
          <p:nvPr>
            <p:ph idx="1"/>
          </p:nvPr>
        </p:nvSpPr>
        <p:spPr/>
        <p:txBody>
          <a:bodyPr/>
          <a:lstStyle/>
          <a:p>
            <a:pPr>
              <a:lnSpc>
                <a:spcPct val="100000"/>
              </a:lnSpc>
            </a:pPr>
            <a:r>
              <a:rPr lang="en-US" dirty="0">
                <a:solidFill>
                  <a:schemeClr val="tx1"/>
                </a:solidFill>
                <a:latin typeface="Times" charset="0"/>
                <a:ea typeface="Times" charset="0"/>
                <a:cs typeface="Times" charset="0"/>
              </a:rPr>
              <a:t>In this paper, we explore the effects of sustained increases in earnings concurrent with sustained increases in revenues on the quality of earnings and earnings response coefficients (ERCs). </a:t>
            </a:r>
          </a:p>
          <a:p>
            <a:pPr>
              <a:lnSpc>
                <a:spcPct val="100000"/>
              </a:lnSpc>
            </a:pPr>
            <a:endParaRPr lang="en-US" dirty="0">
              <a:solidFill>
                <a:schemeClr val="tx1"/>
              </a:solidFill>
              <a:latin typeface="Times" charset="0"/>
              <a:ea typeface="Times" charset="0"/>
              <a:cs typeface="Times" charset="0"/>
            </a:endParaRPr>
          </a:p>
          <a:p>
            <a:pPr>
              <a:lnSpc>
                <a:spcPct val="100000"/>
              </a:lnSpc>
            </a:pPr>
            <a:r>
              <a:rPr lang="en-US" dirty="0">
                <a:solidFill>
                  <a:schemeClr val="tx1"/>
                </a:solidFill>
                <a:latin typeface="Times" charset="0"/>
                <a:ea typeface="Times" charset="0"/>
                <a:cs typeface="Times" charset="0"/>
              </a:rPr>
              <a:t>Sustained increases in earnings: </a:t>
            </a:r>
            <a:r>
              <a:rPr lang="en-US" b="1" dirty="0" smtClean="0">
                <a:solidFill>
                  <a:schemeClr val="tx1"/>
                </a:solidFill>
                <a:latin typeface="Times" charset="0"/>
                <a:ea typeface="Times" charset="0"/>
                <a:cs typeface="Times" charset="0"/>
              </a:rPr>
              <a:t>increases </a:t>
            </a:r>
            <a:r>
              <a:rPr lang="en-US" b="1" dirty="0">
                <a:solidFill>
                  <a:schemeClr val="tx1"/>
                </a:solidFill>
                <a:latin typeface="Times" charset="0"/>
                <a:ea typeface="Times" charset="0"/>
                <a:cs typeface="Times" charset="0"/>
              </a:rPr>
              <a:t>in revenue</a:t>
            </a:r>
            <a:r>
              <a:rPr lang="en-US" dirty="0">
                <a:solidFill>
                  <a:schemeClr val="tx1"/>
                </a:solidFill>
                <a:latin typeface="Times" charset="0"/>
                <a:ea typeface="Times" charset="0"/>
                <a:cs typeface="Times" charset="0"/>
              </a:rPr>
              <a:t> </a:t>
            </a:r>
            <a:r>
              <a:rPr lang="en-US" dirty="0" smtClean="0">
                <a:solidFill>
                  <a:schemeClr val="tx1"/>
                </a:solidFill>
                <a:latin typeface="Times" charset="0"/>
                <a:ea typeface="Times" charset="0"/>
                <a:cs typeface="Times" charset="0"/>
              </a:rPr>
              <a:t>vs. </a:t>
            </a:r>
            <a:r>
              <a:rPr lang="en-US" b="1" dirty="0">
                <a:solidFill>
                  <a:schemeClr val="tx1"/>
                </a:solidFill>
                <a:latin typeface="Times" charset="0"/>
                <a:ea typeface="Times" charset="0"/>
                <a:cs typeface="Times" charset="0"/>
              </a:rPr>
              <a:t>cost reductions</a:t>
            </a:r>
            <a:r>
              <a:rPr lang="en-US" dirty="0">
                <a:solidFill>
                  <a:schemeClr val="tx1"/>
                </a:solidFill>
                <a:latin typeface="Times" charset="0"/>
                <a:ea typeface="Times" charset="0"/>
                <a:cs typeface="Times" charset="0"/>
              </a:rPr>
              <a:t>. </a:t>
            </a:r>
          </a:p>
          <a:p>
            <a:endParaRPr lang="en-US" dirty="0"/>
          </a:p>
        </p:txBody>
      </p:sp>
    </p:spTree>
    <p:extLst>
      <p:ext uri="{BB962C8B-B14F-4D97-AF65-F5344CB8AC3E}">
        <p14:creationId xmlns:p14="http://schemas.microsoft.com/office/powerpoint/2010/main" val="10355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Prediction</a:t>
            </a:r>
            <a:endParaRPr lang="en-US" dirty="0">
              <a:solidFill>
                <a:schemeClr val="tx1"/>
              </a:solidFill>
            </a:endParaRPr>
          </a:p>
        </p:txBody>
      </p:sp>
      <p:sp>
        <p:nvSpPr>
          <p:cNvPr id="5" name="Content Placeholder 4"/>
          <p:cNvSpPr>
            <a:spLocks noGrp="1"/>
          </p:cNvSpPr>
          <p:nvPr>
            <p:ph sz="half" idx="1"/>
          </p:nvPr>
        </p:nvSpPr>
        <p:spPr>
          <a:xfrm>
            <a:off x="457200" y="1600200"/>
            <a:ext cx="8077200" cy="4525963"/>
          </a:xfrm>
        </p:spPr>
        <p:txBody>
          <a:bodyPr>
            <a:normAutofit fontScale="85000" lnSpcReduction="10000"/>
          </a:bodyPr>
          <a:lstStyle/>
          <a:p>
            <a:pPr>
              <a:lnSpc>
                <a:spcPct val="110000"/>
              </a:lnSpc>
            </a:pPr>
            <a:r>
              <a:rPr lang="en-US" dirty="0" smtClean="0">
                <a:solidFill>
                  <a:schemeClr val="tx1"/>
                </a:solidFill>
                <a:latin typeface="Times" charset="0"/>
                <a:ea typeface="Times" charset="0"/>
                <a:cs typeface="Times" charset="0"/>
              </a:rPr>
              <a:t>Background: Barth et al. (1999) show that ERCs (earnings response coefficients) are higher for firms reporting sustained increases in earnings than for other firms, suggesting that the growth in earnings is value relevant. </a:t>
            </a:r>
          </a:p>
          <a:p>
            <a:pPr>
              <a:lnSpc>
                <a:spcPct val="110000"/>
              </a:lnSpc>
            </a:pPr>
            <a:endParaRPr lang="en-US" dirty="0">
              <a:solidFill>
                <a:schemeClr val="tx1"/>
              </a:solidFill>
              <a:latin typeface="Times" charset="0"/>
              <a:ea typeface="Times" charset="0"/>
              <a:cs typeface="Times" charset="0"/>
            </a:endParaRPr>
          </a:p>
          <a:p>
            <a:pPr>
              <a:lnSpc>
                <a:spcPct val="110000"/>
              </a:lnSpc>
            </a:pPr>
            <a:r>
              <a:rPr lang="en-US" dirty="0">
                <a:solidFill>
                  <a:schemeClr val="tx1"/>
                </a:solidFill>
                <a:latin typeface="Times" charset="0"/>
                <a:ea typeface="Times" charset="0"/>
                <a:cs typeface="Times" charset="0"/>
              </a:rPr>
              <a:t>We predict that earnings growth supported by revenue growth is of </a:t>
            </a:r>
            <a:r>
              <a:rPr lang="en-US" b="1" dirty="0">
                <a:solidFill>
                  <a:schemeClr val="tx1"/>
                </a:solidFill>
                <a:latin typeface="Times" charset="0"/>
                <a:ea typeface="Times" charset="0"/>
                <a:cs typeface="Times" charset="0"/>
              </a:rPr>
              <a:t>higher quality </a:t>
            </a:r>
            <a:r>
              <a:rPr lang="en-US" dirty="0">
                <a:solidFill>
                  <a:schemeClr val="tx1"/>
                </a:solidFill>
                <a:latin typeface="Times" charset="0"/>
                <a:ea typeface="Times" charset="0"/>
                <a:cs typeface="Times" charset="0"/>
              </a:rPr>
              <a:t>than earnings growth supported by cost reductions. </a:t>
            </a:r>
          </a:p>
          <a:p>
            <a:pPr>
              <a:lnSpc>
                <a:spcPct val="110000"/>
              </a:lnSpc>
            </a:pPr>
            <a:endParaRPr lang="en-US" dirty="0">
              <a:solidFill>
                <a:schemeClr val="tx1"/>
              </a:solidFill>
              <a:latin typeface="Times" charset="0"/>
              <a:ea typeface="Times" charset="0"/>
              <a:cs typeface="Times" charset="0"/>
            </a:endParaRPr>
          </a:p>
          <a:p>
            <a:pPr>
              <a:lnSpc>
                <a:spcPct val="110000"/>
              </a:lnSpc>
            </a:pPr>
            <a:r>
              <a:rPr lang="en-US" dirty="0">
                <a:solidFill>
                  <a:schemeClr val="tx1"/>
                </a:solidFill>
                <a:latin typeface="Times" charset="0"/>
                <a:ea typeface="Times" charset="0"/>
                <a:cs typeface="Times" charset="0"/>
              </a:rPr>
              <a:t>We predict that earnings of firms with revenue-supported earnings growth have </a:t>
            </a:r>
            <a:r>
              <a:rPr lang="en-US" b="1" dirty="0">
                <a:solidFill>
                  <a:schemeClr val="tx1"/>
                </a:solidFill>
                <a:latin typeface="Times" charset="0"/>
                <a:ea typeface="Times" charset="0"/>
                <a:cs typeface="Times" charset="0"/>
              </a:rPr>
              <a:t>higher ERCs</a:t>
            </a:r>
            <a:r>
              <a:rPr lang="en-US" dirty="0">
                <a:solidFill>
                  <a:schemeClr val="tx1"/>
                </a:solidFill>
                <a:latin typeface="Times" charset="0"/>
                <a:ea typeface="Times" charset="0"/>
                <a:cs typeface="Times" charset="0"/>
              </a:rPr>
              <a:t>. </a:t>
            </a:r>
          </a:p>
          <a:p>
            <a:endParaRPr lang="en-US" dirty="0">
              <a:latin typeface="Times" charset="0"/>
              <a:ea typeface="Times" charset="0"/>
              <a:cs typeface="Times" charset="0"/>
            </a:endParaRPr>
          </a:p>
        </p:txBody>
      </p:sp>
    </p:spTree>
    <p:extLst>
      <p:ext uri="{BB962C8B-B14F-4D97-AF65-F5344CB8AC3E}">
        <p14:creationId xmlns:p14="http://schemas.microsoft.com/office/powerpoint/2010/main" val="11230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
            </a:r>
            <a:br>
              <a:rPr lang="en-US" b="1" dirty="0"/>
            </a:br>
            <a:r>
              <a:rPr lang="en-US" b="1" dirty="0">
                <a:solidFill>
                  <a:schemeClr val="tx1"/>
                </a:solidFill>
              </a:rPr>
              <a:t>Research Design (Grouping of </a:t>
            </a:r>
            <a:r>
              <a:rPr lang="en-US" b="1" dirty="0" smtClean="0">
                <a:solidFill>
                  <a:schemeClr val="tx1"/>
                </a:solidFill>
              </a:rPr>
              <a:t>Firms)</a:t>
            </a:r>
            <a:r>
              <a:rPr lang="en-US" b="1" dirty="0">
                <a:solidFill>
                  <a:schemeClr val="tx1"/>
                </a:solidFill>
              </a:rPr>
              <a:t/>
            </a:r>
            <a:br>
              <a:rPr lang="en-US" b="1" dirty="0">
                <a:solidFill>
                  <a:schemeClr val="tx1"/>
                </a:solidFill>
              </a:rPr>
            </a:b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663700"/>
            <a:ext cx="7063898" cy="4778375"/>
          </a:xfrm>
        </p:spPr>
      </p:pic>
    </p:spTree>
    <p:extLst>
      <p:ext uri="{BB962C8B-B14F-4D97-AF65-F5344CB8AC3E}">
        <p14:creationId xmlns:p14="http://schemas.microsoft.com/office/powerpoint/2010/main" val="7150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b="1" dirty="0">
                <a:solidFill>
                  <a:schemeClr val="tx1"/>
                </a:solidFill>
              </a:rPr>
              <a:t>Model 1(a) 1(b) - “Level”</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738974"/>
            <a:ext cx="8142287" cy="2062426"/>
          </a:xfrm>
        </p:spPr>
      </p:pic>
      <p:sp>
        <p:nvSpPr>
          <p:cNvPr id="6" name="TextBox 5"/>
          <p:cNvSpPr txBox="1"/>
          <p:nvPr/>
        </p:nvSpPr>
        <p:spPr>
          <a:xfrm>
            <a:off x="711200" y="4203700"/>
            <a:ext cx="6699270" cy="1200329"/>
          </a:xfrm>
          <a:prstGeom prst="rect">
            <a:avLst/>
          </a:prstGeom>
          <a:noFill/>
        </p:spPr>
        <p:txBody>
          <a:bodyPr wrap="none" rtlCol="0">
            <a:spAutoFit/>
          </a:bodyPr>
          <a:lstStyle/>
          <a:p>
            <a:r>
              <a:rPr lang="en-US" dirty="0">
                <a:latin typeface="Times" charset="0"/>
                <a:ea typeface="Times" charset="0"/>
                <a:cs typeface="Times" charset="0"/>
              </a:rPr>
              <a:t>Model (1a) examines the two broad groups S and NS, and Model (1b) </a:t>
            </a:r>
            <a:endParaRPr lang="en-US" dirty="0" smtClean="0">
              <a:latin typeface="Times" charset="0"/>
              <a:ea typeface="Times" charset="0"/>
              <a:cs typeface="Times" charset="0"/>
            </a:endParaRPr>
          </a:p>
          <a:p>
            <a:r>
              <a:rPr lang="en-US" dirty="0" smtClean="0">
                <a:latin typeface="Times" charset="0"/>
                <a:ea typeface="Times" charset="0"/>
                <a:cs typeface="Times" charset="0"/>
              </a:rPr>
              <a:t>examines </a:t>
            </a:r>
            <a:r>
              <a:rPr lang="en-US" dirty="0">
                <a:latin typeface="Times" charset="0"/>
                <a:ea typeface="Times" charset="0"/>
                <a:cs typeface="Times" charset="0"/>
              </a:rPr>
              <a:t>the finer groups SO, SNO, NSO and NSNO. </a:t>
            </a:r>
            <a:endParaRPr lang="en-US" dirty="0" smtClean="0">
              <a:latin typeface="Times" charset="0"/>
              <a:ea typeface="Times" charset="0"/>
              <a:cs typeface="Times" charset="0"/>
            </a:endParaRPr>
          </a:p>
          <a:p>
            <a:endParaRPr lang="en-US" dirty="0">
              <a:latin typeface="Times" charset="0"/>
              <a:ea typeface="Times" charset="0"/>
              <a:cs typeface="Times" charset="0"/>
            </a:endParaRPr>
          </a:p>
          <a:p>
            <a:r>
              <a:rPr lang="en-US" dirty="0" smtClean="0">
                <a:latin typeface="Times" charset="0"/>
                <a:ea typeface="Times" charset="0"/>
                <a:cs typeface="Times" charset="0"/>
              </a:rPr>
              <a:t>“Model b” is a finer model compared to “Model a”</a:t>
            </a:r>
            <a:endParaRPr lang="en-US" dirty="0">
              <a:latin typeface="Times" charset="0"/>
              <a:ea typeface="Times" charset="0"/>
              <a:cs typeface="Times" charset="0"/>
            </a:endParaRPr>
          </a:p>
        </p:txBody>
      </p:sp>
    </p:spTree>
    <p:extLst>
      <p:ext uri="{BB962C8B-B14F-4D97-AF65-F5344CB8AC3E}">
        <p14:creationId xmlns:p14="http://schemas.microsoft.com/office/powerpoint/2010/main" val="17978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b="1" dirty="0">
                <a:solidFill>
                  <a:schemeClr val="tx1"/>
                </a:solidFill>
              </a:rPr>
              <a:t>Model 2(a) 2(b) – </a:t>
            </a:r>
            <a:r>
              <a:rPr lang="it-IT" b="1" dirty="0" smtClean="0">
                <a:solidFill>
                  <a:schemeClr val="tx1"/>
                </a:solidFill>
              </a:rPr>
              <a:t>“</a:t>
            </a:r>
            <a:r>
              <a:rPr lang="it-IT" b="1" dirty="0" err="1" smtClean="0">
                <a:solidFill>
                  <a:schemeClr val="tx1"/>
                </a:solidFill>
              </a:rPr>
              <a:t>Growth</a:t>
            </a:r>
            <a:r>
              <a:rPr lang="it-IT" b="1" dirty="0" smtClean="0">
                <a:solidFill>
                  <a:schemeClr val="tx1"/>
                </a:solidFill>
              </a:rPr>
              <a:t>”</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922890"/>
            <a:ext cx="8142287" cy="2380395"/>
          </a:xfrm>
        </p:spPr>
      </p:pic>
      <p:sp>
        <p:nvSpPr>
          <p:cNvPr id="5" name="TextBox 4"/>
          <p:cNvSpPr txBox="1"/>
          <p:nvPr/>
        </p:nvSpPr>
        <p:spPr>
          <a:xfrm>
            <a:off x="558800" y="4711700"/>
            <a:ext cx="7051930" cy="923330"/>
          </a:xfrm>
          <a:prstGeom prst="rect">
            <a:avLst/>
          </a:prstGeom>
          <a:noFill/>
        </p:spPr>
        <p:txBody>
          <a:bodyPr wrap="none" rtlCol="0">
            <a:spAutoFit/>
          </a:bodyPr>
          <a:lstStyle/>
          <a:p>
            <a:r>
              <a:rPr lang="en-US" dirty="0">
                <a:latin typeface="Times" charset="0"/>
                <a:ea typeface="Times" charset="0"/>
                <a:cs typeface="Times" charset="0"/>
              </a:rPr>
              <a:t>Our second set of Models (2a) and (2b), directly examines the persistence </a:t>
            </a:r>
            <a:endParaRPr lang="en-US" dirty="0" smtClean="0">
              <a:latin typeface="Times" charset="0"/>
              <a:ea typeface="Times" charset="0"/>
              <a:cs typeface="Times" charset="0"/>
            </a:endParaRPr>
          </a:p>
          <a:p>
            <a:r>
              <a:rPr lang="en-US" dirty="0" smtClean="0">
                <a:latin typeface="Times" charset="0"/>
                <a:ea typeface="Times" charset="0"/>
                <a:cs typeface="Times" charset="0"/>
              </a:rPr>
              <a:t>of </a:t>
            </a:r>
            <a:r>
              <a:rPr lang="en-US" dirty="0">
                <a:latin typeface="Times" charset="0"/>
                <a:ea typeface="Times" charset="0"/>
                <a:cs typeface="Times" charset="0"/>
              </a:rPr>
              <a:t>earnings growth. </a:t>
            </a:r>
          </a:p>
          <a:p>
            <a:endParaRPr lang="en-US" dirty="0"/>
          </a:p>
        </p:txBody>
      </p:sp>
    </p:spTree>
    <p:extLst>
      <p:ext uri="{BB962C8B-B14F-4D97-AF65-F5344CB8AC3E}">
        <p14:creationId xmlns:p14="http://schemas.microsoft.com/office/powerpoint/2010/main" val="106071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nSpc>
                <a:spcPct val="120000"/>
              </a:lnSpc>
            </a:pPr>
            <a:r>
              <a:rPr lang="en-US" dirty="0">
                <a:solidFill>
                  <a:schemeClr val="tx1"/>
                </a:solidFill>
                <a:latin typeface="Times" charset="0"/>
                <a:ea typeface="Times" charset="0"/>
                <a:cs typeface="Times" charset="0"/>
              </a:rPr>
              <a:t>b1 and b2 capture the earnings persistence of negative and positive earnings/ earnings changes for average firms without sustained earnings growth. </a:t>
            </a:r>
          </a:p>
          <a:p>
            <a:pPr>
              <a:lnSpc>
                <a:spcPct val="120000"/>
              </a:lnSpc>
            </a:pPr>
            <a:r>
              <a:rPr lang="en-US" dirty="0">
                <a:solidFill>
                  <a:schemeClr val="tx1"/>
                </a:solidFill>
                <a:latin typeface="Times" charset="0"/>
                <a:ea typeface="Times" charset="0"/>
                <a:cs typeface="Times" charset="0"/>
              </a:rPr>
              <a:t>Our interest is in the incremental earnings persistence parameters for firms that sustain earnings growth through various sources: </a:t>
            </a:r>
            <a:r>
              <a:rPr lang="en-US" b="1" dirty="0">
                <a:solidFill>
                  <a:schemeClr val="tx1"/>
                </a:solidFill>
                <a:latin typeface="Times" charset="0"/>
                <a:ea typeface="Times" charset="0"/>
                <a:cs typeface="Times" charset="0"/>
              </a:rPr>
              <a:t>bi, </a:t>
            </a:r>
            <a:r>
              <a:rPr lang="en-US" b="1" dirty="0" err="1">
                <a:solidFill>
                  <a:schemeClr val="tx1"/>
                </a:solidFill>
                <a:latin typeface="Times" charset="0"/>
                <a:ea typeface="Times" charset="0"/>
                <a:cs typeface="Times" charset="0"/>
              </a:rPr>
              <a:t>i</a:t>
            </a:r>
            <a:r>
              <a:rPr lang="en-US" b="1" dirty="0">
                <a:solidFill>
                  <a:schemeClr val="tx1"/>
                </a:solidFill>
                <a:latin typeface="Times" charset="0"/>
                <a:ea typeface="Times" charset="0"/>
                <a:cs typeface="Times" charset="0"/>
              </a:rPr>
              <a:t> &gt;= 3</a:t>
            </a:r>
            <a:r>
              <a:rPr lang="en-US" dirty="0">
                <a:solidFill>
                  <a:schemeClr val="tx1"/>
                </a:solidFill>
                <a:latin typeface="Times" charset="0"/>
                <a:ea typeface="Times" charset="0"/>
                <a:cs typeface="Times" charset="0"/>
              </a:rPr>
              <a:t>. </a:t>
            </a:r>
          </a:p>
          <a:p>
            <a:pPr>
              <a:lnSpc>
                <a:spcPct val="120000"/>
              </a:lnSpc>
            </a:pPr>
            <a:r>
              <a:rPr lang="en-US" dirty="0">
                <a:solidFill>
                  <a:schemeClr val="tx1"/>
                </a:solidFill>
                <a:latin typeface="Times" charset="0"/>
                <a:ea typeface="Times" charset="0"/>
                <a:cs typeface="Times" charset="0"/>
              </a:rPr>
              <a:t>For Models (1a) and (2a) (groups S vs NS), </a:t>
            </a:r>
            <a:r>
              <a:rPr lang="en-US" dirty="0" smtClean="0">
                <a:solidFill>
                  <a:schemeClr val="tx1"/>
                </a:solidFill>
                <a:latin typeface="Times" charset="0"/>
                <a:ea typeface="Times" charset="0"/>
                <a:cs typeface="Times" charset="0"/>
              </a:rPr>
              <a:t>expect </a:t>
            </a:r>
            <a:r>
              <a:rPr lang="en-US" b="1" dirty="0">
                <a:solidFill>
                  <a:schemeClr val="tx1"/>
                </a:solidFill>
                <a:latin typeface="Times" charset="0"/>
                <a:ea typeface="Times" charset="0"/>
                <a:cs typeface="Times" charset="0"/>
              </a:rPr>
              <a:t>b3 &gt;b4 &gt;0</a:t>
            </a:r>
            <a:r>
              <a:rPr lang="en-US" dirty="0">
                <a:solidFill>
                  <a:schemeClr val="tx1"/>
                </a:solidFill>
                <a:latin typeface="Times" charset="0"/>
                <a:ea typeface="Times" charset="0"/>
                <a:cs typeface="Times" charset="0"/>
              </a:rPr>
              <a:t>. That is, the incremental persistence parameters are higher when earnings growth is sustained through revenue increases. </a:t>
            </a:r>
            <a:endParaRPr lang="en-US" dirty="0" smtClean="0">
              <a:solidFill>
                <a:schemeClr val="tx1"/>
              </a:solidFill>
              <a:latin typeface="Times" charset="0"/>
              <a:ea typeface="Times" charset="0"/>
              <a:cs typeface="Times" charset="0"/>
            </a:endParaRPr>
          </a:p>
          <a:p>
            <a:pPr>
              <a:lnSpc>
                <a:spcPct val="120000"/>
              </a:lnSpc>
            </a:pPr>
            <a:r>
              <a:rPr lang="en-US" dirty="0" smtClean="0">
                <a:solidFill>
                  <a:schemeClr val="tx1"/>
                </a:solidFill>
                <a:latin typeface="Times" charset="0"/>
                <a:ea typeface="Times" charset="0"/>
                <a:cs typeface="Times" charset="0"/>
              </a:rPr>
              <a:t>For </a:t>
            </a:r>
            <a:r>
              <a:rPr lang="en-US" dirty="0">
                <a:solidFill>
                  <a:schemeClr val="tx1"/>
                </a:solidFill>
                <a:latin typeface="Times" charset="0"/>
                <a:ea typeface="Times" charset="0"/>
                <a:cs typeface="Times" charset="0"/>
              </a:rPr>
              <a:t>Models (1b) and (2b) where both revenues and operating earnings are considered, we expect </a:t>
            </a:r>
            <a:r>
              <a:rPr lang="en-US" b="1" dirty="0">
                <a:solidFill>
                  <a:schemeClr val="tx1"/>
                </a:solidFill>
                <a:latin typeface="Times" charset="0"/>
                <a:ea typeface="Times" charset="0"/>
                <a:cs typeface="Times" charset="0"/>
              </a:rPr>
              <a:t>b31 &gt; b41 &gt; 0 and b32 &gt; b42 &gt; 0</a:t>
            </a:r>
            <a:r>
              <a:rPr lang="en-US" dirty="0">
                <a:solidFill>
                  <a:schemeClr val="tx1"/>
                </a:solidFill>
                <a:latin typeface="Times" charset="0"/>
                <a:ea typeface="Times" charset="0"/>
                <a:cs typeface="Times" charset="0"/>
              </a:rPr>
              <a:t>. That is, within firms with sustained operating earnings increases (SO and NSO) and those without (SNO and NSNO), the incremental earnings persistence parameters are higher when firms have revenue-supported earnings growth. We also expect </a:t>
            </a:r>
            <a:r>
              <a:rPr lang="en-US" b="1" dirty="0">
                <a:solidFill>
                  <a:schemeClr val="tx1"/>
                </a:solidFill>
                <a:latin typeface="Times" charset="0"/>
                <a:ea typeface="Times" charset="0"/>
                <a:cs typeface="Times" charset="0"/>
              </a:rPr>
              <a:t>b31 &gt; b32 &gt; 0 and b41 &gt; b42 &gt; 0</a:t>
            </a:r>
            <a:r>
              <a:rPr lang="en-US" dirty="0">
                <a:solidFill>
                  <a:schemeClr val="tx1"/>
                </a:solidFill>
                <a:latin typeface="Times" charset="0"/>
                <a:ea typeface="Times" charset="0"/>
                <a:cs typeface="Times" charset="0"/>
              </a:rPr>
              <a:t>. </a:t>
            </a:r>
          </a:p>
          <a:p>
            <a:endParaRPr lang="en-US" dirty="0">
              <a:solidFill>
                <a:schemeClr val="tx1"/>
              </a:solidFill>
              <a:latin typeface="Times" charset="0"/>
              <a:ea typeface="Times" charset="0"/>
              <a:cs typeface="Times" charset="0"/>
            </a:endParaRPr>
          </a:p>
        </p:txBody>
      </p:sp>
      <p:sp>
        <p:nvSpPr>
          <p:cNvPr id="3" name="Title 2"/>
          <p:cNvSpPr>
            <a:spLocks noGrp="1"/>
          </p:cNvSpPr>
          <p:nvPr>
            <p:ph type="title"/>
          </p:nvPr>
        </p:nvSpPr>
        <p:spPr/>
        <p:txBody>
          <a:bodyPr/>
          <a:lstStyle/>
          <a:p>
            <a:r>
              <a:rPr lang="en-US" b="1" dirty="0">
                <a:solidFill>
                  <a:schemeClr val="tx1"/>
                </a:solidFill>
              </a:rPr>
              <a:t>Coefficients for Model “1” and </a:t>
            </a:r>
            <a:r>
              <a:rPr lang="en-US" b="1" dirty="0" smtClean="0">
                <a:solidFill>
                  <a:schemeClr val="tx1"/>
                </a:solidFill>
              </a:rPr>
              <a:t>“2</a:t>
            </a:r>
            <a:r>
              <a:rPr lang="en-US" b="1"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1976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Model 3(a) 3(b) – Price Level</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2" y="1754934"/>
            <a:ext cx="8142287" cy="2614706"/>
          </a:xfrm>
        </p:spPr>
      </p:pic>
      <p:sp>
        <p:nvSpPr>
          <p:cNvPr id="5" name="TextBox 4"/>
          <p:cNvSpPr txBox="1"/>
          <p:nvPr/>
        </p:nvSpPr>
        <p:spPr>
          <a:xfrm>
            <a:off x="467202" y="4813300"/>
            <a:ext cx="7626703" cy="1477328"/>
          </a:xfrm>
          <a:prstGeom prst="rect">
            <a:avLst/>
          </a:prstGeom>
          <a:noFill/>
        </p:spPr>
        <p:txBody>
          <a:bodyPr wrap="none" rtlCol="0">
            <a:spAutoFit/>
          </a:bodyPr>
          <a:lstStyle/>
          <a:p>
            <a:r>
              <a:rPr lang="en-US" dirty="0">
                <a:latin typeface="Times" charset="0"/>
                <a:ea typeface="Times" charset="0"/>
                <a:cs typeface="Times" charset="0"/>
              </a:rPr>
              <a:t>where BV is book value per share and D^E- and D^E+ are dummy variables for </a:t>
            </a:r>
            <a:endParaRPr lang="en-US" dirty="0" smtClean="0">
              <a:latin typeface="Times" charset="0"/>
              <a:ea typeface="Times" charset="0"/>
              <a:cs typeface="Times" charset="0"/>
            </a:endParaRPr>
          </a:p>
          <a:p>
            <a:r>
              <a:rPr lang="en-US" dirty="0" smtClean="0">
                <a:latin typeface="Times" charset="0"/>
                <a:ea typeface="Times" charset="0"/>
                <a:cs typeface="Times" charset="0"/>
              </a:rPr>
              <a:t>E </a:t>
            </a:r>
            <a:r>
              <a:rPr lang="en-US" dirty="0">
                <a:latin typeface="Times" charset="0"/>
                <a:ea typeface="Times" charset="0"/>
                <a:cs typeface="Times" charset="0"/>
              </a:rPr>
              <a:t>&lt; 0 and E &gt;= 0. </a:t>
            </a:r>
            <a:r>
              <a:rPr lang="en-US" dirty="0" smtClean="0">
                <a:latin typeface="Times" charset="0"/>
                <a:ea typeface="Times" charset="0"/>
                <a:cs typeface="Times" charset="0"/>
              </a:rPr>
              <a:t>We </a:t>
            </a:r>
            <a:r>
              <a:rPr lang="en-US" dirty="0">
                <a:latin typeface="Times" charset="0"/>
                <a:ea typeface="Times" charset="0"/>
                <a:cs typeface="Times" charset="0"/>
              </a:rPr>
              <a:t>measure stock prices Pt three months after the end of </a:t>
            </a:r>
            <a:endParaRPr lang="en-US" dirty="0" smtClean="0">
              <a:latin typeface="Times" charset="0"/>
              <a:ea typeface="Times" charset="0"/>
              <a:cs typeface="Times" charset="0"/>
            </a:endParaRPr>
          </a:p>
          <a:p>
            <a:r>
              <a:rPr lang="en-US" dirty="0" smtClean="0">
                <a:latin typeface="Times" charset="0"/>
                <a:ea typeface="Times" charset="0"/>
                <a:cs typeface="Times" charset="0"/>
              </a:rPr>
              <a:t>fiscal </a:t>
            </a:r>
            <a:r>
              <a:rPr lang="en-US" dirty="0">
                <a:latin typeface="Times" charset="0"/>
                <a:ea typeface="Times" charset="0"/>
                <a:cs typeface="Times" charset="0"/>
              </a:rPr>
              <a:t>year t to ensure that accounting </a:t>
            </a:r>
            <a:r>
              <a:rPr lang="en-US" dirty="0" smtClean="0">
                <a:latin typeface="Times" charset="0"/>
                <a:ea typeface="Times" charset="0"/>
                <a:cs typeface="Times" charset="0"/>
              </a:rPr>
              <a:t>information </a:t>
            </a:r>
            <a:r>
              <a:rPr lang="en-US" dirty="0">
                <a:latin typeface="Times" charset="0"/>
                <a:ea typeface="Times" charset="0"/>
                <a:cs typeface="Times" charset="0"/>
              </a:rPr>
              <a:t>is available to the </a:t>
            </a:r>
            <a:endParaRPr lang="en-US" dirty="0" smtClean="0">
              <a:latin typeface="Times" charset="0"/>
              <a:ea typeface="Times" charset="0"/>
              <a:cs typeface="Times" charset="0"/>
            </a:endParaRPr>
          </a:p>
          <a:p>
            <a:r>
              <a:rPr lang="en-US" dirty="0" smtClean="0">
                <a:latin typeface="Times" charset="0"/>
                <a:ea typeface="Times" charset="0"/>
                <a:cs typeface="Times" charset="0"/>
              </a:rPr>
              <a:t>market </a:t>
            </a:r>
            <a:r>
              <a:rPr lang="en-US" dirty="0">
                <a:latin typeface="Times" charset="0"/>
                <a:ea typeface="Times" charset="0"/>
                <a:cs typeface="Times" charset="0"/>
              </a:rPr>
              <a:t>for valuation purposes. </a:t>
            </a:r>
          </a:p>
          <a:p>
            <a:endParaRPr lang="en-US" dirty="0">
              <a:latin typeface="Times" charset="0"/>
              <a:ea typeface="Times" charset="0"/>
              <a:cs typeface="Times" charset="0"/>
            </a:endParaRPr>
          </a:p>
        </p:txBody>
      </p:sp>
    </p:spTree>
    <p:extLst>
      <p:ext uri="{BB962C8B-B14F-4D97-AF65-F5344CB8AC3E}">
        <p14:creationId xmlns:p14="http://schemas.microsoft.com/office/powerpoint/2010/main" val="108883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dirty="0">
                <a:solidFill>
                  <a:schemeClr val="tx1"/>
                </a:solidFill>
                <a:latin typeface="Times" charset="0"/>
                <a:ea typeface="Times" charset="0"/>
                <a:cs typeface="Times" charset="0"/>
              </a:rPr>
              <a:t>Higher weight on earnings corresponds to a lower weight on book value.  (</a:t>
            </a:r>
            <a:r>
              <a:rPr lang="en-US" dirty="0" err="1">
                <a:solidFill>
                  <a:schemeClr val="tx1"/>
                </a:solidFill>
                <a:latin typeface="Times" charset="0"/>
                <a:ea typeface="Times" charset="0"/>
                <a:cs typeface="Times" charset="0"/>
              </a:rPr>
              <a:t>Ohlson</a:t>
            </a:r>
            <a:r>
              <a:rPr lang="en-US" dirty="0">
                <a:solidFill>
                  <a:schemeClr val="tx1"/>
                </a:solidFill>
                <a:latin typeface="Times" charset="0"/>
                <a:ea typeface="Times" charset="0"/>
                <a:cs typeface="Times" charset="0"/>
              </a:rPr>
              <a:t>)</a:t>
            </a:r>
          </a:p>
          <a:p>
            <a:pPr>
              <a:lnSpc>
                <a:spcPct val="100000"/>
              </a:lnSpc>
            </a:pPr>
            <a:r>
              <a:rPr lang="en-US" dirty="0">
                <a:solidFill>
                  <a:schemeClr val="tx1"/>
                </a:solidFill>
                <a:latin typeface="Times" charset="0"/>
                <a:ea typeface="Times" charset="0"/>
                <a:cs typeface="Times" charset="0"/>
              </a:rPr>
              <a:t>Empirical studies show that the relative weight on book value is low (high) when earnings levels are high (low). </a:t>
            </a:r>
          </a:p>
          <a:p>
            <a:endParaRPr lang="en-US" dirty="0">
              <a:latin typeface="Times" charset="0"/>
              <a:ea typeface="Times" charset="0"/>
              <a:cs typeface="Times" charset="0"/>
            </a:endParaRPr>
          </a:p>
        </p:txBody>
      </p:sp>
      <p:sp>
        <p:nvSpPr>
          <p:cNvPr id="3" name="Title 2"/>
          <p:cNvSpPr>
            <a:spLocks noGrp="1"/>
          </p:cNvSpPr>
          <p:nvPr>
            <p:ph type="title"/>
          </p:nvPr>
        </p:nvSpPr>
        <p:spPr/>
        <p:txBody>
          <a:bodyPr/>
          <a:lstStyle/>
          <a:p>
            <a:r>
              <a:rPr lang="en-US" b="1" dirty="0">
                <a:solidFill>
                  <a:schemeClr val="tx1"/>
                </a:solidFill>
              </a:rPr>
              <a:t>Model 3(a) 3(b) – Price Level</a:t>
            </a:r>
            <a:endParaRPr lang="en-US" dirty="0">
              <a:solidFill>
                <a:schemeClr val="tx1"/>
              </a:solidFill>
            </a:endParaRPr>
          </a:p>
        </p:txBody>
      </p:sp>
    </p:spTree>
    <p:extLst>
      <p:ext uri="{BB962C8B-B14F-4D97-AF65-F5344CB8AC3E}">
        <p14:creationId xmlns:p14="http://schemas.microsoft.com/office/powerpoint/2010/main" val="87120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522</TotalTime>
  <Words>1144</Words>
  <Application>Microsoft Macintosh PowerPoint</Application>
  <PresentationFormat>On-screen Show (4:3)</PresentationFormat>
  <Paragraphs>70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Rockwell</vt:lpstr>
      <vt:lpstr>Times</vt:lpstr>
      <vt:lpstr>Times New Roman</vt:lpstr>
      <vt:lpstr>Arial</vt:lpstr>
      <vt:lpstr>Office Theme</vt:lpstr>
      <vt:lpstr>Sustained Earnings and Revenue Growth, Earnings Quality, and Earnings Response Coefficients </vt:lpstr>
      <vt:lpstr>Introduction</vt:lpstr>
      <vt:lpstr>Prediction</vt:lpstr>
      <vt:lpstr> Research Design (Grouping of Firms) </vt:lpstr>
      <vt:lpstr>Model 1(a) 1(b) - “Level”</vt:lpstr>
      <vt:lpstr>Model 2(a) 2(b) – “Growth”</vt:lpstr>
      <vt:lpstr>Coefficients for Model “1” and “2”</vt:lpstr>
      <vt:lpstr>Model 3(a) 3(b) – Price Level</vt:lpstr>
      <vt:lpstr>Model 3(a) 3(b) – Price Level</vt:lpstr>
      <vt:lpstr>Model 4(a) 4(b) - Return</vt:lpstr>
      <vt:lpstr>Coefficients</vt:lpstr>
      <vt:lpstr>Data Selection</vt:lpstr>
      <vt:lpstr>Descriptive Statistics  </vt:lpstr>
      <vt:lpstr>Descriptive Statistics  </vt:lpstr>
      <vt:lpstr>Results</vt:lpstr>
      <vt:lpstr>Results</vt:lpstr>
      <vt:lpstr>Results</vt:lpstr>
      <vt:lpstr>Results</vt:lpstr>
      <vt:lpstr>Conclusion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Boying Liu</cp:lastModifiedBy>
  <cp:revision>67</cp:revision>
  <dcterms:created xsi:type="dcterms:W3CDTF">2013-07-09T17:46:55Z</dcterms:created>
  <dcterms:modified xsi:type="dcterms:W3CDTF">2017-10-13T17:57:53Z</dcterms:modified>
</cp:coreProperties>
</file>