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  <p:sldMasterId id="2147483648" r:id="rId2"/>
  </p:sldMasterIdLst>
  <p:notesMasterIdLst>
    <p:notesMasterId r:id="rId40"/>
  </p:notesMasterIdLst>
  <p:handoutMasterIdLst>
    <p:handoutMasterId r:id="rId41"/>
  </p:handoutMasterIdLst>
  <p:sldIdLst>
    <p:sldId id="259" r:id="rId3"/>
    <p:sldId id="260" r:id="rId4"/>
    <p:sldId id="261" r:id="rId5"/>
    <p:sldId id="264" r:id="rId6"/>
    <p:sldId id="262" r:id="rId7"/>
    <p:sldId id="263" r:id="rId8"/>
    <p:sldId id="265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6" r:id="rId21"/>
    <p:sldId id="281" r:id="rId22"/>
    <p:sldId id="282" r:id="rId23"/>
    <p:sldId id="283" r:id="rId24"/>
    <p:sldId id="284" r:id="rId25"/>
    <p:sldId id="287" r:id="rId26"/>
    <p:sldId id="285" r:id="rId27"/>
    <p:sldId id="286" r:id="rId28"/>
    <p:sldId id="292" r:id="rId29"/>
    <p:sldId id="288" r:id="rId30"/>
    <p:sldId id="290" r:id="rId31"/>
    <p:sldId id="267" r:id="rId32"/>
    <p:sldId id="293" r:id="rId33"/>
    <p:sldId id="294" r:id="rId34"/>
    <p:sldId id="295" r:id="rId35"/>
    <p:sldId id="296" r:id="rId36"/>
    <p:sldId id="289" r:id="rId37"/>
    <p:sldId id="280" r:id="rId38"/>
    <p:sldId id="297" r:id="rId3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417"/>
    <a:srgbClr val="6C7373"/>
    <a:srgbClr val="E1E1E1"/>
    <a:srgbClr val="566568"/>
    <a:srgbClr val="C41039"/>
    <a:srgbClr val="69787B"/>
    <a:srgbClr val="69780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1841C8-0C7F-4879-BCB3-155706B12347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E31D72-4EBE-4379-9CA2-995E5649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0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7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2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826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82651"/>
            <a:ext cx="6815667" cy="5314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44701"/>
            <a:ext cx="4011084" cy="4152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78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90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45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8702448" y="464974"/>
            <a:ext cx="3262720" cy="602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1" y="2253752"/>
            <a:ext cx="6650503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1" y="3596777"/>
            <a:ext cx="6650503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1linerev(1c)1000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5880328"/>
            <a:ext cx="3608228" cy="5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0124" y="228600"/>
            <a:ext cx="11731752" cy="64008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1" y="2253752"/>
            <a:ext cx="6650503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1" y="3596777"/>
            <a:ext cx="6650503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1linerev(1c)1000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5" y="5880328"/>
            <a:ext cx="3608228" cy="56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8702448" y="464974"/>
            <a:ext cx="3262720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  <a:lvl3pPr>
              <a:defRPr>
                <a:solidFill>
                  <a:srgbClr val="6C7373"/>
                </a:solidFill>
              </a:defRPr>
            </a:lvl3pPr>
            <a:lvl4pPr>
              <a:defRPr>
                <a:solidFill>
                  <a:srgbClr val="6C7373"/>
                </a:solidFill>
              </a:defRPr>
            </a:lvl4pPr>
            <a:lvl5pPr>
              <a:defRPr>
                <a:solidFill>
                  <a:srgbClr val="6C73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63" y="437444"/>
            <a:ext cx="1060704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230124" y="242611"/>
            <a:ext cx="11731752" cy="36576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2425700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41784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3828"/>
            <a:ext cx="11731752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901" y="532923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U_PP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200" y="215900"/>
            <a:ext cx="7404100" cy="6400800"/>
          </a:xfrm>
          <a:prstGeom prst="rect">
            <a:avLst/>
          </a:prstGeom>
          <a:solidFill>
            <a:srgbClr val="A514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16" y="1813101"/>
            <a:ext cx="6256867" cy="12367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42458"/>
            <a:ext cx="5562600" cy="6555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 Hebrew" charset="0"/>
                <a:ea typeface="Arial Hebrew" charset="0"/>
                <a:cs typeface="Arial Hebrew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097017"/>
            <a:ext cx="10363200" cy="63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1813101"/>
            <a:ext cx="10363200" cy="553917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r="33449"/>
          <a:stretch/>
        </p:blipFill>
        <p:spPr>
          <a:xfrm>
            <a:off x="7391400" y="228600"/>
            <a:ext cx="4822371" cy="6400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200" y="228600"/>
            <a:ext cx="7188200" cy="6400800"/>
          </a:xfrm>
          <a:prstGeom prst="rect">
            <a:avLst/>
          </a:prstGeom>
          <a:solidFill>
            <a:srgbClr val="A514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7" y="3152041"/>
            <a:ext cx="6430433" cy="1064359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467" y="1897118"/>
            <a:ext cx="6430433" cy="96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141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‹#›</a:t>
            </a:fld>
            <a:r>
              <a:rPr lang="en-US" dirty="0" smtClean="0"/>
              <a:t> / 37</a:t>
            </a:r>
          </a:p>
        </p:txBody>
      </p:sp>
    </p:spTree>
    <p:extLst>
      <p:ext uri="{BB962C8B-B14F-4D97-AF65-F5344CB8AC3E}">
        <p14:creationId xmlns:p14="http://schemas.microsoft.com/office/powerpoint/2010/main" val="4590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8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6048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288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68576"/>
            <a:ext cx="5386917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9288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68576"/>
            <a:ext cx="5389033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63787" y="6421120"/>
            <a:ext cx="11042444" cy="0"/>
          </a:xfrm>
          <a:prstGeom prst="line">
            <a:avLst/>
          </a:prstGeom>
          <a:ln>
            <a:solidFill>
              <a:srgbClr val="A514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0660"/>
            <a:ext cx="109728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55801"/>
            <a:ext cx="10972800" cy="397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60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BF07AC-08EC-6644-BF92-F974AE2560E8}" type="slidenum">
              <a:rPr lang="en-US" smtClean="0"/>
              <a:pPr/>
              <a:t>‹#›</a:t>
            </a:fld>
            <a:r>
              <a:rPr lang="en-US" dirty="0" smtClean="0"/>
              <a:t> / 37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7" y="192024"/>
            <a:ext cx="4572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A51417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28600"/>
            <a:ext cx="11582400" cy="64008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937" y="437444"/>
            <a:ext cx="9649953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519" y="1600200"/>
            <a:ext cx="10856148" cy="47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905" y="43561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7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C737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43" y="1869744"/>
            <a:ext cx="8532519" cy="160109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Relative Pricing of Long-Maturity Index Options and Collateralized Debt Obligations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243" y="3875964"/>
            <a:ext cx="6650503" cy="128289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COLLIN-DUFRESNE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GOLDSTEIN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3243" y="5140902"/>
            <a:ext cx="4027858" cy="42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Journal of Finance, Dec 2012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Firm Dynamics and Structural Default </a:t>
            </a:r>
            <a:r>
              <a:rPr lang="en-US" dirty="0" smtClean="0"/>
              <a:t>Model</a:t>
            </a:r>
          </a:p>
          <a:p>
            <a:pPr lvl="1"/>
            <a:r>
              <a:rPr lang="en-US" sz="2400" dirty="0" smtClean="0"/>
              <a:t>Individual firm dynamics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934475" y="3041393"/>
            <a:ext cx="9223215" cy="2300478"/>
            <a:chOff x="1934475" y="2768433"/>
            <a:chExt cx="9223215" cy="23004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4475" y="3081266"/>
              <a:ext cx="9209567" cy="14634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519595" y="3943351"/>
              <a:ext cx="3638095" cy="46961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52430" y="4502337"/>
              <a:ext cx="2129051" cy="56657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Idiosyncratic Jump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67284" y="3944774"/>
              <a:ext cx="2957660" cy="46961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81588" y="4490963"/>
              <a:ext cx="2129051" cy="56657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Systematic Jump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67284" y="3335007"/>
              <a:ext cx="245659" cy="469616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825088" y="2768433"/>
              <a:ext cx="3234518" cy="49000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Regression on unlevered Asset Value vs. levered mkt return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15137" y="3613998"/>
            <a:ext cx="245659" cy="4696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11706" y="4210880"/>
            <a:ext cx="1193657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Payout Ratio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10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5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B. Firm Dynamics and Structural Default Model</a:t>
                </a:r>
              </a:p>
              <a:p>
                <a:pPr lvl="1"/>
                <a:r>
                  <a:rPr lang="en-US" sz="2400" dirty="0" smtClean="0"/>
                  <a:t>Again, default arrival time is defined as</a:t>
                </a:r>
                <a:endParaRPr lang="en-US" sz="1600" dirty="0"/>
              </a:p>
              <a:p>
                <a:pPr lvl="1"/>
                <a:endParaRPr lang="en-US" sz="1600" dirty="0" smtClean="0"/>
              </a:p>
              <a:p>
                <a:pPr lvl="1"/>
                <a:endParaRPr lang="en-US" sz="160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2400" dirty="0" smtClean="0"/>
                  <a:t>Further define loss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and recover value upon default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 is defined by Black and Cox(1976) 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3069894"/>
            <a:ext cx="3497456" cy="42393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11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3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Basket CDS </a:t>
            </a:r>
            <a:r>
              <a:rPr lang="en-US" dirty="0" smtClean="0"/>
              <a:t>Index – Synthetic CDO Tranches (CDX)</a:t>
            </a:r>
          </a:p>
          <a:p>
            <a:pPr lvl="1"/>
            <a:r>
              <a:rPr lang="en-US" sz="2400" dirty="0"/>
              <a:t> The protection buyer </a:t>
            </a:r>
            <a:r>
              <a:rPr lang="en-US" sz="2400" dirty="0" smtClean="0"/>
              <a:t>makes payments (sometimes upfront) until </a:t>
            </a:r>
            <a:r>
              <a:rPr lang="en-US" sz="2400" dirty="0"/>
              <a:t>the maturity of the contract, or until one of the constituents experiences a default event. In the latter case, the protection buyer delivers a defaulted bond for the notional amount in the index to the protection seller in return for the notional (1/125 of the index notional) of the bond in the </a:t>
            </a:r>
            <a:r>
              <a:rPr lang="en-US" sz="2400" dirty="0" smtClean="0"/>
              <a:t>index.</a:t>
            </a:r>
          </a:p>
          <a:p>
            <a:pPr lvl="1"/>
            <a:r>
              <a:rPr lang="en-US" sz="2400" dirty="0" smtClean="0"/>
              <a:t>Assume 0 upfront payment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12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Basket CDS </a:t>
            </a:r>
            <a:r>
              <a:rPr lang="en-US" dirty="0" smtClean="0"/>
              <a:t>Index – Synthetic CDO Tranches (CDX)</a:t>
            </a:r>
            <a:endParaRPr lang="en-US" dirty="0"/>
          </a:p>
          <a:p>
            <a:pPr lvl="1"/>
            <a:r>
              <a:rPr lang="en-US" sz="2400" dirty="0" smtClean="0"/>
              <a:t>Index protection seller value (premium):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Index protection buyer value: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 the Relative Pricing of Long-Maturity Index Options and Collateralized Debt Obligations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89" y="3111157"/>
            <a:ext cx="7490929" cy="973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671" y="5051070"/>
            <a:ext cx="3441294" cy="116013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803" y="5239841"/>
            <a:ext cx="3258434" cy="889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415" y="3393531"/>
            <a:ext cx="2199397" cy="5643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72190" y="3209058"/>
            <a:ext cx="2465410" cy="7487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86494" y="4081501"/>
            <a:ext cx="2129051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Accrued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6965" y="3223425"/>
            <a:ext cx="217928" cy="7487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450717" y="4041016"/>
            <a:ext cx="1008351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Fraction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13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CDO Tranche </a:t>
            </a:r>
            <a:r>
              <a:rPr lang="en-US" dirty="0" smtClean="0"/>
              <a:t>Spreads</a:t>
            </a:r>
          </a:p>
          <a:p>
            <a:pPr lvl="1"/>
            <a:r>
              <a:rPr lang="en-US" sz="2400" dirty="0" smtClean="0"/>
              <a:t>CDX.IG have 6 CDO tranches and </a:t>
            </a:r>
            <a:r>
              <a:rPr lang="en-US" sz="2400" dirty="0"/>
              <a:t>attachment points are : </a:t>
            </a:r>
          </a:p>
          <a:p>
            <a:pPr marL="457200" lvl="1" indent="0">
              <a:buNone/>
            </a:pPr>
            <a:r>
              <a:rPr lang="en-US" sz="2400" dirty="0"/>
              <a:t>0-3% </a:t>
            </a:r>
            <a:r>
              <a:rPr lang="en-US" sz="2400" dirty="0" smtClean="0"/>
              <a:t>Equity tranche; </a:t>
            </a:r>
            <a:r>
              <a:rPr lang="en-US" sz="2400" dirty="0"/>
              <a:t>3-7% (mezzanine);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7-10</a:t>
            </a:r>
            <a:r>
              <a:rPr lang="en-US" sz="2400" dirty="0"/>
              <a:t>%, 10-15%, and 15-30% (senior); and 30-100% (super </a:t>
            </a:r>
            <a:r>
              <a:rPr lang="en-US" sz="2400" dirty="0" smtClean="0"/>
              <a:t>senior)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buyer of protection </a:t>
            </a:r>
            <a:r>
              <a:rPr lang="en-US" sz="2400" dirty="0" smtClean="0"/>
              <a:t>tranche pays premium corresponding </a:t>
            </a:r>
            <a:r>
              <a:rPr lang="en-US" sz="2400" dirty="0"/>
              <a:t>to the remaining tranche notional times the tranche </a:t>
            </a:r>
            <a:r>
              <a:rPr lang="en-US" sz="2400" dirty="0" smtClean="0"/>
              <a:t>spread until maturity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14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40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D. CDO Tranche Spreads</a:t>
                </a:r>
              </a:p>
              <a:p>
                <a:pPr lvl="1"/>
                <a:r>
                  <a:rPr lang="en-US" sz="2400" dirty="0" smtClean="0"/>
                  <a:t>Tranche(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) loss as a function of cumulative loss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),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is the cum coverage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Protection Buyer value: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07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003252"/>
            <a:ext cx="7289421" cy="802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4734086"/>
            <a:ext cx="4337017" cy="9862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15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2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33" y="5323169"/>
            <a:ext cx="7007086" cy="963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066" y="4067034"/>
            <a:ext cx="7597124" cy="90075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87533" y="2647044"/>
            <a:ext cx="7309166" cy="1618068"/>
            <a:chOff x="2487533" y="2933652"/>
            <a:chExt cx="7309166" cy="16180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7533" y="2933652"/>
              <a:ext cx="7309166" cy="105149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13886" y="3144533"/>
              <a:ext cx="2465410" cy="74879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50245" y="3985146"/>
              <a:ext cx="2129051" cy="56657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Remainder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CDO Tranche Spreads</a:t>
            </a:r>
          </a:p>
          <a:p>
            <a:pPr lvl="1"/>
            <a:r>
              <a:rPr lang="en-US" sz="2400" dirty="0" smtClean="0"/>
              <a:t>Protection Seller value (Tranche, except for equity and super-senior):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Equity tranche(upfront prem. U + 500bps):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Super-senior tranche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94612" y="4265112"/>
            <a:ext cx="2129051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sensitive to timing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3972" y="5107117"/>
            <a:ext cx="1447584" cy="432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89472" y="5589417"/>
            <a:ext cx="217928" cy="5137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16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8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D. CDO Tranche Spreads</a:t>
                </a:r>
              </a:p>
              <a:p>
                <a:pPr lvl="1"/>
                <a:r>
                  <a:rPr lang="en-US" sz="2400" dirty="0" smtClean="0"/>
                  <a:t>Timing sensitivity</a:t>
                </a:r>
              </a:p>
              <a:p>
                <a:pPr lvl="2"/>
                <a:r>
                  <a:rPr lang="en-US" sz="2000" dirty="0" smtClean="0"/>
                  <a:t>Quarterly </a:t>
                </a:r>
                <a:r>
                  <a:rPr lang="en-US" sz="2000" dirty="0"/>
                  <a:t>payment drops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(0.03) (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before any defaults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(0.03 –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after the first default. For a standard recovery rate of R </a:t>
                </a:r>
                <a:r>
                  <a:rPr lang="en-US" sz="2000" dirty="0" smtClean="0"/>
                  <a:t>= </a:t>
                </a:r>
                <a:r>
                  <a:rPr lang="en-US" sz="2000" dirty="0"/>
                  <a:t>0.4, this is approximately a 16% decrease in payments.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074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17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41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(Simplified)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Primary: (Range :2004.09 – 2008.09) </a:t>
            </a:r>
          </a:p>
          <a:p>
            <a:pPr lvl="1"/>
            <a:r>
              <a:rPr lang="en-US" sz="2400" dirty="0" smtClean="0"/>
              <a:t>European Option Implied Vol 1- and 5-year and </a:t>
            </a:r>
            <a:r>
              <a:rPr lang="en-US" sz="2400" dirty="0" err="1" smtClean="0"/>
              <a:t>moneyness</a:t>
            </a:r>
            <a:r>
              <a:rPr lang="en-US" sz="2400" dirty="0" smtClean="0"/>
              <a:t> 0.5-1.5</a:t>
            </a:r>
          </a:p>
          <a:p>
            <a:pPr lvl="1"/>
            <a:r>
              <a:rPr lang="en-US" sz="2400" dirty="0" smtClean="0"/>
              <a:t>CDX.IG 1-5yr and tranche spread 3- and 5-year maturities</a:t>
            </a:r>
          </a:p>
          <a:p>
            <a:pPr lvl="1"/>
            <a:r>
              <a:rPr lang="en-US" sz="2400" dirty="0" smtClean="0"/>
              <a:t>Note that on-the-run CDX series (different maturities) are introduced every 6 months</a:t>
            </a:r>
          </a:p>
          <a:p>
            <a:pPr lvl="1"/>
            <a:r>
              <a:rPr lang="en-US" sz="2400" dirty="0" smtClean="0"/>
              <a:t>Synthetic </a:t>
            </a:r>
            <a:r>
              <a:rPr lang="en-US" sz="2400" dirty="0"/>
              <a:t>CDO tranches based on Dow Jones CDX North American IG Index</a:t>
            </a:r>
          </a:p>
          <a:p>
            <a:pPr lvl="2"/>
            <a:r>
              <a:rPr lang="en-US" sz="2000" dirty="0"/>
              <a:t>Unfunded, levered, liquid</a:t>
            </a:r>
          </a:p>
          <a:p>
            <a:pPr lvl="1"/>
            <a:endParaRPr lang="en-US" sz="24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18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6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First</a:t>
                </a:r>
                <a:r>
                  <a:rPr lang="en-US" dirty="0"/>
                  <a:t>, </a:t>
                </a:r>
                <a:r>
                  <a:rPr lang="en-US" dirty="0" smtClean="0"/>
                  <a:t>calibrate </a:t>
                </a:r>
                <a:r>
                  <a:rPr lang="en-US" dirty="0"/>
                  <a:t>market return parameters and state </a:t>
                </a:r>
                <a:r>
                  <a:rPr lang="en-US" dirty="0" smtClean="0"/>
                  <a:t>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(data </a:t>
                </a:r>
                <a:r>
                  <a:rPr lang="en-US" dirty="0"/>
                  <a:t>from OTC long- and short-dated European option </a:t>
                </a:r>
                <a:r>
                  <a:rPr lang="en-US" dirty="0" smtClean="0"/>
                  <a:t>prices</a:t>
                </a:r>
                <a:r>
                  <a:rPr lang="en-US" dirty="0"/>
                  <a:t>)</a:t>
                </a:r>
                <a:endParaRPr lang="en-US" dirty="0" smtClean="0"/>
              </a:p>
              <a:p>
                <a:r>
                  <a:rPr lang="en-US" dirty="0"/>
                  <a:t>Second, </a:t>
                </a:r>
                <a:r>
                  <a:rPr lang="en-US" dirty="0" smtClean="0"/>
                  <a:t>calibrate </a:t>
                </a:r>
                <a:r>
                  <a:rPr lang="en-US" dirty="0"/>
                  <a:t>firm-specific parameters </a:t>
                </a:r>
                <a:r>
                  <a:rPr lang="en-US" dirty="0" smtClean="0"/>
                  <a:t>using </a:t>
                </a:r>
                <a:r>
                  <a:rPr lang="en-US" dirty="0"/>
                  <a:t>firm-specific </a:t>
                </a:r>
                <a:r>
                  <a:rPr lang="en-US" dirty="0" smtClean="0"/>
                  <a:t>information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(data from CRSP, </a:t>
                </a:r>
                <a:r>
                  <a:rPr lang="en-US" dirty="0" err="1" smtClean="0"/>
                  <a:t>Compustat</a:t>
                </a:r>
                <a:r>
                  <a:rPr lang="en-US" dirty="0" smtClean="0"/>
                  <a:t> and credit </a:t>
                </a:r>
                <a:r>
                  <a:rPr lang="en-US" dirty="0"/>
                  <a:t>spread </a:t>
                </a:r>
                <a:r>
                  <a:rPr lang="en-US" dirty="0" smtClean="0"/>
                  <a:t>information)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Assume homogeneity for benchmark calibration</a:t>
                </a:r>
                <a:endParaRPr lang="en-US" dirty="0"/>
              </a:p>
              <a:p>
                <a:r>
                  <a:rPr lang="en-US" dirty="0" smtClean="0"/>
                  <a:t>Pre-crisis catastrophic jump intensities are close to 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19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8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2971"/>
            <a:ext cx="10972800" cy="39751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Jointly price long-dated S&amp;P 500 index options and CDO tranches of corporate debt.</a:t>
            </a:r>
          </a:p>
          <a:p>
            <a:pPr lvl="1"/>
            <a:r>
              <a:rPr lang="en-US" sz="2600" dirty="0" smtClean="0"/>
              <a:t>Investigate a structural model of market and firm-level dynamics.</a:t>
            </a:r>
          </a:p>
          <a:p>
            <a:pPr lvl="1"/>
            <a:r>
              <a:rPr lang="en-US" sz="2600" dirty="0" smtClean="0"/>
              <a:t>Index option -&gt; Market </a:t>
            </a:r>
            <a:r>
              <a:rPr lang="en-US" sz="2600" dirty="0" smtClean="0"/>
              <a:t>dynamics</a:t>
            </a:r>
          </a:p>
          <a:p>
            <a:pPr lvl="1"/>
            <a:r>
              <a:rPr lang="en-US" sz="2600" dirty="0" smtClean="0"/>
              <a:t>Term </a:t>
            </a:r>
            <a:r>
              <a:rPr lang="en-US" sz="2600" dirty="0" smtClean="0"/>
              <a:t>structure of credit spreads -&gt; Idiosyncratic dynamics</a:t>
            </a:r>
            <a:endParaRPr lang="en-US" sz="2600" dirty="0"/>
          </a:p>
          <a:p>
            <a:r>
              <a:rPr lang="en-US" dirty="0" smtClean="0"/>
              <a:t>Empirical results:</a:t>
            </a:r>
          </a:p>
          <a:p>
            <a:pPr lvl="1"/>
            <a:r>
              <a:rPr lang="en-US" sz="2400" dirty="0" smtClean="0"/>
              <a:t>Before crisis, all tranches can be well-priced out-of-sample</a:t>
            </a:r>
          </a:p>
          <a:p>
            <a:pPr lvl="1"/>
            <a:r>
              <a:rPr lang="en-US" sz="2400" dirty="0" smtClean="0"/>
              <a:t>After crisis, senior tranche price can be captured with jump</a:t>
            </a:r>
          </a:p>
          <a:p>
            <a:pPr lvl="1"/>
            <a:r>
              <a:rPr lang="en-US" sz="2400" dirty="0" smtClean="0"/>
              <a:t>Therefore, senior tranche provide information on catastrophic risk and no mispricing according to the model.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2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041"/>
          <a:stretch/>
        </p:blipFill>
        <p:spPr>
          <a:xfrm rot="5400000">
            <a:off x="3367559" y="-1928780"/>
            <a:ext cx="5456882" cy="1145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998" y="3469108"/>
            <a:ext cx="7559719" cy="2286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1997" y="4486045"/>
            <a:ext cx="7559719" cy="2286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7228" y="3986031"/>
            <a:ext cx="1293256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Persistent- Long-term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996" y="5336776"/>
            <a:ext cx="7559719" cy="2286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1995" y="5718321"/>
            <a:ext cx="7559719" cy="2286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4963" y="4756246"/>
            <a:ext cx="1437786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 size and intensity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20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6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Pre-crisis(06/15/2005)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668858"/>
            <a:ext cx="5379076" cy="3078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45" y="2668858"/>
            <a:ext cx="5248611" cy="3010347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21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0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crisis(05/21/2008) (Divergence on distribution)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21" y="2533651"/>
            <a:ext cx="5662411" cy="3225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00" y="2546363"/>
            <a:ext cx="5633728" cy="32132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22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96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52" y="2130496"/>
            <a:ext cx="8668296" cy="4365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5498"/>
                <a:ext cx="10972800" cy="3975100"/>
              </a:xfrm>
            </p:spPr>
            <p:txBody>
              <a:bodyPr/>
              <a:lstStyle/>
              <a:p>
                <a:r>
                  <a:rPr lang="en-US" dirty="0" smtClean="0"/>
                  <a:t>Firm Value Dynamics </a:t>
                </a:r>
                <a:r>
                  <a:rPr lang="en-US" sz="1800" dirty="0" smtClean="0"/>
                  <a:t>(Set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60%∗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𝐿𝑅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40%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=20%, 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=−2.0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5498"/>
                <a:ext cx="10972800" cy="3975100"/>
              </a:xfrm>
              <a:blipFill rotWithShape="0">
                <a:blip r:embed="rId3"/>
                <a:stretch>
                  <a:fillRect l="-722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99447" y="3499555"/>
            <a:ext cx="2781657" cy="286260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33143" y="2932981"/>
            <a:ext cx="1444941" cy="5665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 vs.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04563" y="6384475"/>
            <a:ext cx="1325963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Fatter tail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23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20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87" y="2240648"/>
            <a:ext cx="5561372" cy="3447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746" y="2319722"/>
            <a:ext cx="5398862" cy="32472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4253" y="4452644"/>
            <a:ext cx="1325963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Fatter tail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87958" y="3471704"/>
            <a:ext cx="1325963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- Pre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24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31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 is essential here. Well-documented failure of structural model calibrating on short-term investment grade credit spread.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25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4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675497"/>
            <a:ext cx="5953251" cy="48205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518" y="2900918"/>
            <a:ext cx="5187636" cy="210374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26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19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75498"/>
            <a:ext cx="11144518" cy="4583633"/>
          </a:xfrm>
        </p:spPr>
        <p:txBody>
          <a:bodyPr>
            <a:normAutofit/>
          </a:bodyPr>
          <a:lstStyle/>
          <a:p>
            <a:r>
              <a:rPr lang="en-US" dirty="0" smtClean="0"/>
              <a:t>A. Average Tranches Spread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27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0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1" y="1005573"/>
            <a:ext cx="10394525" cy="5759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3819" y="3928056"/>
            <a:ext cx="5885466" cy="3348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839" y="4327301"/>
            <a:ext cx="1325963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819" y="3377457"/>
            <a:ext cx="5885466" cy="3348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66319" y="4727592"/>
            <a:ext cx="1137354" cy="3348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34130" y="4292955"/>
            <a:ext cx="2601532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Unusual short-term jump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28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7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9" y="1889589"/>
            <a:ext cx="10453352" cy="4323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1352" y="5730321"/>
            <a:ext cx="6098862" cy="3348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37361" y="915672"/>
            <a:ext cx="9373827" cy="90585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Underestimation in short-term.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losses are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backloaded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in this model, implying that the buyer of equity protection pays too much premium for too long, in turn, biasing down the estimate for the equity tranche spread.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20519" y="6093026"/>
            <a:ext cx="1961882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 to 5-year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29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0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Writing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known underestimation of risk in subprime </a:t>
            </a:r>
            <a:r>
              <a:rPr lang="en-US" dirty="0" smtClean="0"/>
              <a:t>mortgages but Less </a:t>
            </a:r>
            <a:r>
              <a:rPr lang="en-US" dirty="0" smtClean="0"/>
              <a:t>well-known the dramatic decline across major asset classes</a:t>
            </a:r>
          </a:p>
          <a:p>
            <a:r>
              <a:rPr lang="en-US" dirty="0" smtClean="0"/>
              <a:t>It’s difficult to price as default </a:t>
            </a:r>
            <a:r>
              <a:rPr lang="en-US" dirty="0" smtClean="0"/>
              <a:t>events are rare for major assets in the past</a:t>
            </a:r>
          </a:p>
          <a:p>
            <a:endParaRPr lang="en-US" dirty="0"/>
          </a:p>
          <a:p>
            <a:r>
              <a:rPr lang="en-US" dirty="0" smtClean="0"/>
              <a:t>Q:</a:t>
            </a:r>
          </a:p>
          <a:p>
            <a:pPr lvl="1"/>
            <a:r>
              <a:rPr lang="en-US" sz="2400" dirty="0" smtClean="0"/>
              <a:t>Whether there was significant flaw </a:t>
            </a:r>
            <a:r>
              <a:rPr lang="en-US" sz="2400" dirty="0" smtClean="0"/>
              <a:t>in CDO </a:t>
            </a:r>
            <a:r>
              <a:rPr lang="en-US" sz="2400" dirty="0" smtClean="0"/>
              <a:t>pricing methodology?</a:t>
            </a:r>
          </a:p>
          <a:p>
            <a:pPr marL="457200" lvl="1" indent="0">
              <a:buNone/>
            </a:pPr>
            <a:r>
              <a:rPr lang="en-US" sz="2400" dirty="0"/>
              <a:t>In 2009</a:t>
            </a:r>
            <a:r>
              <a:rPr lang="en-US" sz="2400" dirty="0" smtClean="0"/>
              <a:t>, </a:t>
            </a:r>
            <a:r>
              <a:rPr lang="en-US" sz="2400" dirty="0"/>
              <a:t>"Recipe for Disaster: The Formula That Killed Wall Street," </a:t>
            </a:r>
            <a:r>
              <a:rPr lang="en-US" sz="2400" dirty="0" smtClean="0"/>
              <a:t>Wired Magazine blame for the use of </a:t>
            </a:r>
            <a:r>
              <a:rPr lang="en-US" sz="2400" dirty="0" err="1" smtClean="0"/>
              <a:t>Vasicek</a:t>
            </a:r>
            <a:r>
              <a:rPr lang="en-US" sz="2400" dirty="0" smtClean="0"/>
              <a:t> model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6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75498"/>
            <a:ext cx="11144518" cy="4583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estimate </a:t>
            </a:r>
            <a:r>
              <a:rPr lang="en-US" dirty="0"/>
              <a:t>tranche spreads, </a:t>
            </a:r>
            <a:r>
              <a:rPr lang="en-US" dirty="0" smtClean="0"/>
              <a:t>the model has to be </a:t>
            </a:r>
            <a:r>
              <a:rPr lang="en-US" dirty="0"/>
              <a:t>calibrated to match the term structure of </a:t>
            </a:r>
            <a:r>
              <a:rPr lang="en-US" dirty="0" smtClean="0"/>
              <a:t>credit spreads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timing of defaults is </a:t>
            </a:r>
            <a:r>
              <a:rPr lang="en-US" dirty="0" err="1"/>
              <a:t>backloaded</a:t>
            </a:r>
            <a:r>
              <a:rPr lang="en-US" dirty="0"/>
              <a:t> </a:t>
            </a:r>
            <a:r>
              <a:rPr lang="en-US" dirty="0" smtClean="0"/>
              <a:t>when idiosyncratic </a:t>
            </a:r>
            <a:r>
              <a:rPr lang="en-US" dirty="0"/>
              <a:t>dynamics driven only by </a:t>
            </a:r>
            <a:r>
              <a:rPr lang="en-US" dirty="0" smtClean="0"/>
              <a:t>diffusive risk causing low </a:t>
            </a:r>
            <a:r>
              <a:rPr lang="en-US" dirty="0"/>
              <a:t>spreads and risk-neutral expected losses </a:t>
            </a:r>
            <a:r>
              <a:rPr lang="en-US" dirty="0" smtClean="0"/>
              <a:t>at short maturities. </a:t>
            </a:r>
          </a:p>
          <a:p>
            <a:endParaRPr lang="en-US" dirty="0"/>
          </a:p>
          <a:p>
            <a:r>
              <a:rPr lang="en-US" dirty="0"/>
              <a:t>During the crisis, quoted option prices do not contain enough information about the very deep out-of-the-money state prices which are crucial for the pricing of super-senior tranches </a:t>
            </a:r>
            <a:r>
              <a:rPr lang="en-US" dirty="0" smtClean="0"/>
              <a:t>(needs extrapolate</a:t>
            </a:r>
            <a:r>
              <a:rPr lang="en-US" dirty="0"/>
              <a:t>). However, spreads on other tranches can be interpolated well given option prices and super-senior tranche spreads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30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75498"/>
            <a:ext cx="11144518" cy="4583633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. Time Series of Tranche Spread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31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6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980" y="1871353"/>
            <a:ext cx="5423437" cy="45062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17" y="2659706"/>
            <a:ext cx="3383722" cy="261521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7882" y="1675498"/>
            <a:ext cx="11144518" cy="458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Historic Index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(Perfect Cali.)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32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2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7882" y="1675498"/>
            <a:ext cx="11144518" cy="4583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6C7373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5-year index, different tranches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86055"/>
            <a:ext cx="5367776" cy="3467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6055"/>
            <a:ext cx="5486400" cy="34716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165600" y="4520484"/>
            <a:ext cx="1146220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33</a:t>
            </a:fld>
            <a:r>
              <a:rPr lang="en-US" smtClean="0"/>
              <a:t> / 37</a:t>
            </a:r>
            <a:endParaRPr lang="en-US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9804400" y="2689537"/>
            <a:ext cx="1146220" cy="3382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675498"/>
            <a:ext cx="11144518" cy="4583633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fitting of the term structure </a:t>
            </a:r>
            <a:r>
              <a:rPr lang="en-US" dirty="0" smtClean="0"/>
              <a:t>of CDS </a:t>
            </a:r>
            <a:r>
              <a:rPr lang="en-US" dirty="0"/>
              <a:t>spreads that generates our ability to match the data </a:t>
            </a:r>
            <a:r>
              <a:rPr lang="en-US" dirty="0" smtClean="0"/>
              <a:t>better.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super-senior tranche is not a redundant security in that it provides window into the market's crash-risk expectation </a:t>
            </a:r>
            <a:r>
              <a:rPr lang="en-US" dirty="0" smtClean="0"/>
              <a:t>and risk-aversion.</a:t>
            </a:r>
          </a:p>
          <a:p>
            <a:endParaRPr lang="en-US" dirty="0" smtClean="0"/>
          </a:p>
          <a:p>
            <a:r>
              <a:rPr lang="en-US" dirty="0"/>
              <a:t>No implication for significant </a:t>
            </a:r>
            <a:r>
              <a:rPr lang="en-US" dirty="0" smtClean="0"/>
              <a:t>mispricing (regarding no-arbitrage) </a:t>
            </a:r>
            <a:r>
              <a:rPr lang="en-US" dirty="0"/>
              <a:t>before and during crisis of CDO </a:t>
            </a:r>
            <a:r>
              <a:rPr lang="en-US" dirty="0" smtClean="0"/>
              <a:t>tranches (Option and CDO market are integrated)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34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8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5801"/>
            <a:ext cx="10972800" cy="434196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fit could be improved </a:t>
            </a:r>
            <a:r>
              <a:rPr lang="en-US" dirty="0" smtClean="0"/>
              <a:t>to </a:t>
            </a:r>
            <a:r>
              <a:rPr lang="en-US" dirty="0"/>
              <a:t>calibrate market and firm dynamics by including information from other, say mezzanine, tranche spreads in </a:t>
            </a:r>
            <a:r>
              <a:rPr lang="en-US" dirty="0" smtClean="0"/>
              <a:t>calibration</a:t>
            </a:r>
            <a:r>
              <a:rPr lang="en-US" dirty="0"/>
              <a:t>, rather than pricing them </a:t>
            </a:r>
            <a:r>
              <a:rPr lang="en-US" dirty="0" smtClean="0"/>
              <a:t>out-of-sample.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study an extension where the term </a:t>
            </a:r>
            <a:r>
              <a:rPr lang="en-US" dirty="0" smtClean="0"/>
              <a:t>structures </a:t>
            </a:r>
            <a:r>
              <a:rPr lang="en-US" dirty="0"/>
              <a:t>of idiosyncratic and catastrophic jump risks are governed by </a:t>
            </a:r>
            <a:r>
              <a:rPr lang="en-US" dirty="0" smtClean="0"/>
              <a:t>stochastic processes </a:t>
            </a:r>
            <a:r>
              <a:rPr lang="en-US" dirty="0"/>
              <a:t>whose dynamics could be inferred from tranche </a:t>
            </a:r>
            <a:r>
              <a:rPr lang="en-US" dirty="0" smtClean="0"/>
              <a:t>prices.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35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26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Implied volatility of fitted state variables tracks the VIX fairly closely.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36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03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87" y="973138"/>
            <a:ext cx="8362950" cy="5705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37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7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 </a:t>
            </a:r>
            <a:r>
              <a:rPr lang="en-US" dirty="0" err="1"/>
              <a:t>val</a:t>
            </a:r>
            <a:r>
              <a:rPr lang="en-US" dirty="0"/>
              <a:t>, </a:t>
            </a:r>
            <a:r>
              <a:rPr lang="en-US" dirty="0" err="1"/>
              <a:t>Jurek</a:t>
            </a:r>
            <a:r>
              <a:rPr lang="en-US" dirty="0"/>
              <a:t>, and Stafford (CJS (</a:t>
            </a:r>
            <a:r>
              <a:rPr lang="en-US" dirty="0" smtClean="0"/>
              <a:t>2009)) investigate CDO from IG Corp Bond</a:t>
            </a:r>
          </a:p>
          <a:p>
            <a:pPr lvl="1"/>
            <a:r>
              <a:rPr lang="en-US" sz="2000" dirty="0"/>
              <a:t>Derive from 5-yr index options across multiple strikes</a:t>
            </a:r>
          </a:p>
          <a:p>
            <a:pPr lvl="1"/>
            <a:r>
              <a:rPr lang="en-US" sz="2000" dirty="0"/>
              <a:t>Systematic: Firm-level Beta + Market Dynamics</a:t>
            </a:r>
          </a:p>
          <a:p>
            <a:pPr lvl="1"/>
            <a:r>
              <a:rPr lang="en-US" sz="2000" dirty="0"/>
              <a:t>Idiosyncratic: Calibrate volatility to equity returns + Norm. </a:t>
            </a:r>
            <a:r>
              <a:rPr lang="en-US" sz="2000" dirty="0" err="1"/>
              <a:t>Dist</a:t>
            </a:r>
            <a:endParaRPr lang="en-US" sz="2000" dirty="0"/>
          </a:p>
          <a:p>
            <a:pPr lvl="1"/>
            <a:r>
              <a:rPr lang="en-US" sz="2000" dirty="0"/>
              <a:t>Company default at maturity if fall below Merton Structural Model threshold</a:t>
            </a:r>
          </a:p>
          <a:p>
            <a:pPr marL="457200" lvl="1" indent="0">
              <a:buNone/>
            </a:pPr>
            <a:r>
              <a:rPr lang="en-US" sz="2000" dirty="0"/>
              <a:t>Findings:  Senior tranches credit spreads too low whereas junior credit spreads too high. </a:t>
            </a:r>
          </a:p>
          <a:p>
            <a:pPr marL="457200" lvl="1" indent="0">
              <a:buNone/>
            </a:pPr>
            <a:r>
              <a:rPr lang="en-US" sz="2000" dirty="0"/>
              <a:t>                 Systematic risk has been </a:t>
            </a:r>
            <a:r>
              <a:rPr lang="en-US" sz="2000" dirty="0" smtClean="0"/>
              <a:t>ignored in pricing.</a:t>
            </a:r>
            <a:endParaRPr lang="en-US" sz="2000" dirty="0"/>
          </a:p>
          <a:p>
            <a:r>
              <a:rPr lang="en-US" dirty="0" smtClean="0"/>
              <a:t>"preferred</a:t>
            </a:r>
            <a:r>
              <a:rPr lang="en-US" dirty="0"/>
              <a:t>" stochastic volatility </a:t>
            </a:r>
            <a:r>
              <a:rPr lang="en-US" dirty="0" smtClean="0"/>
              <a:t>diffusion </a:t>
            </a:r>
            <a:r>
              <a:rPr lang="en-US" dirty="0"/>
              <a:t>model </a:t>
            </a:r>
            <a:r>
              <a:rPr lang="en-US" dirty="0" smtClean="0"/>
              <a:t>(SVCJ) of </a:t>
            </a:r>
            <a:r>
              <a:rPr lang="en-US" dirty="0" err="1"/>
              <a:t>Chernov</a:t>
            </a:r>
            <a:r>
              <a:rPr lang="en-US" dirty="0"/>
              <a:t>, and Johannes (</a:t>
            </a:r>
            <a:r>
              <a:rPr lang="en-US" dirty="0" smtClean="0"/>
              <a:t>BCJ(2007))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4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4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dynamic structural model of default for each firm in the portfolio</a:t>
            </a:r>
          </a:p>
          <a:p>
            <a:r>
              <a:rPr lang="en-US" dirty="0" smtClean="0"/>
              <a:t>Applied to multiple maturities (Calibrate on entire term structure of CDX)</a:t>
            </a:r>
          </a:p>
          <a:p>
            <a:pPr lvl="1"/>
            <a:r>
              <a:rPr lang="en-US" sz="2400" dirty="0" smtClean="0"/>
              <a:t>Why short-term CDX calibration important?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Default timing information is incorporated which impacts equity tranche significantly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Idiosyncratic component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 Jump should be considered for short-term (Otherwise, too much shift to tail)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4. CDX compose total risk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5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44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occurs at the time the value fall below </a:t>
            </a:r>
            <a:r>
              <a:rPr lang="en-US" dirty="0" smtClean="0"/>
              <a:t>threshold</a:t>
            </a:r>
          </a:p>
          <a:p>
            <a:r>
              <a:rPr lang="en-US" dirty="0" smtClean="0"/>
              <a:t>A relative pricing across the stock option and CDO markets and pricing CDO tranches out-of-sample</a:t>
            </a:r>
          </a:p>
          <a:p>
            <a:r>
              <a:rPr lang="en-US" dirty="0" smtClean="0"/>
              <a:t>Two stochastic volatility processes in modeling the process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(Additional freedom to calibrate on both long-term and short-term)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6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49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Market Dynamics for Pricing S&amp;P 500 </a:t>
            </a:r>
            <a:r>
              <a:rPr lang="en-US" dirty="0" smtClean="0"/>
              <a:t>Options</a:t>
            </a:r>
          </a:p>
          <a:p>
            <a:pPr lvl="1"/>
            <a:r>
              <a:rPr lang="en-US" sz="2400" dirty="0" smtClean="0"/>
              <a:t>Standard affine model with two stochastic volatility processes</a:t>
            </a:r>
          </a:p>
          <a:p>
            <a:pPr lvl="1"/>
            <a:r>
              <a:rPr lang="en-US" sz="2400" dirty="0" smtClean="0"/>
              <a:t>Common method: Local volatility model + traded options</a:t>
            </a:r>
          </a:p>
          <a:p>
            <a:pPr lvl="1"/>
            <a:r>
              <a:rPr lang="en-US" sz="2400" dirty="0" smtClean="0"/>
              <a:t>Difficulties: </a:t>
            </a:r>
          </a:p>
          <a:p>
            <a:pPr lvl="2"/>
            <a:r>
              <a:rPr lang="en-US" sz="2000" dirty="0" smtClean="0"/>
              <a:t>To study super-senior tranche,  far extrapolation is required</a:t>
            </a:r>
          </a:p>
          <a:p>
            <a:pPr lvl="1"/>
            <a:r>
              <a:rPr lang="en-US" sz="2400" dirty="0" smtClean="0"/>
              <a:t>Solution: Joint-Markov affine jump diffusion process</a:t>
            </a:r>
          </a:p>
          <a:p>
            <a:pPr lvl="2"/>
            <a:r>
              <a:rPr lang="en-US" sz="2000" dirty="0" smtClean="0"/>
              <a:t>Consistent with extrapolation and from economically motivated dynamics</a:t>
            </a:r>
          </a:p>
          <a:p>
            <a:pPr lvl="2"/>
            <a:r>
              <a:rPr lang="en-US" sz="2000" dirty="0" smtClean="0"/>
              <a:t>State price density surface can be acquired once calibrated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7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7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Market Dynamics for Pricing S&amp;P 500 </a:t>
            </a:r>
            <a:r>
              <a:rPr lang="en-US" dirty="0" smtClean="0"/>
              <a:t>Options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13396"/>
            <a:ext cx="9161485" cy="3349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07" y="5748577"/>
            <a:ext cx="3793938" cy="591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7408" y="5946720"/>
                <a:ext cx="5369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𝑐𝑜𝑚𝑝𝑒𝑛𝑠𝑎𝑡𝑜𝑟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𝑗𝑢𝑚𝑝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𝑚𝑎𝑟𝑘𝑒𝑡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408" y="5946720"/>
                <a:ext cx="536961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68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064" y="4635579"/>
            <a:ext cx="1825961" cy="3144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760955" y="5336801"/>
            <a:ext cx="1899518" cy="342942"/>
            <a:chOff x="7376171" y="4764243"/>
            <a:chExt cx="1899518" cy="3429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6171" y="4811636"/>
              <a:ext cx="650229" cy="2766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6400" y="4764243"/>
              <a:ext cx="1249289" cy="3429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790" y="3300412"/>
            <a:ext cx="1851219" cy="384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19455" y="3666736"/>
                <a:ext cx="3587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𝑐𝑎𝑝𝑡𝑢𝑟𝑒𝑠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𝑐𝑎𝑡𝑎𝑠𝑡𝑟𝑜𝑝h𝑖𝑐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𝑗𝑢𝑚𝑝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455" y="3666736"/>
                <a:ext cx="358745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17822" y="3695593"/>
                <a:ext cx="5747984" cy="37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𝑑𝑞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𝑗𝑢𝑚𝑝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𝑝𝑟𝑜𝑐𝑒𝑠𝑠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𝑗𝑢𝑚𝑝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𝑖𝑛𝑡𝑒𝑛𝑠𝑖𝑡𝑦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22" y="3695593"/>
                <a:ext cx="5747984" cy="370230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4059" y="4811655"/>
                <a:ext cx="16467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𝑆𝑡𝑎𝑡𝑒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𝑉𝑎𝑟𝑖𝑎𝑏𝑙𝑒𝑠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59" y="4811655"/>
                <a:ext cx="1646796" cy="553998"/>
              </a:xfrm>
              <a:prstGeom prst="rect">
                <a:avLst/>
              </a:prstGeom>
              <a:blipFill rotWithShape="0">
                <a:blip r:embed="rId11"/>
                <a:stretch>
                  <a:fillRect l="-3333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>
            <a:off x="2174291" y="4536283"/>
            <a:ext cx="82105" cy="1072696"/>
          </a:xfrm>
          <a:prstGeom prst="leftBrace">
            <a:avLst/>
          </a:prstGeom>
          <a:noFill/>
          <a:ln>
            <a:solidFill>
              <a:srgbClr val="A514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1517" y="2781912"/>
                <a:ext cx="3136470" cy="119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“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𝐶𝑎𝑡𝑎𝑠𝑡𝑟𝑜𝑝h𝑦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” 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𝑛𝑜𝑡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𝑜𝑏𝑠𝑒𝑟𝑣𝑒𝑑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𝑚𝑎𝑟𝑘𝑒𝑡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𝑜𝑝𝑡𝑖𝑜𝑛𝑠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𝑓𝑜𝑢𝑛𝑑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𝑠𝑒𝑛𝑖𝑜𝑟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𝑡𝑟𝑎𝑛𝑐h𝑒𝑠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7" y="2781912"/>
                <a:ext cx="3136470" cy="119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8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5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Specification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A. Market Dynamics for Pricing S&amp;P 500 Options</a:t>
                </a:r>
              </a:p>
              <a:p>
                <a:pPr lvl="1"/>
                <a:r>
                  <a:rPr lang="en-US" sz="2400" b="0" dirty="0" smtClean="0"/>
                  <a:t>Applying FFT(Fast Fourier Transformation)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log index return process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the Relative Pricing of Long-Maturity Index Options and Collateralized Debt Obligations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07AC-08EC-6644-BF92-F974AE2560E8}" type="slidenum">
              <a:rPr lang="en-US" smtClean="0"/>
              <a:pPr/>
              <a:t>9</a:t>
            </a:fld>
            <a:r>
              <a:rPr lang="en-US" smtClean="0"/>
              <a:t> / 37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02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1830</Words>
  <Application>Microsoft Office PowerPoint</Application>
  <PresentationFormat>Widescreen</PresentationFormat>
  <Paragraphs>302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Hebrew</vt:lpstr>
      <vt:lpstr>Arial</vt:lpstr>
      <vt:lpstr>Calibri</vt:lpstr>
      <vt:lpstr>Cambria Math</vt:lpstr>
      <vt:lpstr>Rockwell</vt:lpstr>
      <vt:lpstr>Times New Roman</vt:lpstr>
      <vt:lpstr>1_Office Theme</vt:lpstr>
      <vt:lpstr>Office Theme</vt:lpstr>
      <vt:lpstr>On the Relative Pricing of Long-Maturity Index Options and Collateralized Debt Obligations </vt:lpstr>
      <vt:lpstr>Overview</vt:lpstr>
      <vt:lpstr>Reasons for Writing the Paper</vt:lpstr>
      <vt:lpstr>Previous Work</vt:lpstr>
      <vt:lpstr>Improvements</vt:lpstr>
      <vt:lpstr>Improvements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Model Specification</vt:lpstr>
      <vt:lpstr>Data (Simplified)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Result</vt:lpstr>
      <vt:lpstr>Result</vt:lpstr>
      <vt:lpstr>Result</vt:lpstr>
      <vt:lpstr>Result</vt:lpstr>
      <vt:lpstr>Result</vt:lpstr>
      <vt:lpstr>Result</vt:lpstr>
      <vt:lpstr>Result</vt:lpstr>
      <vt:lpstr>Result</vt:lpstr>
      <vt:lpstr>Further Improvements</vt:lpstr>
      <vt:lpstr>Robustness</vt:lpstr>
      <vt:lpstr>Robustness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Chen, Xiangji</cp:lastModifiedBy>
  <cp:revision>118</cp:revision>
  <cp:lastPrinted>2017-09-28T15:39:04Z</cp:lastPrinted>
  <dcterms:created xsi:type="dcterms:W3CDTF">2013-07-09T17:46:55Z</dcterms:created>
  <dcterms:modified xsi:type="dcterms:W3CDTF">2017-09-28T20:02:04Z</dcterms:modified>
</cp:coreProperties>
</file>