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84410"/>
  </p:normalViewPr>
  <p:slideViewPr>
    <p:cSldViewPr snapToGrid="0" snapToObjects="1">
      <p:cViewPr varScale="1">
        <p:scale>
          <a:sx n="96" d="100"/>
          <a:sy n="96" d="100"/>
        </p:scale>
        <p:origin x="184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02D2B-D889-ED4A-B09F-667FE97C15AF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38D0F-7D3A-9F49-AD4E-622551E8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2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45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73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19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05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89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27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59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10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31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74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5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95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42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4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63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73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21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434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435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920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505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46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524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877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823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941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79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8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65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58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02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8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8D0F-7D3A-9F49-AD4E-622551E876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E6B9-50BC-BB4D-B55D-4213E2533D7B}" type="datetime1">
              <a:rPr lang="en-US" smtClean="0"/>
              <a:t>10/10/17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C77F-4F9B-1844-93A9-474AD4CAA3F6}" type="datetime1">
              <a:rPr lang="en-US" smtClean="0"/>
              <a:t>10/10/17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1491-DB76-A047-9882-EE759AAC0DC3}" type="datetime1">
              <a:rPr lang="en-US" smtClean="0"/>
              <a:t>10/10/17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CD31-AC71-B549-9D1C-F2A941C77E14}" type="datetime1">
              <a:rPr lang="en-US" smtClean="0"/>
              <a:t>10/10/17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7BB7-8FD7-854C-85B9-3188508F6E96}" type="datetime1">
              <a:rPr lang="en-US" smtClean="0"/>
              <a:t>10/10/17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D4E6-6BE7-0A4F-9704-4CD0BC806877}" type="datetime1">
              <a:rPr lang="en-US" smtClean="0"/>
              <a:t>10/10/17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FD09-DF4F-3340-9D3B-DB8AC72200D3}" type="datetime1">
              <a:rPr lang="en-US" smtClean="0"/>
              <a:t>10/10/17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A785-57D6-4C4D-83D9-C16740CD5A67}" type="datetime1">
              <a:rPr lang="en-US" smtClean="0"/>
              <a:t>10/10/17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B4CA-D70E-974B-A78F-E7D1C90F4CCC}" type="datetime1">
              <a:rPr lang="en-US" smtClean="0"/>
              <a:t>10/10/17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Fin 500R Topics in Quantitative Finance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2F177E8-340F-A747-861F-43D144AD7FCC}" type="datetime1">
              <a:rPr lang="en-US" smtClean="0"/>
              <a:t>10/10/17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Fin 500R Topics in Quantitative Finance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48E9-E9E1-0F4A-B8D1-E84A463F953D}" type="datetime1">
              <a:rPr lang="en-US" smtClean="0"/>
              <a:t>10/10/17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3832D26-22F9-AC4F-B4BB-CB2AF8298734}" type="datetime1">
              <a:rPr lang="en-US" smtClean="0"/>
              <a:t>10/10/17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Fin 500R Topics in Quantitative Finance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44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Networking as a Barrier to Entry and the Competitive Supply of Venture Capital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Author: YAEL V. Hochberg, Alexander </a:t>
            </a:r>
            <a:r>
              <a:rPr lang="en-US" dirty="0" err="1" smtClean="0"/>
              <a:t>ljungvist</a:t>
            </a:r>
            <a:r>
              <a:rPr lang="en-US" dirty="0" smtClean="0"/>
              <a:t>, and yang </a:t>
            </a:r>
            <a:r>
              <a:rPr lang="en-US" dirty="0" err="1" smtClean="0"/>
              <a:t>lu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Presenter: Spike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500" dirty="0" smtClean="0"/>
              <a:t>2.1 Market level analysis</a:t>
            </a:r>
          </a:p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500" dirty="0" smtClean="0"/>
              <a:t>2.2 Firm level analysis</a:t>
            </a:r>
          </a:p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500" dirty="0" smtClean="0"/>
              <a:t>2.3 Punishment</a:t>
            </a:r>
          </a:p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500" dirty="0" smtClean="0"/>
              <a:t>2.4 Valuation effects</a:t>
            </a:r>
          </a:p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500" dirty="0" smtClean="0"/>
              <a:t>2.5 Alternative explanations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Market level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500" dirty="0"/>
              <a:t> </a:t>
            </a:r>
            <a:r>
              <a:rPr lang="en-US" sz="2500" dirty="0" smtClean="0"/>
              <a:t>Data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300" dirty="0" smtClean="0"/>
              <a:t>Thomson </a:t>
            </a:r>
            <a:r>
              <a:rPr lang="en-US" sz="2300" dirty="0" err="1" smtClean="0"/>
              <a:t>Financial’s</a:t>
            </a:r>
            <a:r>
              <a:rPr lang="en-US" sz="2300" dirty="0" smtClean="0"/>
              <a:t> Venture Economics database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300" dirty="0" smtClean="0"/>
              <a:t>All investments in U.S. companies made by U.S. based VC funds between 1975 and 2003.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300" dirty="0" smtClean="0"/>
              <a:t>Exclusion: Angels and Buyout funds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Market level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500" dirty="0" smtClean="0"/>
              <a:t> Market Definition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300" b="1" dirty="0" smtClean="0"/>
              <a:t>State Market </a:t>
            </a:r>
          </a:p>
          <a:p>
            <a:pPr marL="384048" lvl="2" indent="0">
              <a:lnSpc>
                <a:spcPct val="150000"/>
              </a:lnSpc>
              <a:buNone/>
            </a:pPr>
            <a:r>
              <a:rPr lang="en-US" sz="2300" dirty="0"/>
              <a:t>U</a:t>
            </a:r>
            <a:r>
              <a:rPr lang="en-US" sz="2300" dirty="0" smtClean="0"/>
              <a:t>sually cover larger geographic areas, resulting in a broader market definition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300" b="1" dirty="0" smtClean="0"/>
              <a:t>Metropolitan Statistical Area</a:t>
            </a:r>
          </a:p>
          <a:p>
            <a:pPr marL="384048" lvl="2" indent="0">
              <a:lnSpc>
                <a:spcPct val="150000"/>
              </a:lnSpc>
              <a:buNone/>
            </a:pPr>
            <a:r>
              <a:rPr lang="en-US" sz="2300" dirty="0" smtClean="0"/>
              <a:t>Usefully aggregate economic activity across borders, where appropriate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Market level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72238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500" dirty="0" smtClean="0"/>
              <a:t> VCs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300" b="1" dirty="0" smtClean="0"/>
              <a:t>Incumbents</a:t>
            </a:r>
          </a:p>
          <a:p>
            <a:pPr marL="384048" lvl="2" indent="0">
              <a:lnSpc>
                <a:spcPct val="150000"/>
              </a:lnSpc>
              <a:buNone/>
            </a:pPr>
            <a:r>
              <a:rPr lang="en-US" sz="2300" dirty="0" smtClean="0"/>
              <a:t>VC firms that have invested in the target market at some time prior to year t and continue to have investments in the market as of year t.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300" b="1" dirty="0" smtClean="0"/>
              <a:t>Entrants</a:t>
            </a:r>
          </a:p>
          <a:p>
            <a:pPr marL="384048" lvl="2" indent="0">
              <a:lnSpc>
                <a:spcPct val="150000"/>
              </a:lnSpc>
              <a:buNone/>
            </a:pPr>
            <a:r>
              <a:rPr lang="en-US" sz="2300" dirty="0" smtClean="0"/>
              <a:t>VC firms that invest in the market for the first time in year t. They are themselves incumbents in other markets.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7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80045BC-58DB-469C-8997-6C0C16B173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0C07DB3-666C-4A9D-81CE-83B435F95B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50BDA68-EBDD-443C-9B6B-03CA14AFFB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3EF6BB5-A95D-4C59-808C-3B64F444F29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/>
          <p:nvPr/>
        </p:nvPicPr>
        <p:blipFill rotWithShape="1">
          <a:blip r:embed="rId3"/>
          <a:srcRect t="3560" r="3" b="3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altLang="zh-CN" dirty="0"/>
              <a:t>2.1</a:t>
            </a:r>
            <a:r>
              <a:rPr lang="zh-CN" altLang="en-US" dirty="0"/>
              <a:t> </a:t>
            </a:r>
            <a:r>
              <a:rPr lang="en-US" altLang="zh-CN" dirty="0"/>
              <a:t>Market level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Dense syndication network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Computer-related ventures in Michigan over the 5-year-window 1979 to 1983.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113E31D-E2AB-40D1-8B51-AFA5AFEF393A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F83BAE65-D215-4292-9498-D9610AC2C6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E922679-5189-4C5C-9FBB-6839F89C66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6C05757-249C-4F2B-B326-B940FDD9C4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C99ACED-3F9B-471D-97BC-E5D2D23198C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0331" y="1060174"/>
            <a:ext cx="7053470" cy="4171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2.1 Market level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113E31D-E2AB-40D1-8B51-AFA5AFEF393A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/>
              <a:t> Sparse syndication network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Non-high-tech ventures in Pennsylvania over the 5-year-window 1990 to 1994. </a:t>
            </a:r>
          </a:p>
          <a:p>
            <a:pPr lvl="1"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Market level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500" dirty="0" smtClean="0"/>
              <a:t> Density measurement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300" b="1" dirty="0" smtClean="0"/>
              <a:t>Directed matrix (asymmetric)</a:t>
            </a:r>
          </a:p>
          <a:p>
            <a:pPr marL="384048" lvl="2" indent="0">
              <a:lnSpc>
                <a:spcPct val="150000"/>
              </a:lnSpc>
              <a:buNone/>
            </a:pPr>
            <a:r>
              <a:rPr lang="en-US" sz="2300" dirty="0"/>
              <a:t>A</a:t>
            </a:r>
            <a:r>
              <a:rPr lang="en-US" sz="2300" dirty="0" smtClean="0"/>
              <a:t> tie between </a:t>
            </a:r>
            <a:r>
              <a:rPr lang="en-US" sz="2300" i="1" dirty="0" smtClean="0"/>
              <a:t>i </a:t>
            </a:r>
            <a:r>
              <a:rPr lang="en-US" sz="2300" dirty="0" smtClean="0"/>
              <a:t>and </a:t>
            </a:r>
            <a:r>
              <a:rPr lang="en-US" sz="2300" i="1" dirty="0" smtClean="0"/>
              <a:t>j</a:t>
            </a:r>
            <a:r>
              <a:rPr lang="en-US" sz="2300" dirty="0" smtClean="0"/>
              <a:t> only if one of them lead-managed a syndicate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300" b="1" dirty="0" smtClean="0"/>
              <a:t>Undirected  matrix (symmetric)</a:t>
            </a:r>
          </a:p>
          <a:p>
            <a:pPr marL="384048" lvl="2" indent="0">
              <a:lnSpc>
                <a:spcPct val="150000"/>
              </a:lnSpc>
              <a:buNone/>
            </a:pPr>
            <a:r>
              <a:rPr lang="en-US" sz="2300" dirty="0" smtClean="0"/>
              <a:t>A tie any participation by both VC firms </a:t>
            </a:r>
            <a:r>
              <a:rPr lang="en-US" sz="2300" i="1" dirty="0" smtClean="0"/>
              <a:t>i</a:t>
            </a:r>
            <a:r>
              <a:rPr lang="en-US" sz="2300" dirty="0" smtClean="0"/>
              <a:t> and </a:t>
            </a:r>
            <a:r>
              <a:rPr lang="en-US" sz="2300" i="1" dirty="0" smtClean="0"/>
              <a:t>j</a:t>
            </a:r>
            <a:r>
              <a:rPr lang="en-US" sz="2300" dirty="0" smtClean="0"/>
              <a:t> in a syndicate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3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Market level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300" dirty="0" smtClean="0"/>
              <a:t> Density Calculation (With N incumbents)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300" dirty="0"/>
              <a:t>M</a:t>
            </a:r>
            <a:r>
              <a:rPr lang="en-US" sz="2300" dirty="0" smtClean="0"/>
              <a:t>ax undirected ties: ½*N(N-1), Max directed ties: N*(N-1)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300" dirty="0" smtClean="0"/>
              <a:t>Let p = 1 if VCs i and j have an undirected tie in market m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300" dirty="0" smtClean="0"/>
              <a:t>Let q = 1 If VCs i and j have a directed tie in market m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300" dirty="0" smtClean="0"/>
              <a:t>Symmetric density equals: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endParaRPr lang="en-US" sz="2300" dirty="0"/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300" dirty="0" smtClean="0"/>
              <a:t>Asymmetric density equals: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194" y="4784061"/>
            <a:ext cx="2490713" cy="3577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095" y="5843145"/>
            <a:ext cx="2405508" cy="3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8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F83BAE65-D215-4292-9498-D9610AC2C6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E922679-5189-4C5C-9FBB-6839F89C66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6C05757-249C-4F2B-B326-B940FDD9C4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C99ACED-3F9B-471D-97BC-E5D2D23198C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18053" y="2014330"/>
            <a:ext cx="7225748" cy="2776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2.1 Market level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Network Measures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mean of asymmetric density under the State market measurement is 2.1% and the mean of symmetric density is 7.8%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The numbers are slightly different between State Markets and MSA Markets.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Fin 500R Topics in Quantitative Finance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113E31D-E2AB-40D1-8B51-AFA5AFEF393A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F83BAE65-D215-4292-9498-D9610AC2C6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E922679-5189-4C5C-9FBB-6839F89C66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6C05757-249C-4F2B-B326-B940FDD9C4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C99ACED-3F9B-471D-97BC-E5D2D23198C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33999" y="1777251"/>
            <a:ext cx="6909801" cy="3437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2.1 Market level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Fin 500R Topics in Quantitative Finance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113E31D-E2AB-40D1-8B51-AFA5AFEF393A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/>
              <a:t> Market Characteristics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Investment Performance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Market Demand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Investment Opportunities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Talent Pool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815914" y="1247868"/>
            <a:ext cx="6631808" cy="54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22806"/>
            <a:ext cx="10058400" cy="4023360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sz="3800" dirty="0" smtClean="0"/>
              <a:t> Introduction of This </a:t>
            </a:r>
            <a:r>
              <a:rPr lang="en-US" sz="3800" dirty="0"/>
              <a:t>T</a:t>
            </a:r>
            <a:r>
              <a:rPr lang="en-US" sz="3800" dirty="0" smtClean="0"/>
              <a:t>opic</a:t>
            </a:r>
          </a:p>
          <a:p>
            <a:pPr>
              <a:buFont typeface="Wingdings" charset="2"/>
              <a:buChar char="q"/>
            </a:pPr>
            <a:r>
              <a:rPr lang="en-US" sz="3800" dirty="0" smtClean="0"/>
              <a:t> Summary of The </a:t>
            </a:r>
            <a:r>
              <a:rPr lang="en-US" sz="3800" dirty="0"/>
              <a:t>R</a:t>
            </a:r>
            <a:r>
              <a:rPr lang="en-US" sz="3800" dirty="0" smtClean="0"/>
              <a:t>esearch </a:t>
            </a:r>
          </a:p>
          <a:p>
            <a:pPr>
              <a:buFont typeface="Wingdings" charset="2"/>
              <a:buChar char="q"/>
            </a:pPr>
            <a:r>
              <a:rPr lang="en-US" sz="3800" dirty="0"/>
              <a:t> </a:t>
            </a:r>
            <a:r>
              <a:rPr lang="en-US" sz="3800" dirty="0" smtClean="0"/>
              <a:t>Personal Insights</a:t>
            </a:r>
          </a:p>
          <a:p>
            <a:pPr>
              <a:buFont typeface="Wingdings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0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F83BAE65-D215-4292-9498-D9610AC2C6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E922679-5189-4C5C-9FBB-6839F89C66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6C05757-249C-4F2B-B326-B940FDD9C4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C99ACED-3F9B-471D-97BC-E5D2D23198C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35664" y="2625447"/>
            <a:ext cx="7132983" cy="2256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2.1 Market level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9484" y="2198914"/>
            <a:ext cx="4160237" cy="36701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/>
              <a:t> Potential Entrants</a:t>
            </a:r>
            <a:endParaRPr lang="en-US" dirty="0"/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Founded before year t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aised fund in the previous 6 years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Never invested in target market before 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Fin 500R Topics in Quantitative Finance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113E31D-E2AB-40D1-8B51-AFA5AFEF393A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435664" y="2092149"/>
            <a:ext cx="7012058" cy="54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F83BAE65-D215-4292-9498-D9610AC2C6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E922679-5189-4C5C-9FBB-6839F89C66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6C05757-249C-4F2B-B326-B940FDD9C4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C99ACED-3F9B-471D-97BC-E5D2D23198C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9" y="1561196"/>
            <a:ext cx="6909801" cy="3472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2.1 Market level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Fin 500R Topics in Quantitative Finance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113E31D-E2AB-40D1-8B51-AFA5AFEF393A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zh-CN" altLang="en-US" dirty="0" smtClean="0"/>
              <a:t> </a:t>
            </a:r>
            <a:r>
              <a:rPr lang="en-US" altLang="zh-CN" dirty="0" smtClean="0"/>
              <a:t>Naïve regression model result</a:t>
            </a:r>
            <a:r>
              <a:rPr lang="en-US" dirty="0" smtClean="0"/>
              <a:t> 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/>
              <a:t>The dependent variable is the number of deals won by Entrants.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/>
              <a:t>Strong negative and significant relation between the extent of networking and entry.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/>
              <a:t>Endogenous?</a:t>
            </a:r>
            <a:endParaRPr lang="en-US" sz="2000" dirty="0"/>
          </a:p>
        </p:txBody>
      </p: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33999" y="5003512"/>
            <a:ext cx="6909801" cy="62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2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Market level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500" dirty="0" smtClean="0"/>
              <a:t> Two Approaches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300" dirty="0" smtClean="0"/>
              <a:t>Instrumental Variables to deal directly with the potential endogeneity of networking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300" dirty="0" smtClean="0"/>
              <a:t>Nested panel structure of data to construct proxies for two likely types of omitted variables (correction for omitted variable)</a:t>
            </a:r>
            <a:endParaRPr lang="en-US" sz="2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1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B80045BC-58DB-469C-8997-6C0C16B173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0C07DB3-666C-4A9D-81CE-83B435F95B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50BDA68-EBDD-443C-9B6B-03CA14AFFB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3EF6BB5-A95D-4C59-808C-3B64F444F29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 rotWithShape="1">
          <a:blip r:embed="rId3"/>
          <a:srcRect r="28488" b="-2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2.1 Market level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dirty="0"/>
              <a:t> Instrument </a:t>
            </a:r>
            <a:r>
              <a:rPr lang="en-US" dirty="0" smtClean="0"/>
              <a:t>Variables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Reasoning</a:t>
            </a:r>
            <a:endParaRPr lang="en-US" dirty="0"/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Corporate VCs are more likely to syndicate for opportunistic reasons rather than to deter entry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More frequent interaction helps VCs form ties, leading to denser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Fin 500R Topics in Quantitative Finance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113E31D-E2AB-40D1-8B51-AFA5AFEF393A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F83BAE65-D215-4292-9498-D9610AC2C6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E922679-5189-4C5C-9FBB-6839F89C66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6C05757-249C-4F2B-B326-B940FDD9C4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C99ACED-3F9B-471D-97BC-E5D2D23198C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9" y="1845847"/>
            <a:ext cx="6909801" cy="1710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2.1 Market level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Fin 500R Topics in Quantitative Finance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113E31D-E2AB-40D1-8B51-AFA5AFEF393A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 Failure </a:t>
            </a:r>
            <a:r>
              <a:rPr lang="en-US" dirty="0"/>
              <a:t>to account for endogeneity causes us to underestimate the effect of networking density. </a:t>
            </a: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33999" y="4129120"/>
            <a:ext cx="6707705" cy="1357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999" y="1555617"/>
            <a:ext cx="434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 Models using two -stage estimators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3999" y="3909392"/>
            <a:ext cx="434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Naïve entry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6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Market level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smtClean="0"/>
              <a:t> Correction for omitted variables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Nested structure of panel allows to investigate the effects of omitted variables without relying on instruments. </a:t>
            </a:r>
          </a:p>
          <a:p>
            <a:pPr lvl="1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97280" y="3054775"/>
            <a:ext cx="5224007" cy="7088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1097280" y="3670850"/>
            <a:ext cx="5038477" cy="18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F83BAE65-D215-4292-9498-D9610AC2C6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E922679-5189-4C5C-9FBB-6839F89C66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6C05757-249C-4F2B-B326-B940FDD9C4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C99ACED-3F9B-471D-97BC-E5D2D23198C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7079" y="1815934"/>
            <a:ext cx="7290967" cy="1838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2.1 Market level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86330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Fin 500R Topics in Quantitative Finance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113E31D-E2AB-40D1-8B51-AFA5AFEF393A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 Both models support the interpretation that more densely networked markets are associated with less entry, even after accounting for possible omitted variables that make networking endogenous to entry.</a:t>
            </a:r>
          </a:p>
        </p:txBody>
      </p:sp>
      <p:pic>
        <p:nvPicPr>
          <p:cNvPr id="12" name="Content Placeholder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67606" y="4293588"/>
            <a:ext cx="6909801" cy="1710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6348" y="1524000"/>
            <a:ext cx="503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 models with correction for omitted variables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6348" y="3949147"/>
            <a:ext cx="401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 models using two-stage estimators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 </a:t>
            </a:r>
            <a:r>
              <a:rPr lang="en-US" altLang="zh-CN" dirty="0" smtClean="0"/>
              <a:t>Firm level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500" dirty="0" smtClean="0"/>
              <a:t> How to overcome networking-related entry barriers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300" dirty="0" smtClean="0"/>
              <a:t>They use the Maximum Likelihood </a:t>
            </a:r>
            <a:r>
              <a:rPr lang="en-US" sz="2300" dirty="0"/>
              <a:t>E</a:t>
            </a:r>
            <a:r>
              <a:rPr lang="en-US" sz="2300" dirty="0" smtClean="0"/>
              <a:t>stimation of Logit and </a:t>
            </a:r>
            <a:r>
              <a:rPr lang="en-US" sz="2300" dirty="0" err="1"/>
              <a:t>P</a:t>
            </a:r>
            <a:r>
              <a:rPr lang="en-US" sz="2300" dirty="0" err="1" smtClean="0"/>
              <a:t>robit</a:t>
            </a:r>
            <a:r>
              <a:rPr lang="en-US" sz="2300" dirty="0" smtClean="0"/>
              <a:t> models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300" dirty="0" smtClean="0"/>
              <a:t>The single most significant determinant of the entry decision is location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300" dirty="0" smtClean="0"/>
              <a:t>Previous related investment experience is helpful</a:t>
            </a:r>
          </a:p>
          <a:p>
            <a:pPr lvl="1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5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F83BAE65-D215-4292-9498-D9610AC2C6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E922679-5189-4C5C-9FBB-6839F89C66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6C05757-249C-4F2B-B326-B940FDD9C4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C99ACED-3F9B-471D-97BC-E5D2D23198C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9" y="1846226"/>
            <a:ext cx="6909801" cy="2902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sz="3400" dirty="0"/>
              <a:t>2.3 </a:t>
            </a:r>
            <a:r>
              <a:rPr lang="en-US" sz="3400" dirty="0" smtClean="0"/>
              <a:t>Punishment</a:t>
            </a:r>
            <a:endParaRPr lang="en-US" sz="3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Fin 500R Topics in Quantitative Finance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113E31D-E2AB-40D1-8B51-AFA5AFEF393A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 In markets with few incumbents, doing business with a potential entrant reduces the probability of inclusion in home-market syndicates the next five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2.4 Valuation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300" dirty="0" smtClean="0"/>
              <a:t> Effect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300" dirty="0" smtClean="0"/>
              <a:t>A standard deviation increase in density is associated with a more than 10% decrease in valuation from the unconditional mean of $25.6 million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300" dirty="0" smtClean="0"/>
              <a:t>The more market share entrants have gained, the higher valuations VCs provided</a:t>
            </a:r>
            <a:endParaRPr lang="en-US" sz="2300" dirty="0"/>
          </a:p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300" dirty="0" smtClean="0"/>
              <a:t> Shortcoming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300" dirty="0" smtClean="0"/>
              <a:t>Only 1/5 of funding rounds in the VE database disclosed valuation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300" dirty="0" smtClean="0"/>
              <a:t>Absence of company-level data on value drivers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world leader in station-free bike </a:t>
            </a:r>
            <a:r>
              <a:rPr lang="en-US" dirty="0" smtClean="0"/>
              <a:t>sharing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 smtClean="0"/>
              <a:t>Founded in 2014 and based in Beijing, China, </a:t>
            </a:r>
            <a:r>
              <a:rPr lang="en-US" sz="1800" dirty="0" err="1" smtClean="0"/>
              <a:t>ofo</a:t>
            </a:r>
            <a:r>
              <a:rPr lang="en-US" sz="1800" dirty="0" smtClean="0"/>
              <a:t> is the world's first and largest station-free bike sharing platform. </a:t>
            </a:r>
            <a:r>
              <a:rPr lang="en-US" sz="1800" dirty="0" err="1" smtClean="0"/>
              <a:t>ofo</a:t>
            </a:r>
            <a:r>
              <a:rPr lang="en-US" sz="1800" dirty="0" smtClean="0"/>
              <a:t> is committed to providing the best short distance transportation solution, solving the “last mile” transportation problem by turning the last mile into a green, low-emission trip. To date, </a:t>
            </a:r>
            <a:r>
              <a:rPr lang="en-US" sz="1800" dirty="0" err="1" smtClean="0"/>
              <a:t>ofo</a:t>
            </a:r>
            <a:r>
              <a:rPr lang="en-US" sz="1800" dirty="0" smtClean="0"/>
              <a:t> has connected more than 8M bikes to over 100M users, in 8 countries and 170+ cities around the world.</a:t>
            </a:r>
          </a:p>
          <a:p>
            <a:pPr marL="201168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399" y="4307837"/>
            <a:ext cx="3323279" cy="188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2.5 Alternative explanations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/>
              <a:t> </a:t>
            </a:r>
            <a:r>
              <a:rPr lang="en-US" sz="2500" dirty="0" smtClean="0"/>
              <a:t>Alternative explanations due to the limitations of the data on hand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300" dirty="0" smtClean="0"/>
              <a:t>Entrants are likely to be at a competitive disadvantage in sourcing deal flow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300" dirty="0" smtClean="0"/>
              <a:t>We don</a:t>
            </a:r>
            <a:r>
              <a:rPr lang="mr-IN" sz="2300" dirty="0" smtClean="0"/>
              <a:t>’</a:t>
            </a:r>
            <a:r>
              <a:rPr lang="en-US" sz="2300" dirty="0" smtClean="0"/>
              <a:t>t know the covenants that entrants provide to start-ups</a:t>
            </a:r>
            <a:endParaRPr lang="en-US" sz="2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3.1 </a:t>
            </a:r>
            <a:r>
              <a:rPr lang="en-US" altLang="zh-CN" dirty="0" smtClean="0"/>
              <a:t>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/>
              <a:t> The result is useful for entrepreneur to evaluate VC’s offers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/>
              <a:t>More likely to raise fund in the next round if backed by a densely networked VC</a:t>
            </a:r>
          </a:p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/>
              <a:t> The criteria and data applied to measure firm level analysis are out of date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/>
              <a:t>Firm level analysis result shows that location is significant</a:t>
            </a:r>
          </a:p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/>
              <a:t> Useful for PE secondary market 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/>
              <a:t>Investors can evaluate projects from different perspective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F83BAE65-D215-4292-9498-D9610AC2C6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E922679-5189-4C5C-9FBB-6839F89C66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6C05757-249C-4F2B-B326-B940FDD9C4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C99ACED-3F9B-471D-97BC-E5D2D23198C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9" y="1189795"/>
            <a:ext cx="6909801" cy="4214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 smtClean="0"/>
              <a:t>3.2 PE </a:t>
            </a:r>
            <a:r>
              <a:rPr lang="en-US" dirty="0"/>
              <a:t>S</a:t>
            </a:r>
            <a:r>
              <a:rPr lang="en-US" dirty="0" smtClean="0"/>
              <a:t>econdaries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Fin 500R Topics in Quantitative Finance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113E31D-E2AB-40D1-8B51-AFA5AFEF393A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859485" y="2198914"/>
            <a:ext cx="4133732" cy="36701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/>
              <a:t> PE Predicament 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5-7 years investment period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2-3 years Queueing time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Limited exit channel</a:t>
            </a:r>
            <a:r>
              <a:rPr lang="en-US" altLang="zh-CN" dirty="0" smtClean="0"/>
              <a:t>s</a:t>
            </a:r>
          </a:p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Secondary market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Initiative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Alternative Strategy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Liquidity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 lvl="1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F83BAE65-D215-4292-9498-D9610AC2C6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E922679-5189-4C5C-9FBB-6839F89C66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6C05757-249C-4F2B-B326-B940FDD9C4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C99ACED-3F9B-471D-97BC-E5D2D23198C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30566"/>
            <a:ext cx="7543800" cy="2297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 smtClean="0"/>
              <a:t>3.2 PE Secondaries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Fin 500R Topics in Quantitative Finance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113E31D-E2AB-40D1-8B51-AFA5AFEF393A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 The market cap boomed from $8.5bns to $37.8bns in the last decade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It is the most profitable investment strategy in private equity market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Provide more confidence to LPs and GPs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17882"/>
            <a:ext cx="7859485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7194" b="82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9AA227F-6DA2-4C84-A893-F326972F0F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DD2B04A-1137-44B5-B028-ACB68B02C73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5C014F1-8E33-495F-A49E-7911F19D891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Open Question?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dirty="0">
                <a:solidFill>
                  <a:schemeClr val="tx1"/>
                </a:solidFill>
              </a:rPr>
              <a:t>Suppose we are at the beginning of 2014 and everyone here is a private investor whom </a:t>
            </a:r>
            <a:r>
              <a:rPr lang="en-US" altLang="zh-CN" dirty="0">
                <a:solidFill>
                  <a:schemeClr val="tx1"/>
                </a:solidFill>
              </a:rPr>
              <a:t>has a</a:t>
            </a:r>
            <a:r>
              <a:rPr lang="en-US" dirty="0">
                <a:solidFill>
                  <a:schemeClr val="tx1"/>
                </a:solidFill>
              </a:rPr>
              <a:t> $1Mn commitment. Dai Wei, the CEO of OFO, asks you to invest $1Mn for 20% of OFO’s equity share(Seed Round</a:t>
            </a:r>
            <a:r>
              <a:rPr lang="en-US" dirty="0" smtClean="0">
                <a:solidFill>
                  <a:schemeClr val="tx1"/>
                </a:solidFill>
              </a:rPr>
              <a:t>) as the company has been financially drained and obligated with a 6Mn RMB loan due in the next 24 months. </a:t>
            </a:r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ould </a:t>
            </a:r>
            <a:r>
              <a:rPr lang="en-US" dirty="0">
                <a:solidFill>
                  <a:schemeClr val="tx1"/>
                </a:solidFill>
              </a:rPr>
              <a:t>you make this investment? 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altLang="zh-CN" dirty="0">
                <a:solidFill>
                  <a:schemeClr val="tx1"/>
                </a:solidFill>
              </a:rPr>
              <a:t>Reference:</a:t>
            </a:r>
            <a:endParaRPr lang="en-US" dirty="0">
              <a:solidFill>
                <a:schemeClr val="tx1"/>
              </a:solidFill>
            </a:endParaRPr>
          </a:p>
          <a:p>
            <a:pPr marL="468630" lvl="2" indent="-285750">
              <a:spcBef>
                <a:spcPts val="1200"/>
              </a:spcBef>
              <a:spcAft>
                <a:spcPts val="200"/>
              </a:spcAft>
              <a:buSzPct val="100000"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Series D round: $450 </a:t>
            </a:r>
            <a:r>
              <a:rPr lang="en-US" sz="1800" dirty="0" err="1">
                <a:solidFill>
                  <a:schemeClr val="tx1"/>
                </a:solidFill>
              </a:rPr>
              <a:t>Mns</a:t>
            </a:r>
            <a:r>
              <a:rPr lang="en-US" sz="1800" dirty="0">
                <a:solidFill>
                  <a:schemeClr val="tx1"/>
                </a:solidFill>
              </a:rPr>
              <a:t> announced in March, 2017</a:t>
            </a:r>
          </a:p>
          <a:p>
            <a:pPr marL="468630" lvl="2" indent="-285750">
              <a:spcBef>
                <a:spcPts val="1200"/>
              </a:spcBef>
              <a:spcAft>
                <a:spcPts val="200"/>
              </a:spcAft>
              <a:buSzPct val="100000"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Series E round: $700+ </a:t>
            </a:r>
            <a:r>
              <a:rPr lang="en-US" sz="1800" dirty="0" err="1">
                <a:solidFill>
                  <a:schemeClr val="tx1"/>
                </a:solidFill>
              </a:rPr>
              <a:t>Mns</a:t>
            </a:r>
            <a:r>
              <a:rPr lang="zh-CN" altLang="en-US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announced in July, 2017</a:t>
            </a:r>
          </a:p>
          <a:p>
            <a:pPr marL="468630" lvl="2" indent="-285750">
              <a:spcBef>
                <a:spcPts val="1200"/>
              </a:spcBef>
              <a:spcAft>
                <a:spcPts val="200"/>
              </a:spcAft>
              <a:buSzPct val="100000"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Series E Led by:  Alibaba, </a:t>
            </a:r>
            <a:r>
              <a:rPr lang="en-US" sz="1800" dirty="0" err="1">
                <a:solidFill>
                  <a:schemeClr val="tx1"/>
                </a:solidFill>
              </a:rPr>
              <a:t>Hony</a:t>
            </a:r>
            <a:r>
              <a:rPr lang="en-US" sz="1800" dirty="0">
                <a:solidFill>
                  <a:schemeClr val="tx1"/>
                </a:solidFill>
              </a:rPr>
              <a:t> Capital, </a:t>
            </a:r>
            <a:r>
              <a:rPr lang="en-US" sz="1800" dirty="0" err="1">
                <a:solidFill>
                  <a:schemeClr val="tx1"/>
                </a:solidFill>
              </a:rPr>
              <a:t>Citic</a:t>
            </a:r>
            <a:r>
              <a:rPr lang="en-US" sz="1800" dirty="0">
                <a:solidFill>
                  <a:schemeClr val="tx1"/>
                </a:solidFill>
              </a:rPr>
              <a:t> PE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113E31D-E2AB-40D1-8B51-AFA5AFEF393A}" type="slidenum">
              <a:rPr lang="en-US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Fin 500R Topics in Quantitative Finance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3532" y="6084045"/>
            <a:ext cx="62939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story is fictional. Any resemblances to any organization or persons is purely coincidental.</a:t>
            </a:r>
          </a:p>
        </p:txBody>
      </p:sp>
    </p:spTree>
    <p:extLst>
      <p:ext uri="{BB962C8B-B14F-4D97-AF65-F5344CB8AC3E}">
        <p14:creationId xmlns:p14="http://schemas.microsoft.com/office/powerpoint/2010/main" val="939403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500" dirty="0" smtClean="0"/>
              <a:t>1.1 Barriers</a:t>
            </a:r>
          </a:p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500" dirty="0" smtClean="0"/>
              <a:t>1.2 </a:t>
            </a:r>
            <a:r>
              <a:rPr lang="en-US" altLang="zh-CN" sz="2500" dirty="0" smtClean="0"/>
              <a:t>Arguments</a:t>
            </a:r>
            <a:endParaRPr lang="en-US" sz="2500" dirty="0" smtClean="0"/>
          </a:p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500" dirty="0" smtClean="0"/>
              <a:t>1.3 Structure </a:t>
            </a:r>
          </a:p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500" dirty="0" smtClean="0"/>
              <a:t>1.4 Results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1.1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500" dirty="0"/>
              <a:t>V</a:t>
            </a:r>
            <a:r>
              <a:rPr lang="en-US" sz="2500" dirty="0" smtClean="0"/>
              <a:t>isible barrier: Regulatory</a:t>
            </a:r>
          </a:p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500" dirty="0" smtClean="0"/>
              <a:t>Invisible barrier: Incumbents’ advantage in local market</a:t>
            </a:r>
          </a:p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500" dirty="0" smtClean="0"/>
              <a:t>Entrants’ strategy to eliminate the barrier: Reciprocity</a:t>
            </a:r>
          </a:p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500" dirty="0" smtClean="0"/>
              <a:t>Incumbents’ </a:t>
            </a:r>
            <a:r>
              <a:rPr lang="en-US" altLang="zh-CN" sz="2500" dirty="0" smtClean="0"/>
              <a:t>strategy</a:t>
            </a:r>
            <a:r>
              <a:rPr lang="en-US" sz="2500" dirty="0" smtClean="0"/>
              <a:t> to keep the barrier: Punishment</a:t>
            </a:r>
          </a:p>
          <a:p>
            <a:pPr>
              <a:lnSpc>
                <a:spcPct val="150000"/>
              </a:lnSpc>
              <a:buFont typeface="Wingdings" charset="2"/>
              <a:buChar char="q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500" dirty="0" smtClean="0"/>
              <a:t> Whether strong networks among incumbent venture capitalists in local markets help restrict entry by outside VCs?</a:t>
            </a:r>
          </a:p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500" dirty="0" smtClean="0"/>
              <a:t> Whether the restriction improves incumbents’ bargaining power over entrepreneurs?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03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500" dirty="0" smtClean="0"/>
              <a:t> Test Whether the networking patterns in the data are exogenous</a:t>
            </a:r>
          </a:p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500" dirty="0"/>
              <a:t> </a:t>
            </a:r>
            <a:r>
              <a:rPr lang="en-US" sz="2500" dirty="0" smtClean="0"/>
              <a:t>Find determinants of an individual VC firm’s entry decision</a:t>
            </a:r>
          </a:p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500" dirty="0"/>
              <a:t> </a:t>
            </a:r>
            <a:r>
              <a:rPr lang="en-US" sz="2500" dirty="0" smtClean="0"/>
              <a:t>Measure the cost of deviation (punishment)</a:t>
            </a:r>
          </a:p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500" dirty="0" smtClean="0"/>
              <a:t> Exam the price effect of reduced entry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4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1.4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72238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500" dirty="0" smtClean="0"/>
              <a:t> Incumbents engage in strategic behavior that reduces entry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300" dirty="0" smtClean="0"/>
              <a:t>A one-standard deviation increase in the extent to which incumbents are networked reduces the number of entrants by </a:t>
            </a:r>
            <a:r>
              <a:rPr lang="en-US" sz="2300" b="1" dirty="0" smtClean="0"/>
              <a:t>1/3</a:t>
            </a:r>
            <a:r>
              <a:rPr lang="en-US" sz="2300" dirty="0" smtClean="0"/>
              <a:t>. </a:t>
            </a:r>
          </a:p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sz="2500" dirty="0"/>
              <a:t> </a:t>
            </a:r>
            <a:r>
              <a:rPr lang="en-US" sz="2500" dirty="0" smtClean="0"/>
              <a:t>Incumbents benefit from doing so through paying lower price for their investment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300" dirty="0" smtClean="0"/>
              <a:t>A one-standard deviation increase in the networking measures is associated with a </a:t>
            </a:r>
            <a:r>
              <a:rPr lang="en-US" sz="2300" b="1" dirty="0" smtClean="0"/>
              <a:t>10% decrease </a:t>
            </a:r>
            <a:r>
              <a:rPr lang="en-US" sz="2300" dirty="0" smtClean="0"/>
              <a:t>in valuation, from the mean of </a:t>
            </a:r>
            <a:r>
              <a:rPr lang="en-US" sz="2300" b="1" dirty="0" smtClean="0"/>
              <a:t>$25.6 </a:t>
            </a:r>
            <a:r>
              <a:rPr lang="en-US" sz="2300" b="1" dirty="0" err="1" smtClean="0"/>
              <a:t>Mns</a:t>
            </a:r>
            <a:r>
              <a:rPr lang="en-US" sz="23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 500R Topics in Quantitative Finance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6666</TotalTime>
  <Words>1597</Words>
  <Application>Microsoft Macintosh PowerPoint</Application>
  <PresentationFormat>Widescreen</PresentationFormat>
  <Paragraphs>260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</vt:lpstr>
      <vt:lpstr>Calibri Light</vt:lpstr>
      <vt:lpstr>Mangal</vt:lpstr>
      <vt:lpstr>Wingdings</vt:lpstr>
      <vt:lpstr>宋体</vt:lpstr>
      <vt:lpstr>Arial</vt:lpstr>
      <vt:lpstr>Retrospect</vt:lpstr>
      <vt:lpstr>Networking as a Barrier to Entry and the Competitive Supply of Venture Capital</vt:lpstr>
      <vt:lpstr>Agenda</vt:lpstr>
      <vt:lpstr>OFO</vt:lpstr>
      <vt:lpstr>Open Question?</vt:lpstr>
      <vt:lpstr>1. Introduction</vt:lpstr>
      <vt:lpstr>1.1 Barriers</vt:lpstr>
      <vt:lpstr>1.2 Arguments</vt:lpstr>
      <vt:lpstr>1.3 Structure</vt:lpstr>
      <vt:lpstr>1.4 Results</vt:lpstr>
      <vt:lpstr>2. Summary</vt:lpstr>
      <vt:lpstr>2.1 Market level analysis</vt:lpstr>
      <vt:lpstr>2.1 Market level analysis</vt:lpstr>
      <vt:lpstr>2.1 Market level analysis</vt:lpstr>
      <vt:lpstr>2.1 Market level analysis</vt:lpstr>
      <vt:lpstr>2.1 Market level analysis</vt:lpstr>
      <vt:lpstr>2.1 Market level analysis</vt:lpstr>
      <vt:lpstr>2.1 Market level analysis</vt:lpstr>
      <vt:lpstr>2.1 Market level analysis</vt:lpstr>
      <vt:lpstr>2.1 Market level analysis</vt:lpstr>
      <vt:lpstr>2.1 Market level analysis</vt:lpstr>
      <vt:lpstr>2.1 Market level analysis</vt:lpstr>
      <vt:lpstr>2.1 Market level analysis</vt:lpstr>
      <vt:lpstr>2.1 Market level analysis</vt:lpstr>
      <vt:lpstr>2.1 Market level analysis</vt:lpstr>
      <vt:lpstr>2.1 Market level analysis</vt:lpstr>
      <vt:lpstr>2.1 Market level analysis</vt:lpstr>
      <vt:lpstr>2.2 Firm level analysis</vt:lpstr>
      <vt:lpstr>2.3 Punishment</vt:lpstr>
      <vt:lpstr>2.4 Valuation effects</vt:lpstr>
      <vt:lpstr>2.5 Alternative explanations</vt:lpstr>
      <vt:lpstr>3.1 Insights</vt:lpstr>
      <vt:lpstr>3.2 PE Secondaries</vt:lpstr>
      <vt:lpstr>3.2 PE Secondaries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as a Barrier to Entry and the Competitive Supply of Venture Capital</dc:title>
  <dc:creator>Zhong, Spike</dc:creator>
  <cp:lastModifiedBy>Zhong, Spike</cp:lastModifiedBy>
  <cp:revision>125</cp:revision>
  <dcterms:created xsi:type="dcterms:W3CDTF">2017-09-30T18:12:37Z</dcterms:created>
  <dcterms:modified xsi:type="dcterms:W3CDTF">2017-10-10T22:30:45Z</dcterms:modified>
</cp:coreProperties>
</file>