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comments/comment1.xml" ContentType="application/vnd.openxmlformats-officedocument.presentationml.comments+xml"/>
  <Override PartName="/ppt/notesSlides/notesSlide4.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66" r:id="rId3"/>
    <p:sldId id="265" r:id="rId4"/>
    <p:sldId id="262" r:id="rId5"/>
    <p:sldId id="264" r:id="rId6"/>
    <p:sldId id="269" r:id="rId7"/>
    <p:sldId id="299" r:id="rId8"/>
    <p:sldId id="300" r:id="rId9"/>
    <p:sldId id="272" r:id="rId10"/>
    <p:sldId id="258" r:id="rId11"/>
    <p:sldId id="268" r:id="rId12"/>
    <p:sldId id="259" r:id="rId13"/>
    <p:sldId id="270" r:id="rId14"/>
    <p:sldId id="267" r:id="rId15"/>
    <p:sldId id="301" r:id="rId16"/>
    <p:sldId id="273" r:id="rId17"/>
    <p:sldId id="271" r:id="rId18"/>
    <p:sldId id="276" r:id="rId19"/>
    <p:sldId id="260" r:id="rId20"/>
    <p:sldId id="277" r:id="rId21"/>
    <p:sldId id="302" r:id="rId22"/>
    <p:sldId id="280" r:id="rId23"/>
    <p:sldId id="282" r:id="rId24"/>
    <p:sldId id="284" r:id="rId25"/>
    <p:sldId id="283" r:id="rId26"/>
    <p:sldId id="285" r:id="rId27"/>
    <p:sldId id="286" r:id="rId28"/>
    <p:sldId id="287" r:id="rId29"/>
    <p:sldId id="288" r:id="rId30"/>
    <p:sldId id="303" r:id="rId31"/>
    <p:sldId id="304" r:id="rId32"/>
    <p:sldId id="290" r:id="rId33"/>
    <p:sldId id="291" r:id="rId34"/>
    <p:sldId id="306" r:id="rId35"/>
    <p:sldId id="293" r:id="rId36"/>
    <p:sldId id="292" r:id="rId37"/>
    <p:sldId id="294" r:id="rId38"/>
    <p:sldId id="307" r:id="rId39"/>
    <p:sldId id="295" r:id="rId40"/>
    <p:sldId id="296" r:id="rId41"/>
    <p:sldId id="298" r:id="rId42"/>
    <p:sldId id="305" r:id="rId43"/>
    <p:sldId id="275" r:id="rId44"/>
    <p:sldId id="25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8AA77F29-F8C4-4119-AF63-5EE153AFC820}">
          <p14:sldIdLst>
            <p14:sldId id="256"/>
          </p14:sldIdLst>
        </p14:section>
        <p14:section name="Intro" id="{BCBD3706-5239-4BC8-9FF0-38289E3CCDCC}">
          <p14:sldIdLst>
            <p14:sldId id="266"/>
            <p14:sldId id="265"/>
            <p14:sldId id="262"/>
            <p14:sldId id="264"/>
            <p14:sldId id="269"/>
            <p14:sldId id="299"/>
            <p14:sldId id="300"/>
            <p14:sldId id="272"/>
            <p14:sldId id="258"/>
            <p14:sldId id="268"/>
            <p14:sldId id="259"/>
            <p14:sldId id="270"/>
            <p14:sldId id="267"/>
          </p14:sldIdLst>
        </p14:section>
        <p14:section name="Background" id="{6709C9D9-B80D-4681-A18A-BB7D1C155590}">
          <p14:sldIdLst>
            <p14:sldId id="301"/>
            <p14:sldId id="273"/>
            <p14:sldId id="271"/>
            <p14:sldId id="276"/>
          </p14:sldIdLst>
        </p14:section>
        <p14:section name="Results" id="{C566C747-36DB-434B-83C8-349FD906BEC3}">
          <p14:sldIdLst>
            <p14:sldId id="260"/>
            <p14:sldId id="277"/>
            <p14:sldId id="302"/>
            <p14:sldId id="280"/>
            <p14:sldId id="282"/>
            <p14:sldId id="284"/>
            <p14:sldId id="283"/>
            <p14:sldId id="285"/>
            <p14:sldId id="286"/>
            <p14:sldId id="287"/>
            <p14:sldId id="288"/>
            <p14:sldId id="303"/>
            <p14:sldId id="304"/>
            <p14:sldId id="290"/>
            <p14:sldId id="291"/>
            <p14:sldId id="306"/>
            <p14:sldId id="293"/>
          </p14:sldIdLst>
        </p14:section>
        <p14:section name="Conclusion" id="{1400D9CF-A271-4813-B52D-B97BC97A384F}">
          <p14:sldIdLst>
            <p14:sldId id="292"/>
            <p14:sldId id="294"/>
            <p14:sldId id="307"/>
            <p14:sldId id="295"/>
            <p14:sldId id="296"/>
            <p14:sldId id="298"/>
            <p14:sldId id="305"/>
            <p14:sldId id="275"/>
            <p14:sldId id="2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 Stefan" initials="YS" lastIdx="2" clrIdx="0">
    <p:extLst>
      <p:ext uri="{19B8F6BF-5375-455C-9EA6-DF929625EA0E}">
        <p15:presenceInfo xmlns:p15="http://schemas.microsoft.com/office/powerpoint/2012/main" userId="S-1-5-21-2587401512-2995762875-1413968628-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7" autoAdjust="0"/>
    <p:restoredTop sz="95545" autoAdjust="0"/>
  </p:normalViewPr>
  <p:slideViewPr>
    <p:cSldViewPr snapToGrid="0">
      <p:cViewPr varScale="1">
        <p:scale>
          <a:sx n="88" d="100"/>
          <a:sy n="88" d="100"/>
        </p:scale>
        <p:origin x="547" y="67"/>
      </p:cViewPr>
      <p:guideLst/>
    </p:cSldViewPr>
  </p:slideViewPr>
  <p:outlineViewPr>
    <p:cViewPr>
      <p:scale>
        <a:sx n="33" d="100"/>
        <a:sy n="33" d="100"/>
      </p:scale>
      <p:origin x="0" y="-2045"/>
    </p:cViewPr>
  </p:outlineViewPr>
  <p:notesTextViewPr>
    <p:cViewPr>
      <p:scale>
        <a:sx n="1" d="1"/>
        <a:sy n="1" d="1"/>
      </p:scale>
      <p:origin x="0" y="0"/>
    </p:cViewPr>
  </p:notesTextViewPr>
  <p:sorterViewPr>
    <p:cViewPr>
      <p:scale>
        <a:sx n="100" d="100"/>
        <a:sy n="100" d="100"/>
      </p:scale>
      <p:origin x="0" y="-5232"/>
    </p:cViewPr>
  </p:sorterViewPr>
  <p:notesViewPr>
    <p:cSldViewPr snapToGrid="0">
      <p:cViewPr varScale="1">
        <p:scale>
          <a:sx n="70" d="100"/>
          <a:sy n="70" d="100"/>
        </p:scale>
        <p:origin x="2861"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09T11:29:37.030" idx="1">
    <p:pos x="2166" y="171"/>
    <p:text>wikimedia commons</p:text>
    <p:extLst>
      <p:ext uri="{C676402C-5697-4E1C-873F-D02D1690AC5C}">
        <p15:threadingInfo xmlns:p15="http://schemas.microsoft.com/office/powerpoint/2012/main" timeZoneBias="300"/>
      </p:ext>
    </p:extLst>
  </p:cm>
  <p:cm authorId="1" dt="2018-09-09T11:29:51.240" idx="2">
    <p:pos x="2166" y="267"/>
    <p:text>https://commons.wikimedia.org/wiki/File:Flag_of_Mexico_(1916-1934).svg</p:text>
    <p:extLst>
      <p:ext uri="{C676402C-5697-4E1C-873F-D02D1690AC5C}">
        <p15:threadingInfo xmlns:p15="http://schemas.microsoft.com/office/powerpoint/2012/main" timeZoneBias="300">
          <p15:parentCm authorId="1" idx="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E47D2-5605-4C24-B972-1AAB6343CADF}" type="datetimeFigureOut">
              <a:rPr lang="en-US" smtClean="0"/>
              <a:t>9/10/2018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11841-F49A-4268-8B6D-3C50A25C42DE}" type="slidenum">
              <a:rPr lang="en-US" smtClean="0"/>
              <a:t>‹#›</a:t>
            </a:fld>
            <a:endParaRPr lang="en-US"/>
          </a:p>
        </p:txBody>
      </p:sp>
    </p:spTree>
    <p:extLst>
      <p:ext uri="{BB962C8B-B14F-4D97-AF65-F5344CB8AC3E}">
        <p14:creationId xmlns:p14="http://schemas.microsoft.com/office/powerpoint/2010/main" val="86290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https://www.aeaweb.org/journals/jel/about-jel</a:t>
            </a:r>
          </a:p>
        </p:txBody>
      </p:sp>
      <p:sp>
        <p:nvSpPr>
          <p:cNvPr id="4" name="Slide Number Placeholder 3"/>
          <p:cNvSpPr>
            <a:spLocks noGrp="1"/>
          </p:cNvSpPr>
          <p:nvPr>
            <p:ph type="sldNum" sz="quarter" idx="10"/>
          </p:nvPr>
        </p:nvSpPr>
        <p:spPr/>
        <p:txBody>
          <a:bodyPr/>
          <a:lstStyle/>
          <a:p>
            <a:fld id="{6DB11841-F49A-4268-8B6D-3C50A25C42DE}" type="slidenum">
              <a:rPr lang="en-US" smtClean="0"/>
              <a:t>2</a:t>
            </a:fld>
            <a:endParaRPr lang="en-US"/>
          </a:p>
        </p:txBody>
      </p:sp>
    </p:spTree>
    <p:extLst>
      <p:ext uri="{BB962C8B-B14F-4D97-AF65-F5344CB8AC3E}">
        <p14:creationId xmlns:p14="http://schemas.microsoft.com/office/powerpoint/2010/main" val="1480118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notably, big emerging markets are slowing down </a:t>
            </a:r>
          </a:p>
        </p:txBody>
      </p:sp>
      <p:sp>
        <p:nvSpPr>
          <p:cNvPr id="4" name="Slide Number Placeholder 3"/>
          <p:cNvSpPr>
            <a:spLocks noGrp="1"/>
          </p:cNvSpPr>
          <p:nvPr>
            <p:ph type="sldNum" sz="quarter" idx="10"/>
          </p:nvPr>
        </p:nvSpPr>
        <p:spPr/>
        <p:txBody>
          <a:bodyPr/>
          <a:lstStyle/>
          <a:p>
            <a:fld id="{6DB11841-F49A-4268-8B6D-3C50A25C42DE}" type="slidenum">
              <a:rPr lang="en-US" smtClean="0"/>
              <a:t>5</a:t>
            </a:fld>
            <a:endParaRPr lang="en-US"/>
          </a:p>
        </p:txBody>
      </p:sp>
    </p:spTree>
    <p:extLst>
      <p:ext uri="{BB962C8B-B14F-4D97-AF65-F5344CB8AC3E}">
        <p14:creationId xmlns:p14="http://schemas.microsoft.com/office/powerpoint/2010/main" val="1121394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changes to NAFTA are impacting Mexico and new Emerging markets are outperforming. The study sheds light on drivers for economic growth and can help us understand macroeconomic trends</a:t>
            </a:r>
          </a:p>
        </p:txBody>
      </p:sp>
      <p:sp>
        <p:nvSpPr>
          <p:cNvPr id="4" name="Slide Number Placeholder 3"/>
          <p:cNvSpPr>
            <a:spLocks noGrp="1"/>
          </p:cNvSpPr>
          <p:nvPr>
            <p:ph type="sldNum" sz="quarter" idx="10"/>
          </p:nvPr>
        </p:nvSpPr>
        <p:spPr/>
        <p:txBody>
          <a:bodyPr/>
          <a:lstStyle/>
          <a:p>
            <a:fld id="{6DB11841-F49A-4268-8B6D-3C50A25C42DE}" type="slidenum">
              <a:rPr lang="en-US" smtClean="0"/>
              <a:t>6</a:t>
            </a:fld>
            <a:endParaRPr lang="en-US"/>
          </a:p>
        </p:txBody>
      </p:sp>
    </p:spTree>
    <p:extLst>
      <p:ext uri="{BB962C8B-B14F-4D97-AF65-F5344CB8AC3E}">
        <p14:creationId xmlns:p14="http://schemas.microsoft.com/office/powerpoint/2010/main" val="496408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 less is more</a:t>
            </a:r>
          </a:p>
          <a:p>
            <a:pPr marL="0" indent="0">
              <a:buFontTx/>
              <a:buNone/>
            </a:pPr>
            <a:r>
              <a:rPr lang="en-US" dirty="0"/>
              <a:t>+ = more is more</a:t>
            </a:r>
          </a:p>
        </p:txBody>
      </p:sp>
      <p:sp>
        <p:nvSpPr>
          <p:cNvPr id="4" name="Slide Number Placeholder 3"/>
          <p:cNvSpPr>
            <a:spLocks noGrp="1"/>
          </p:cNvSpPr>
          <p:nvPr>
            <p:ph type="sldNum" sz="quarter" idx="10"/>
          </p:nvPr>
        </p:nvSpPr>
        <p:spPr/>
        <p:txBody>
          <a:bodyPr/>
          <a:lstStyle/>
          <a:p>
            <a:fld id="{6DB11841-F49A-4268-8B6D-3C50A25C42DE}" type="slidenum">
              <a:rPr lang="en-US" smtClean="0"/>
              <a:t>28</a:t>
            </a:fld>
            <a:endParaRPr lang="en-US"/>
          </a:p>
        </p:txBody>
      </p:sp>
    </p:spTree>
    <p:extLst>
      <p:ext uri="{BB962C8B-B14F-4D97-AF65-F5344CB8AC3E}">
        <p14:creationId xmlns:p14="http://schemas.microsoft.com/office/powerpoint/2010/main" val="382051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9E20-52AB-40C8-83DF-06EDCA5A44FF}"/>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B8BECAD7-6332-4ED5-B3BD-89BAFB3881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EE487B7-E610-4FCE-8811-AD6870082B57}"/>
              </a:ext>
            </a:extLst>
          </p:cNvPr>
          <p:cNvSpPr>
            <a:spLocks noGrp="1"/>
          </p:cNvSpPr>
          <p:nvPr>
            <p:ph type="dt" sz="half" idx="10"/>
          </p:nvPr>
        </p:nvSpPr>
        <p:spPr/>
        <p:txBody>
          <a:bodyPr/>
          <a:lstStyle/>
          <a:p>
            <a:fld id="{4085DBB6-4021-4A6D-9DDB-F019EE32E327}" type="datetimeFigureOut">
              <a:rPr lang="en-US" smtClean="0"/>
              <a:t>9/10/2018</a:t>
            </a:fld>
            <a:endParaRPr lang="en-US" dirty="0"/>
          </a:p>
        </p:txBody>
      </p:sp>
      <p:sp>
        <p:nvSpPr>
          <p:cNvPr id="5" name="Footer Placeholder 4">
            <a:extLst>
              <a:ext uri="{FF2B5EF4-FFF2-40B4-BE49-F238E27FC236}">
                <a16:creationId xmlns:a16="http://schemas.microsoft.com/office/drawing/2014/main" id="{8C6422C9-E8BC-4CDC-8783-71BBBCBF2E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21F36A-87A9-4772-99EE-BA894BF3BC26}"/>
              </a:ext>
            </a:extLst>
          </p:cNvPr>
          <p:cNvSpPr>
            <a:spLocks noGrp="1"/>
          </p:cNvSpPr>
          <p:nvPr>
            <p:ph type="sldNum" sz="quarter" idx="12"/>
          </p:nvPr>
        </p:nvSpPr>
        <p:spPr/>
        <p:txBody>
          <a:bodyPr/>
          <a:lstStyle/>
          <a:p>
            <a:fld id="{8404DB12-A0C0-424E-95ED-0F17F25F74AB}" type="slidenum">
              <a:rPr lang="en-US" smtClean="0"/>
              <a:t>‹#›</a:t>
            </a:fld>
            <a:endParaRPr lang="en-US" dirty="0"/>
          </a:p>
        </p:txBody>
      </p:sp>
    </p:spTree>
    <p:extLst>
      <p:ext uri="{BB962C8B-B14F-4D97-AF65-F5344CB8AC3E}">
        <p14:creationId xmlns:p14="http://schemas.microsoft.com/office/powerpoint/2010/main" val="3693812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83978-A1B4-4703-8CAA-4A57524DAA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121E4F-4068-4A92-A0BA-B15CB99C6A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CB420-E3AC-4075-8BCA-7EAEE2386A24}"/>
              </a:ext>
            </a:extLst>
          </p:cNvPr>
          <p:cNvSpPr>
            <a:spLocks noGrp="1"/>
          </p:cNvSpPr>
          <p:nvPr>
            <p:ph type="dt" sz="half" idx="10"/>
          </p:nvPr>
        </p:nvSpPr>
        <p:spPr/>
        <p:txBody>
          <a:bodyPr/>
          <a:lstStyle/>
          <a:p>
            <a:fld id="{4085DBB6-4021-4A6D-9DDB-F019EE32E327}" type="datetimeFigureOut">
              <a:rPr lang="en-US" smtClean="0"/>
              <a:t>9/10/2018</a:t>
            </a:fld>
            <a:endParaRPr lang="en-US"/>
          </a:p>
        </p:txBody>
      </p:sp>
      <p:sp>
        <p:nvSpPr>
          <p:cNvPr id="5" name="Footer Placeholder 4">
            <a:extLst>
              <a:ext uri="{FF2B5EF4-FFF2-40B4-BE49-F238E27FC236}">
                <a16:creationId xmlns:a16="http://schemas.microsoft.com/office/drawing/2014/main" id="{FA42657B-AE4F-4A2B-AE7B-44FEEEE6AF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E8C49-B950-4D82-8B0E-242A60A14D24}"/>
              </a:ext>
            </a:extLst>
          </p:cNvPr>
          <p:cNvSpPr>
            <a:spLocks noGrp="1"/>
          </p:cNvSpPr>
          <p:nvPr>
            <p:ph type="sldNum" sz="quarter" idx="12"/>
          </p:nvPr>
        </p:nvSpPr>
        <p:spPr/>
        <p:txBody>
          <a:bodyPr/>
          <a:lstStyle/>
          <a:p>
            <a:fld id="{8404DB12-A0C0-424E-95ED-0F17F25F74AB}" type="slidenum">
              <a:rPr lang="en-US" smtClean="0"/>
              <a:t>‹#›</a:t>
            </a:fld>
            <a:endParaRPr lang="en-US"/>
          </a:p>
        </p:txBody>
      </p:sp>
    </p:spTree>
    <p:extLst>
      <p:ext uri="{BB962C8B-B14F-4D97-AF65-F5344CB8AC3E}">
        <p14:creationId xmlns:p14="http://schemas.microsoft.com/office/powerpoint/2010/main" val="302093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E78675-651B-4D38-B053-0A8EDE9499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57999A-0CF4-4AAA-995D-64D618FF477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86B8BB-20F1-4470-B549-602BBBBA8408}"/>
              </a:ext>
            </a:extLst>
          </p:cNvPr>
          <p:cNvSpPr>
            <a:spLocks noGrp="1"/>
          </p:cNvSpPr>
          <p:nvPr>
            <p:ph type="dt" sz="half" idx="10"/>
          </p:nvPr>
        </p:nvSpPr>
        <p:spPr/>
        <p:txBody>
          <a:bodyPr/>
          <a:lstStyle/>
          <a:p>
            <a:fld id="{4085DBB6-4021-4A6D-9DDB-F019EE32E327}" type="datetimeFigureOut">
              <a:rPr lang="en-US" smtClean="0"/>
              <a:t>9/10/2018</a:t>
            </a:fld>
            <a:endParaRPr lang="en-US"/>
          </a:p>
        </p:txBody>
      </p:sp>
      <p:sp>
        <p:nvSpPr>
          <p:cNvPr id="5" name="Footer Placeholder 4">
            <a:extLst>
              <a:ext uri="{FF2B5EF4-FFF2-40B4-BE49-F238E27FC236}">
                <a16:creationId xmlns:a16="http://schemas.microsoft.com/office/drawing/2014/main" id="{E44F5F22-9D34-4C19-A27E-8796AFC44C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14ECA-2497-4F6B-9C16-E81783112E38}"/>
              </a:ext>
            </a:extLst>
          </p:cNvPr>
          <p:cNvSpPr>
            <a:spLocks noGrp="1"/>
          </p:cNvSpPr>
          <p:nvPr>
            <p:ph type="sldNum" sz="quarter" idx="12"/>
          </p:nvPr>
        </p:nvSpPr>
        <p:spPr/>
        <p:txBody>
          <a:bodyPr/>
          <a:lstStyle/>
          <a:p>
            <a:fld id="{8404DB12-A0C0-424E-95ED-0F17F25F74AB}" type="slidenum">
              <a:rPr lang="en-US" smtClean="0"/>
              <a:t>‹#›</a:t>
            </a:fld>
            <a:endParaRPr lang="en-US"/>
          </a:p>
        </p:txBody>
      </p:sp>
    </p:spTree>
    <p:extLst>
      <p:ext uri="{BB962C8B-B14F-4D97-AF65-F5344CB8AC3E}">
        <p14:creationId xmlns:p14="http://schemas.microsoft.com/office/powerpoint/2010/main" val="407281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A159-3C2B-434E-B24E-B55BC127CECE}"/>
              </a:ext>
            </a:extLst>
          </p:cNvPr>
          <p:cNvSpPr>
            <a:spLocks noGrp="1"/>
          </p:cNvSpPr>
          <p:nvPr>
            <p:ph type="title"/>
          </p:nvPr>
        </p:nvSpPr>
        <p:spPr>
          <a:noFill/>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446FE85-FB4C-4A51-A368-8F3ABEA2782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B7877-4EFD-44A7-B231-E0D38FF056C7}"/>
              </a:ext>
            </a:extLst>
          </p:cNvPr>
          <p:cNvSpPr>
            <a:spLocks noGrp="1"/>
          </p:cNvSpPr>
          <p:nvPr>
            <p:ph type="dt" sz="half" idx="10"/>
          </p:nvPr>
        </p:nvSpPr>
        <p:spPr/>
        <p:txBody>
          <a:bodyPr/>
          <a:lstStyle/>
          <a:p>
            <a:fld id="{4085DBB6-4021-4A6D-9DDB-F019EE32E327}" type="datetimeFigureOut">
              <a:rPr lang="en-US" smtClean="0"/>
              <a:t>9/10/2018</a:t>
            </a:fld>
            <a:endParaRPr lang="en-US"/>
          </a:p>
        </p:txBody>
      </p:sp>
      <p:sp>
        <p:nvSpPr>
          <p:cNvPr id="5" name="Footer Placeholder 4">
            <a:extLst>
              <a:ext uri="{FF2B5EF4-FFF2-40B4-BE49-F238E27FC236}">
                <a16:creationId xmlns:a16="http://schemas.microsoft.com/office/drawing/2014/main" id="{BF06142F-1F08-49C2-AA9C-C7949DC58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D69BE9-CFF8-4A0C-9D9B-64970258C708}"/>
              </a:ext>
            </a:extLst>
          </p:cNvPr>
          <p:cNvSpPr>
            <a:spLocks noGrp="1"/>
          </p:cNvSpPr>
          <p:nvPr>
            <p:ph type="sldNum" sz="quarter" idx="12"/>
          </p:nvPr>
        </p:nvSpPr>
        <p:spPr/>
        <p:txBody>
          <a:bodyPr/>
          <a:lstStyle/>
          <a:p>
            <a:fld id="{8404DB12-A0C0-424E-95ED-0F17F25F74AB}" type="slidenum">
              <a:rPr lang="en-US" smtClean="0"/>
              <a:t>‹#›</a:t>
            </a:fld>
            <a:endParaRPr lang="en-US"/>
          </a:p>
        </p:txBody>
      </p:sp>
    </p:spTree>
    <p:extLst>
      <p:ext uri="{BB962C8B-B14F-4D97-AF65-F5344CB8AC3E}">
        <p14:creationId xmlns:p14="http://schemas.microsoft.com/office/powerpoint/2010/main" val="28529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5A1A45-386C-46D1-8B97-39E702405C50}"/>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15730"/>
          <a:stretch/>
        </p:blipFill>
        <p:spPr>
          <a:xfrm>
            <a:off x="0" y="0"/>
            <a:ext cx="12191980" cy="6857999"/>
          </a:xfrm>
          <a:prstGeom prst="rect">
            <a:avLst/>
          </a:prstGeom>
        </p:spPr>
      </p:pic>
      <p:sp>
        <p:nvSpPr>
          <p:cNvPr id="2" name="Title 1">
            <a:extLst>
              <a:ext uri="{FF2B5EF4-FFF2-40B4-BE49-F238E27FC236}">
                <a16:creationId xmlns:a16="http://schemas.microsoft.com/office/drawing/2014/main" id="{A3D001BF-7979-407F-8528-2279FA95CC01}"/>
              </a:ext>
            </a:extLst>
          </p:cNvPr>
          <p:cNvSpPr>
            <a:spLocks noGrp="1"/>
          </p:cNvSpPr>
          <p:nvPr>
            <p:ph type="title"/>
          </p:nvPr>
        </p:nvSpPr>
        <p:spPr>
          <a:xfrm>
            <a:off x="838200" y="408796"/>
            <a:ext cx="10515600" cy="983586"/>
          </a:xfrm>
        </p:spPr>
        <p:txBody>
          <a:bodyPr anchor="b"/>
          <a:lstStyle>
            <a:lvl1pPr algn="ct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68D46EE-3DB3-4829-88F5-07DA0B743149}"/>
              </a:ext>
            </a:extLst>
          </p:cNvPr>
          <p:cNvSpPr>
            <a:spLocks noGrp="1"/>
          </p:cNvSpPr>
          <p:nvPr>
            <p:ph type="body" idx="1"/>
          </p:nvPr>
        </p:nvSpPr>
        <p:spPr>
          <a:xfrm>
            <a:off x="838200" y="350049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A9CECFE-43EE-4F6F-BCCA-4200DD85FCC2}"/>
              </a:ext>
            </a:extLst>
          </p:cNvPr>
          <p:cNvSpPr>
            <a:spLocks noGrp="1"/>
          </p:cNvSpPr>
          <p:nvPr>
            <p:ph type="dt" sz="half" idx="10"/>
          </p:nvPr>
        </p:nvSpPr>
        <p:spPr/>
        <p:txBody>
          <a:bodyPr/>
          <a:lstStyle/>
          <a:p>
            <a:fld id="{4085DBB6-4021-4A6D-9DDB-F019EE32E327}" type="datetimeFigureOut">
              <a:rPr lang="en-US" smtClean="0"/>
              <a:t>9/10/2018</a:t>
            </a:fld>
            <a:endParaRPr lang="en-US"/>
          </a:p>
        </p:txBody>
      </p:sp>
      <p:sp>
        <p:nvSpPr>
          <p:cNvPr id="5" name="Footer Placeholder 4">
            <a:extLst>
              <a:ext uri="{FF2B5EF4-FFF2-40B4-BE49-F238E27FC236}">
                <a16:creationId xmlns:a16="http://schemas.microsoft.com/office/drawing/2014/main" id="{D79ACE3E-93E7-4591-AB9E-32A3B71BC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B32092-EB15-4BA6-97C8-A2C863B32CDD}"/>
              </a:ext>
            </a:extLst>
          </p:cNvPr>
          <p:cNvSpPr>
            <a:spLocks noGrp="1"/>
          </p:cNvSpPr>
          <p:nvPr>
            <p:ph type="sldNum" sz="quarter" idx="12"/>
          </p:nvPr>
        </p:nvSpPr>
        <p:spPr/>
        <p:txBody>
          <a:bodyPr/>
          <a:lstStyle/>
          <a:p>
            <a:fld id="{8404DB12-A0C0-424E-95ED-0F17F25F74AB}" type="slidenum">
              <a:rPr lang="en-US" smtClean="0"/>
              <a:t>‹#›</a:t>
            </a:fld>
            <a:endParaRPr lang="en-US"/>
          </a:p>
        </p:txBody>
      </p:sp>
    </p:spTree>
    <p:extLst>
      <p:ext uri="{BB962C8B-B14F-4D97-AF65-F5344CB8AC3E}">
        <p14:creationId xmlns:p14="http://schemas.microsoft.com/office/powerpoint/2010/main" val="228312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72C5-3DBA-4622-8E74-ECEEE7C8F3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209357-7384-4009-98C3-88229F8CF8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4CC876-A426-41F6-AE65-E865C169D6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32E28C-7755-4E3B-91FA-C2C2B10F9EA6}"/>
              </a:ext>
            </a:extLst>
          </p:cNvPr>
          <p:cNvSpPr>
            <a:spLocks noGrp="1"/>
          </p:cNvSpPr>
          <p:nvPr>
            <p:ph type="dt" sz="half" idx="10"/>
          </p:nvPr>
        </p:nvSpPr>
        <p:spPr/>
        <p:txBody>
          <a:bodyPr/>
          <a:lstStyle/>
          <a:p>
            <a:fld id="{4085DBB6-4021-4A6D-9DDB-F019EE32E327}" type="datetimeFigureOut">
              <a:rPr lang="en-US" smtClean="0"/>
              <a:t>9/10/2018</a:t>
            </a:fld>
            <a:endParaRPr lang="en-US"/>
          </a:p>
        </p:txBody>
      </p:sp>
      <p:sp>
        <p:nvSpPr>
          <p:cNvPr id="6" name="Footer Placeholder 5">
            <a:extLst>
              <a:ext uri="{FF2B5EF4-FFF2-40B4-BE49-F238E27FC236}">
                <a16:creationId xmlns:a16="http://schemas.microsoft.com/office/drawing/2014/main" id="{328CD28A-B958-4190-BE6A-472D4CE557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F2F2C7-5301-403E-9A4A-BBE0AF7C68E8}"/>
              </a:ext>
            </a:extLst>
          </p:cNvPr>
          <p:cNvSpPr>
            <a:spLocks noGrp="1"/>
          </p:cNvSpPr>
          <p:nvPr>
            <p:ph type="sldNum" sz="quarter" idx="12"/>
          </p:nvPr>
        </p:nvSpPr>
        <p:spPr/>
        <p:txBody>
          <a:bodyPr/>
          <a:lstStyle/>
          <a:p>
            <a:fld id="{8404DB12-A0C0-424E-95ED-0F17F25F74AB}" type="slidenum">
              <a:rPr lang="en-US" smtClean="0"/>
              <a:t>‹#›</a:t>
            </a:fld>
            <a:endParaRPr lang="en-US"/>
          </a:p>
        </p:txBody>
      </p:sp>
    </p:spTree>
    <p:extLst>
      <p:ext uri="{BB962C8B-B14F-4D97-AF65-F5344CB8AC3E}">
        <p14:creationId xmlns:p14="http://schemas.microsoft.com/office/powerpoint/2010/main" val="4243286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B0FE-11E0-4463-A97E-39717051AF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68B280-E21E-4647-800B-1C2FFACAC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25FBF55-832D-43D3-9608-1F7BF1BED0E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8E79AF-9CDA-40B5-B66A-1DC735B176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9412E5-64D3-47E7-8C24-A8A52A8BA0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99DD64-BF63-46B7-86FE-10D7822179A2}"/>
              </a:ext>
            </a:extLst>
          </p:cNvPr>
          <p:cNvSpPr>
            <a:spLocks noGrp="1"/>
          </p:cNvSpPr>
          <p:nvPr>
            <p:ph type="dt" sz="half" idx="10"/>
          </p:nvPr>
        </p:nvSpPr>
        <p:spPr/>
        <p:txBody>
          <a:bodyPr/>
          <a:lstStyle/>
          <a:p>
            <a:fld id="{4085DBB6-4021-4A6D-9DDB-F019EE32E327}" type="datetimeFigureOut">
              <a:rPr lang="en-US" smtClean="0"/>
              <a:t>9/10/2018</a:t>
            </a:fld>
            <a:endParaRPr lang="en-US"/>
          </a:p>
        </p:txBody>
      </p:sp>
      <p:sp>
        <p:nvSpPr>
          <p:cNvPr id="8" name="Footer Placeholder 7">
            <a:extLst>
              <a:ext uri="{FF2B5EF4-FFF2-40B4-BE49-F238E27FC236}">
                <a16:creationId xmlns:a16="http://schemas.microsoft.com/office/drawing/2014/main" id="{C1482702-2A70-41B4-848A-0AF1C04696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F7608E-E64C-4F7B-9469-BAF1587306C6}"/>
              </a:ext>
            </a:extLst>
          </p:cNvPr>
          <p:cNvSpPr>
            <a:spLocks noGrp="1"/>
          </p:cNvSpPr>
          <p:nvPr>
            <p:ph type="sldNum" sz="quarter" idx="12"/>
          </p:nvPr>
        </p:nvSpPr>
        <p:spPr/>
        <p:txBody>
          <a:bodyPr/>
          <a:lstStyle/>
          <a:p>
            <a:fld id="{8404DB12-A0C0-424E-95ED-0F17F25F74AB}" type="slidenum">
              <a:rPr lang="en-US" smtClean="0"/>
              <a:t>‹#›</a:t>
            </a:fld>
            <a:endParaRPr lang="en-US"/>
          </a:p>
        </p:txBody>
      </p:sp>
    </p:spTree>
    <p:extLst>
      <p:ext uri="{BB962C8B-B14F-4D97-AF65-F5344CB8AC3E}">
        <p14:creationId xmlns:p14="http://schemas.microsoft.com/office/powerpoint/2010/main" val="1652712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72CC-9669-4680-8480-0739EC256E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9046C5-7912-43B3-803B-FC109788E642}"/>
              </a:ext>
            </a:extLst>
          </p:cNvPr>
          <p:cNvSpPr>
            <a:spLocks noGrp="1"/>
          </p:cNvSpPr>
          <p:nvPr>
            <p:ph type="dt" sz="half" idx="10"/>
          </p:nvPr>
        </p:nvSpPr>
        <p:spPr/>
        <p:txBody>
          <a:bodyPr/>
          <a:lstStyle/>
          <a:p>
            <a:fld id="{4085DBB6-4021-4A6D-9DDB-F019EE32E327}" type="datetimeFigureOut">
              <a:rPr lang="en-US" smtClean="0"/>
              <a:t>9/10/2018</a:t>
            </a:fld>
            <a:endParaRPr lang="en-US"/>
          </a:p>
        </p:txBody>
      </p:sp>
      <p:sp>
        <p:nvSpPr>
          <p:cNvPr id="4" name="Footer Placeholder 3">
            <a:extLst>
              <a:ext uri="{FF2B5EF4-FFF2-40B4-BE49-F238E27FC236}">
                <a16:creationId xmlns:a16="http://schemas.microsoft.com/office/drawing/2014/main" id="{97B8DAE6-2D10-45CC-AED7-265E87428B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4B4F3E-BB34-4EE0-B9D9-0163EEE35689}"/>
              </a:ext>
            </a:extLst>
          </p:cNvPr>
          <p:cNvSpPr>
            <a:spLocks noGrp="1"/>
          </p:cNvSpPr>
          <p:nvPr>
            <p:ph type="sldNum" sz="quarter" idx="12"/>
          </p:nvPr>
        </p:nvSpPr>
        <p:spPr/>
        <p:txBody>
          <a:bodyPr/>
          <a:lstStyle/>
          <a:p>
            <a:fld id="{8404DB12-A0C0-424E-95ED-0F17F25F74AB}" type="slidenum">
              <a:rPr lang="en-US" smtClean="0"/>
              <a:t>‹#›</a:t>
            </a:fld>
            <a:endParaRPr lang="en-US"/>
          </a:p>
        </p:txBody>
      </p:sp>
    </p:spTree>
    <p:extLst>
      <p:ext uri="{BB962C8B-B14F-4D97-AF65-F5344CB8AC3E}">
        <p14:creationId xmlns:p14="http://schemas.microsoft.com/office/powerpoint/2010/main" val="3807252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073BD1-9D8F-4316-9D1A-BAA85283A2E5}"/>
              </a:ext>
            </a:extLst>
          </p:cNvPr>
          <p:cNvSpPr>
            <a:spLocks noGrp="1"/>
          </p:cNvSpPr>
          <p:nvPr>
            <p:ph type="dt" sz="half" idx="10"/>
          </p:nvPr>
        </p:nvSpPr>
        <p:spPr/>
        <p:txBody>
          <a:bodyPr/>
          <a:lstStyle/>
          <a:p>
            <a:fld id="{4085DBB6-4021-4A6D-9DDB-F019EE32E327}" type="datetimeFigureOut">
              <a:rPr lang="en-US" smtClean="0"/>
              <a:t>9/10/2018</a:t>
            </a:fld>
            <a:endParaRPr lang="en-US"/>
          </a:p>
        </p:txBody>
      </p:sp>
      <p:sp>
        <p:nvSpPr>
          <p:cNvPr id="3" name="Footer Placeholder 2">
            <a:extLst>
              <a:ext uri="{FF2B5EF4-FFF2-40B4-BE49-F238E27FC236}">
                <a16:creationId xmlns:a16="http://schemas.microsoft.com/office/drawing/2014/main" id="{57D31CD7-3704-4FEF-9812-431605A0E1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FAC2B1-9D9F-4C5E-B665-18BE0D0ECA7F}"/>
              </a:ext>
            </a:extLst>
          </p:cNvPr>
          <p:cNvSpPr>
            <a:spLocks noGrp="1"/>
          </p:cNvSpPr>
          <p:nvPr>
            <p:ph type="sldNum" sz="quarter" idx="12"/>
          </p:nvPr>
        </p:nvSpPr>
        <p:spPr/>
        <p:txBody>
          <a:bodyPr/>
          <a:lstStyle/>
          <a:p>
            <a:fld id="{8404DB12-A0C0-424E-95ED-0F17F25F74AB}" type="slidenum">
              <a:rPr lang="en-US" smtClean="0"/>
              <a:t>‹#›</a:t>
            </a:fld>
            <a:endParaRPr lang="en-US"/>
          </a:p>
        </p:txBody>
      </p:sp>
    </p:spTree>
    <p:extLst>
      <p:ext uri="{BB962C8B-B14F-4D97-AF65-F5344CB8AC3E}">
        <p14:creationId xmlns:p14="http://schemas.microsoft.com/office/powerpoint/2010/main" val="1018994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AF08B-6CD4-475A-B709-CA1866612D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7DA743-83D2-43BE-BA13-2B7D54D954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3DC700-4B97-4A3B-9150-D9C28379D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CE6514-1BAC-4CE0-9CA0-7EB9DDE69C5E}"/>
              </a:ext>
            </a:extLst>
          </p:cNvPr>
          <p:cNvSpPr>
            <a:spLocks noGrp="1"/>
          </p:cNvSpPr>
          <p:nvPr>
            <p:ph type="dt" sz="half" idx="10"/>
          </p:nvPr>
        </p:nvSpPr>
        <p:spPr/>
        <p:txBody>
          <a:bodyPr/>
          <a:lstStyle/>
          <a:p>
            <a:fld id="{4085DBB6-4021-4A6D-9DDB-F019EE32E327}" type="datetimeFigureOut">
              <a:rPr lang="en-US" smtClean="0"/>
              <a:t>9/10/2018</a:t>
            </a:fld>
            <a:endParaRPr lang="en-US"/>
          </a:p>
        </p:txBody>
      </p:sp>
      <p:sp>
        <p:nvSpPr>
          <p:cNvPr id="6" name="Footer Placeholder 5">
            <a:extLst>
              <a:ext uri="{FF2B5EF4-FFF2-40B4-BE49-F238E27FC236}">
                <a16:creationId xmlns:a16="http://schemas.microsoft.com/office/drawing/2014/main" id="{A5AAF683-09B9-45B6-BC30-AC04FB1AC5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2440F-3FA4-4B71-8E63-F6F0DDE631EA}"/>
              </a:ext>
            </a:extLst>
          </p:cNvPr>
          <p:cNvSpPr>
            <a:spLocks noGrp="1"/>
          </p:cNvSpPr>
          <p:nvPr>
            <p:ph type="sldNum" sz="quarter" idx="12"/>
          </p:nvPr>
        </p:nvSpPr>
        <p:spPr/>
        <p:txBody>
          <a:bodyPr/>
          <a:lstStyle/>
          <a:p>
            <a:fld id="{8404DB12-A0C0-424E-95ED-0F17F25F74AB}" type="slidenum">
              <a:rPr lang="en-US" smtClean="0"/>
              <a:t>‹#›</a:t>
            </a:fld>
            <a:endParaRPr lang="en-US"/>
          </a:p>
        </p:txBody>
      </p:sp>
    </p:spTree>
    <p:extLst>
      <p:ext uri="{BB962C8B-B14F-4D97-AF65-F5344CB8AC3E}">
        <p14:creationId xmlns:p14="http://schemas.microsoft.com/office/powerpoint/2010/main" val="7692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A08FA-37A1-4FF6-8077-32D1B4D00D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AC207B-90FE-4EF3-87F7-B2F17960AC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DA6436-846E-482D-9C39-C201E202A4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64B544-7532-40A8-A9D9-8276050A1DE4}"/>
              </a:ext>
            </a:extLst>
          </p:cNvPr>
          <p:cNvSpPr>
            <a:spLocks noGrp="1"/>
          </p:cNvSpPr>
          <p:nvPr>
            <p:ph type="dt" sz="half" idx="10"/>
          </p:nvPr>
        </p:nvSpPr>
        <p:spPr/>
        <p:txBody>
          <a:bodyPr/>
          <a:lstStyle/>
          <a:p>
            <a:fld id="{4085DBB6-4021-4A6D-9DDB-F019EE32E327}" type="datetimeFigureOut">
              <a:rPr lang="en-US" smtClean="0"/>
              <a:t>9/10/2018</a:t>
            </a:fld>
            <a:endParaRPr lang="en-US"/>
          </a:p>
        </p:txBody>
      </p:sp>
      <p:sp>
        <p:nvSpPr>
          <p:cNvPr id="6" name="Footer Placeholder 5">
            <a:extLst>
              <a:ext uri="{FF2B5EF4-FFF2-40B4-BE49-F238E27FC236}">
                <a16:creationId xmlns:a16="http://schemas.microsoft.com/office/drawing/2014/main" id="{326F7363-2955-435B-B761-BEB1B6D2E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356F3E-4FE9-441D-92DE-C3768A4AA063}"/>
              </a:ext>
            </a:extLst>
          </p:cNvPr>
          <p:cNvSpPr>
            <a:spLocks noGrp="1"/>
          </p:cNvSpPr>
          <p:nvPr>
            <p:ph type="sldNum" sz="quarter" idx="12"/>
          </p:nvPr>
        </p:nvSpPr>
        <p:spPr/>
        <p:txBody>
          <a:bodyPr/>
          <a:lstStyle/>
          <a:p>
            <a:fld id="{8404DB12-A0C0-424E-95ED-0F17F25F74AB}" type="slidenum">
              <a:rPr lang="en-US" smtClean="0"/>
              <a:t>‹#›</a:t>
            </a:fld>
            <a:endParaRPr lang="en-US"/>
          </a:p>
        </p:txBody>
      </p:sp>
    </p:spTree>
    <p:extLst>
      <p:ext uri="{BB962C8B-B14F-4D97-AF65-F5344CB8AC3E}">
        <p14:creationId xmlns:p14="http://schemas.microsoft.com/office/powerpoint/2010/main" val="3454725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5D8D88-3CB3-443A-AB83-E352A25F9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5BD5CA-8FCB-4C65-9A1A-28F9AF0DF9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1B453-48FA-4834-B292-82AEA1F4B0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5DBB6-4021-4A6D-9DDB-F019EE32E327}" type="datetimeFigureOut">
              <a:rPr lang="en-US" smtClean="0"/>
              <a:t>9/10/2018</a:t>
            </a:fld>
            <a:endParaRPr lang="en-US"/>
          </a:p>
        </p:txBody>
      </p:sp>
      <p:sp>
        <p:nvSpPr>
          <p:cNvPr id="5" name="Footer Placeholder 4">
            <a:extLst>
              <a:ext uri="{FF2B5EF4-FFF2-40B4-BE49-F238E27FC236}">
                <a16:creationId xmlns:a16="http://schemas.microsoft.com/office/drawing/2014/main" id="{73A79315-4ACA-490D-892E-C22403ACEF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05A47D-A043-411A-B092-A35B3775B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4DB12-A0C0-424E-95ED-0F17F25F74AB}" type="slidenum">
              <a:rPr lang="en-US" smtClean="0"/>
              <a:t>‹#›</a:t>
            </a:fld>
            <a:endParaRPr lang="en-US"/>
          </a:p>
        </p:txBody>
      </p:sp>
    </p:spTree>
    <p:extLst>
      <p:ext uri="{BB962C8B-B14F-4D97-AF65-F5344CB8AC3E}">
        <p14:creationId xmlns:p14="http://schemas.microsoft.com/office/powerpoint/2010/main" val="2761688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comments" Target="../comments/commen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67B3E4-2094-4E97-AD64-1D6CAABE1CF5}"/>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98798199-BF49-48A1-B1D8-D48FCA33826C}"/>
              </a:ext>
            </a:extLst>
          </p:cNvPr>
          <p:cNvSpPr>
            <a:spLocks noGrp="1"/>
          </p:cNvSpPr>
          <p:nvPr>
            <p:ph type="ctrTitle"/>
          </p:nvPr>
        </p:nvSpPr>
        <p:spPr>
          <a:xfrm>
            <a:off x="1524000" y="-1"/>
            <a:ext cx="9144000" cy="2900518"/>
          </a:xfrm>
        </p:spPr>
        <p:txBody>
          <a:bodyPr>
            <a:normAutofit/>
          </a:bodyPr>
          <a:lstStyle/>
          <a:p>
            <a:r>
              <a:rPr lang="en-US" sz="5300" dirty="0">
                <a:solidFill>
                  <a:srgbClr val="FFFFFF"/>
                </a:solidFill>
              </a:rPr>
              <a:t>Why Have Economic Reforms in Mexico Not Generated Growth?</a:t>
            </a:r>
            <a:br>
              <a:rPr lang="en-US" sz="5100" dirty="0">
                <a:solidFill>
                  <a:srgbClr val="FFFFFF"/>
                </a:solidFill>
              </a:rPr>
            </a:br>
            <a:r>
              <a:rPr lang="en-US" sz="4000" dirty="0">
                <a:solidFill>
                  <a:srgbClr val="FFFFFF"/>
                </a:solidFill>
              </a:rPr>
              <a:t>Timothy J Kehoe and Kim J Ruhl</a:t>
            </a:r>
            <a:endParaRPr lang="en-US" sz="5100" dirty="0">
              <a:solidFill>
                <a:srgbClr val="FFFFFF"/>
              </a:solidFill>
            </a:endParaRPr>
          </a:p>
        </p:txBody>
      </p:sp>
      <p:sp>
        <p:nvSpPr>
          <p:cNvPr id="3" name="Subtitle 2">
            <a:extLst>
              <a:ext uri="{FF2B5EF4-FFF2-40B4-BE49-F238E27FC236}">
                <a16:creationId xmlns:a16="http://schemas.microsoft.com/office/drawing/2014/main" id="{A8EA1037-2255-42AE-8468-57254B61C952}"/>
              </a:ext>
            </a:extLst>
          </p:cNvPr>
          <p:cNvSpPr>
            <a:spLocks noGrp="1"/>
          </p:cNvSpPr>
          <p:nvPr>
            <p:ph type="subTitle" idx="1"/>
          </p:nvPr>
        </p:nvSpPr>
        <p:spPr>
          <a:xfrm>
            <a:off x="1524000" y="3009872"/>
            <a:ext cx="9144000" cy="1098395"/>
          </a:xfrm>
        </p:spPr>
        <p:txBody>
          <a:bodyPr>
            <a:normAutofit/>
          </a:bodyPr>
          <a:lstStyle/>
          <a:p>
            <a:r>
              <a:rPr lang="en-US" sz="1700" dirty="0">
                <a:solidFill>
                  <a:srgbClr val="FFFFFF"/>
                </a:solidFill>
              </a:rPr>
              <a:t>FIN 500R Topics on Quantitative Finance</a:t>
            </a:r>
          </a:p>
          <a:p>
            <a:r>
              <a:rPr lang="en-US" sz="1700" dirty="0">
                <a:solidFill>
                  <a:srgbClr val="FFFFFF"/>
                </a:solidFill>
              </a:rPr>
              <a:t>Stefan Yu</a:t>
            </a:r>
          </a:p>
          <a:p>
            <a:r>
              <a:rPr lang="en-US" sz="1700" dirty="0">
                <a:solidFill>
                  <a:srgbClr val="FFFFFF"/>
                </a:solidFill>
              </a:rPr>
              <a:t>September 2018</a:t>
            </a:r>
          </a:p>
        </p:txBody>
      </p:sp>
    </p:spTree>
    <p:extLst>
      <p:ext uri="{BB962C8B-B14F-4D97-AF65-F5344CB8AC3E}">
        <p14:creationId xmlns:p14="http://schemas.microsoft.com/office/powerpoint/2010/main" val="412167693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9763E-B5F2-41FA-8032-0B0215C7B101}"/>
              </a:ext>
            </a:extLst>
          </p:cNvPr>
          <p:cNvSpPr>
            <a:spLocks noGrp="1"/>
          </p:cNvSpPr>
          <p:nvPr>
            <p:ph type="title"/>
          </p:nvPr>
        </p:nvSpPr>
        <p:spPr/>
        <p:txBody>
          <a:bodyPr/>
          <a:lstStyle/>
          <a:p>
            <a:r>
              <a:rPr lang="en-US" dirty="0"/>
              <a:t>Scope of Research</a:t>
            </a:r>
          </a:p>
        </p:txBody>
      </p:sp>
      <p:sp>
        <p:nvSpPr>
          <p:cNvPr id="4" name="Text Placeholder 3">
            <a:extLst>
              <a:ext uri="{FF2B5EF4-FFF2-40B4-BE49-F238E27FC236}">
                <a16:creationId xmlns:a16="http://schemas.microsoft.com/office/drawing/2014/main" id="{034289FD-51BB-4DE9-8F3A-9390A184DF5B}"/>
              </a:ext>
            </a:extLst>
          </p:cNvPr>
          <p:cNvSpPr>
            <a:spLocks noGrp="1"/>
          </p:cNvSpPr>
          <p:nvPr>
            <p:ph type="body" idx="1"/>
          </p:nvPr>
        </p:nvSpPr>
        <p:spPr/>
        <p:txBody>
          <a:bodyPr/>
          <a:lstStyle/>
          <a:p>
            <a:endParaRPr lang="en-US"/>
          </a:p>
        </p:txBody>
      </p:sp>
      <p:pic>
        <p:nvPicPr>
          <p:cNvPr id="5" name="Graphic 4" descr="Bullseye">
            <a:extLst>
              <a:ext uri="{FF2B5EF4-FFF2-40B4-BE49-F238E27FC236}">
                <a16:creationId xmlns:a16="http://schemas.microsoft.com/office/drawing/2014/main" id="{4C2FCC11-663A-4BDF-BBDF-936A0B0215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20191" y="443389"/>
            <a:ext cx="914400" cy="914400"/>
          </a:xfrm>
          <a:prstGeom prst="rect">
            <a:avLst/>
          </a:prstGeom>
        </p:spPr>
      </p:pic>
    </p:spTree>
    <p:extLst>
      <p:ext uri="{BB962C8B-B14F-4D97-AF65-F5344CB8AC3E}">
        <p14:creationId xmlns:p14="http://schemas.microsoft.com/office/powerpoint/2010/main" val="3905530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CA46-1B7B-4125-A018-781F692BE4A6}"/>
              </a:ext>
            </a:extLst>
          </p:cNvPr>
          <p:cNvSpPr>
            <a:spLocks noGrp="1"/>
          </p:cNvSpPr>
          <p:nvPr>
            <p:ph type="title"/>
          </p:nvPr>
        </p:nvSpPr>
        <p:spPr/>
        <p:txBody>
          <a:bodyPr/>
          <a:lstStyle/>
          <a:p>
            <a:r>
              <a:rPr lang="en-US" dirty="0"/>
              <a:t>Focus</a:t>
            </a:r>
          </a:p>
        </p:txBody>
      </p:sp>
      <p:sp>
        <p:nvSpPr>
          <p:cNvPr id="3" name="Content Placeholder 2">
            <a:extLst>
              <a:ext uri="{FF2B5EF4-FFF2-40B4-BE49-F238E27FC236}">
                <a16:creationId xmlns:a16="http://schemas.microsoft.com/office/drawing/2014/main" id="{D0944456-24B8-4128-844F-68E2FD7DC1AF}"/>
              </a:ext>
            </a:extLst>
          </p:cNvPr>
          <p:cNvSpPr>
            <a:spLocks noGrp="1"/>
          </p:cNvSpPr>
          <p:nvPr>
            <p:ph idx="1"/>
          </p:nvPr>
        </p:nvSpPr>
        <p:spPr/>
        <p:txBody>
          <a:bodyPr/>
          <a:lstStyle/>
          <a:p>
            <a:r>
              <a:rPr lang="en-US" dirty="0"/>
              <a:t>Identify factor(s) impeding growth in Mexico but not in China, or factor(s) aiding growth in China but not in Mexico</a:t>
            </a:r>
          </a:p>
          <a:p>
            <a:r>
              <a:rPr lang="en-US" dirty="0"/>
              <a:t>Focus on impacts of reforms that opened the market to Foreign Investment and trade</a:t>
            </a:r>
          </a:p>
          <a:p>
            <a:r>
              <a:rPr lang="en-US" dirty="0"/>
              <a:t>Measuring changes in </a:t>
            </a:r>
            <a:r>
              <a:rPr lang="en-US" b="1" dirty="0"/>
              <a:t>real GDP</a:t>
            </a:r>
            <a:r>
              <a:rPr lang="en-US" dirty="0"/>
              <a:t>, </a:t>
            </a:r>
            <a:r>
              <a:rPr lang="en-US" b="1" dirty="0"/>
              <a:t>productivity</a:t>
            </a:r>
            <a:r>
              <a:rPr lang="en-US" dirty="0"/>
              <a:t>, </a:t>
            </a:r>
            <a:r>
              <a:rPr lang="en-US" b="1" dirty="0"/>
              <a:t>welfare</a:t>
            </a:r>
            <a:r>
              <a:rPr lang="en-US" dirty="0"/>
              <a:t> due to trade</a:t>
            </a:r>
          </a:p>
          <a:p>
            <a:pPr lvl="1"/>
            <a:r>
              <a:rPr lang="en-US" dirty="0"/>
              <a:t>Focus is mainly on growth of real GDP per working-age person, which is assumed to be the best approximation </a:t>
            </a:r>
            <a:r>
              <a:rPr lang="en-US"/>
              <a:t>of economic production</a:t>
            </a:r>
            <a:endParaRPr lang="en-US" dirty="0"/>
          </a:p>
          <a:p>
            <a:r>
              <a:rPr lang="en-US" dirty="0"/>
              <a:t>Using a growth model, the factor would need to address Total Factor Productivity (TFP) stagnation in Mexico and growth in China respectively</a:t>
            </a:r>
          </a:p>
        </p:txBody>
      </p:sp>
    </p:spTree>
    <p:extLst>
      <p:ext uri="{BB962C8B-B14F-4D97-AF65-F5344CB8AC3E}">
        <p14:creationId xmlns:p14="http://schemas.microsoft.com/office/powerpoint/2010/main" val="3322161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2DCAB-0DE8-4A90-886F-68BE4A444D43}"/>
              </a:ext>
            </a:extLst>
          </p:cNvPr>
          <p:cNvSpPr>
            <a:spLocks noGrp="1"/>
          </p:cNvSpPr>
          <p:nvPr>
            <p:ph type="title"/>
          </p:nvPr>
        </p:nvSpPr>
        <p:spPr/>
        <p:txBody>
          <a:bodyPr/>
          <a:lstStyle/>
          <a:p>
            <a:r>
              <a:rPr lang="en-US" dirty="0"/>
              <a:t>Methodology</a:t>
            </a:r>
          </a:p>
        </p:txBody>
      </p:sp>
      <p:sp>
        <p:nvSpPr>
          <p:cNvPr id="4" name="Text Placeholder 3">
            <a:extLst>
              <a:ext uri="{FF2B5EF4-FFF2-40B4-BE49-F238E27FC236}">
                <a16:creationId xmlns:a16="http://schemas.microsoft.com/office/drawing/2014/main" id="{33389636-0B9E-40D7-9A33-E3C713DEA5B5}"/>
              </a:ext>
            </a:extLst>
          </p:cNvPr>
          <p:cNvSpPr>
            <a:spLocks noGrp="1"/>
          </p:cNvSpPr>
          <p:nvPr>
            <p:ph type="body" idx="1"/>
          </p:nvPr>
        </p:nvSpPr>
        <p:spPr/>
        <p:txBody>
          <a:bodyPr/>
          <a:lstStyle/>
          <a:p>
            <a:endParaRPr lang="en-US"/>
          </a:p>
        </p:txBody>
      </p:sp>
      <p:pic>
        <p:nvPicPr>
          <p:cNvPr id="5" name="Graphic 4" descr="Test tubes">
            <a:extLst>
              <a:ext uri="{FF2B5EF4-FFF2-40B4-BE49-F238E27FC236}">
                <a16:creationId xmlns:a16="http://schemas.microsoft.com/office/drawing/2014/main" id="{BE414656-CFFF-4DFF-82D1-0D917B7C31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64428" y="443389"/>
            <a:ext cx="914400" cy="914400"/>
          </a:xfrm>
          <a:prstGeom prst="rect">
            <a:avLst/>
          </a:prstGeom>
        </p:spPr>
      </p:pic>
    </p:spTree>
    <p:extLst>
      <p:ext uri="{BB962C8B-B14F-4D97-AF65-F5344CB8AC3E}">
        <p14:creationId xmlns:p14="http://schemas.microsoft.com/office/powerpoint/2010/main" val="1502268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5BE456-AB2B-4B21-8E27-6659D7D6EA6A}"/>
              </a:ext>
            </a:extLst>
          </p:cNvPr>
          <p:cNvSpPr>
            <a:spLocks noGrp="1"/>
          </p:cNvSpPr>
          <p:nvPr>
            <p:ph type="title"/>
          </p:nvPr>
        </p:nvSpPr>
        <p:spPr/>
        <p:txBody>
          <a:bodyPr/>
          <a:lstStyle/>
          <a:p>
            <a:r>
              <a:rPr lang="en-US" dirty="0"/>
              <a:t>Approach</a:t>
            </a:r>
          </a:p>
        </p:txBody>
      </p:sp>
      <p:sp>
        <p:nvSpPr>
          <p:cNvPr id="5" name="Content Placeholder 4">
            <a:extLst>
              <a:ext uri="{FF2B5EF4-FFF2-40B4-BE49-F238E27FC236}">
                <a16:creationId xmlns:a16="http://schemas.microsoft.com/office/drawing/2014/main" id="{7A13088E-D9D6-4C6C-BF4F-C279C5E8555B}"/>
              </a:ext>
            </a:extLst>
          </p:cNvPr>
          <p:cNvSpPr>
            <a:spLocks noGrp="1"/>
          </p:cNvSpPr>
          <p:nvPr>
            <p:ph idx="1"/>
          </p:nvPr>
        </p:nvSpPr>
        <p:spPr/>
        <p:txBody>
          <a:bodyPr/>
          <a:lstStyle/>
          <a:p>
            <a:r>
              <a:rPr lang="en-US" dirty="0"/>
              <a:t>Comparing Mexico to China, 1985-2008</a:t>
            </a:r>
          </a:p>
          <a:p>
            <a:r>
              <a:rPr lang="en-US" dirty="0"/>
              <a:t>Review existing literature for conclusions</a:t>
            </a:r>
          </a:p>
          <a:p>
            <a:r>
              <a:rPr lang="en-US" dirty="0"/>
              <a:t>Suggest own theories and next steps</a:t>
            </a:r>
          </a:p>
        </p:txBody>
      </p:sp>
    </p:spTree>
    <p:extLst>
      <p:ext uri="{BB962C8B-B14F-4D97-AF65-F5344CB8AC3E}">
        <p14:creationId xmlns:p14="http://schemas.microsoft.com/office/powerpoint/2010/main" val="2836511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DD0F87-4799-4BCB-AAD9-131FD649E5F7}"/>
              </a:ext>
            </a:extLst>
          </p:cNvPr>
          <p:cNvSpPr>
            <a:spLocks noGrp="1"/>
          </p:cNvSpPr>
          <p:nvPr>
            <p:ph type="title"/>
          </p:nvPr>
        </p:nvSpPr>
        <p:spPr/>
        <p:txBody>
          <a:bodyPr/>
          <a:lstStyle/>
          <a:p>
            <a:r>
              <a:rPr lang="en-US" dirty="0"/>
              <a:t>Analytical Tools</a:t>
            </a:r>
          </a:p>
        </p:txBody>
      </p:sp>
      <p:sp>
        <p:nvSpPr>
          <p:cNvPr id="5" name="Content Placeholder 4">
            <a:extLst>
              <a:ext uri="{FF2B5EF4-FFF2-40B4-BE49-F238E27FC236}">
                <a16:creationId xmlns:a16="http://schemas.microsoft.com/office/drawing/2014/main" id="{4F069B77-7128-42BB-9362-0782913E7766}"/>
              </a:ext>
            </a:extLst>
          </p:cNvPr>
          <p:cNvSpPr>
            <a:spLocks noGrp="1"/>
          </p:cNvSpPr>
          <p:nvPr>
            <p:ph idx="1"/>
          </p:nvPr>
        </p:nvSpPr>
        <p:spPr/>
        <p:txBody>
          <a:bodyPr/>
          <a:lstStyle/>
          <a:p>
            <a:r>
              <a:rPr lang="en-US" dirty="0"/>
              <a:t>Real GDP per Capita vs Real GDP per working-age person</a:t>
            </a:r>
          </a:p>
          <a:p>
            <a:pPr lvl="1"/>
            <a:r>
              <a:rPr lang="en-US" dirty="0"/>
              <a:t>Measuring economic ability to produce goods &amp; services</a:t>
            </a:r>
          </a:p>
          <a:p>
            <a:pPr lvl="1"/>
            <a:r>
              <a:rPr lang="en-US" dirty="0"/>
              <a:t>Working age : 15-64</a:t>
            </a:r>
          </a:p>
          <a:p>
            <a:r>
              <a:rPr lang="en-US" dirty="0"/>
              <a:t>Real GDP vs Real GDI</a:t>
            </a:r>
          </a:p>
          <a:p>
            <a:pPr lvl="1"/>
            <a:r>
              <a:rPr lang="en-US" dirty="0"/>
              <a:t>Real GDP per capita used as indicator for economic growth</a:t>
            </a:r>
          </a:p>
          <a:p>
            <a:pPr lvl="1"/>
            <a:r>
              <a:rPr lang="en-US" dirty="0"/>
              <a:t>Real GDI per capita used as indicator for welfare</a:t>
            </a:r>
          </a:p>
          <a:p>
            <a:r>
              <a:rPr lang="en-US" dirty="0"/>
              <a:t>Total Factor Productivity</a:t>
            </a:r>
          </a:p>
          <a:p>
            <a:pPr lvl="1"/>
            <a:r>
              <a:rPr lang="en-US" dirty="0"/>
              <a:t>The measure of output not explained by </a:t>
            </a:r>
            <a:r>
              <a:rPr lang="en-US" dirty="0" err="1"/>
              <a:t>labour</a:t>
            </a:r>
            <a:r>
              <a:rPr lang="en-US" dirty="0"/>
              <a:t> and capital</a:t>
            </a:r>
          </a:p>
        </p:txBody>
      </p:sp>
    </p:spTree>
    <p:extLst>
      <p:ext uri="{BB962C8B-B14F-4D97-AF65-F5344CB8AC3E}">
        <p14:creationId xmlns:p14="http://schemas.microsoft.com/office/powerpoint/2010/main" val="3217580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05947-D56E-468F-9956-CCE377213315}"/>
              </a:ext>
            </a:extLst>
          </p:cNvPr>
          <p:cNvSpPr>
            <a:spLocks noGrp="1"/>
          </p:cNvSpPr>
          <p:nvPr>
            <p:ph type="title"/>
          </p:nvPr>
        </p:nvSpPr>
        <p:spPr/>
        <p:txBody>
          <a:bodyPr/>
          <a:lstStyle/>
          <a:p>
            <a:r>
              <a:rPr lang="en-US" dirty="0"/>
              <a:t>Overview</a:t>
            </a:r>
          </a:p>
        </p:txBody>
      </p:sp>
      <p:sp>
        <p:nvSpPr>
          <p:cNvPr id="3" name="Text Placeholder 2">
            <a:extLst>
              <a:ext uri="{FF2B5EF4-FFF2-40B4-BE49-F238E27FC236}">
                <a16:creationId xmlns:a16="http://schemas.microsoft.com/office/drawing/2014/main" id="{30AADC81-6237-4363-A2D4-9357855671F8}"/>
              </a:ext>
            </a:extLst>
          </p:cNvPr>
          <p:cNvSpPr>
            <a:spLocks noGrp="1"/>
          </p:cNvSpPr>
          <p:nvPr>
            <p:ph type="body" idx="1"/>
          </p:nvPr>
        </p:nvSpPr>
        <p:spPr/>
        <p:txBody>
          <a:bodyPr/>
          <a:lstStyle/>
          <a:p>
            <a:endParaRPr lang="en-US"/>
          </a:p>
        </p:txBody>
      </p:sp>
      <p:pic>
        <p:nvPicPr>
          <p:cNvPr id="7" name="Graphic 6" descr="Marker">
            <a:extLst>
              <a:ext uri="{FF2B5EF4-FFF2-40B4-BE49-F238E27FC236}">
                <a16:creationId xmlns:a16="http://schemas.microsoft.com/office/drawing/2014/main" id="{71BE4D4F-0C9E-4704-A47B-963FABA078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4080" y="443389"/>
            <a:ext cx="914400" cy="914400"/>
          </a:xfrm>
          <a:prstGeom prst="rect">
            <a:avLst/>
          </a:prstGeom>
        </p:spPr>
      </p:pic>
    </p:spTree>
    <p:extLst>
      <p:ext uri="{BB962C8B-B14F-4D97-AF65-F5344CB8AC3E}">
        <p14:creationId xmlns:p14="http://schemas.microsoft.com/office/powerpoint/2010/main" val="2234244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4770-09B8-4239-86CB-C63B79930C97}"/>
              </a:ext>
            </a:extLst>
          </p:cNvPr>
          <p:cNvSpPr>
            <a:spLocks noGrp="1"/>
          </p:cNvSpPr>
          <p:nvPr>
            <p:ph type="title"/>
          </p:nvPr>
        </p:nvSpPr>
        <p:spPr/>
        <p:txBody>
          <a:bodyPr/>
          <a:lstStyle/>
          <a:p>
            <a:r>
              <a:rPr lang="en-US" dirty="0"/>
              <a:t>Mexico vs China, 1</a:t>
            </a:r>
          </a:p>
        </p:txBody>
      </p:sp>
      <p:graphicFrame>
        <p:nvGraphicFramePr>
          <p:cNvPr id="4" name="Content Placeholder 3">
            <a:extLst>
              <a:ext uri="{FF2B5EF4-FFF2-40B4-BE49-F238E27FC236}">
                <a16:creationId xmlns:a16="http://schemas.microsoft.com/office/drawing/2014/main" id="{64107E21-6313-4169-BD80-27B359A14239}"/>
              </a:ext>
            </a:extLst>
          </p:cNvPr>
          <p:cNvGraphicFramePr>
            <a:graphicFrameLocks noGrp="1"/>
          </p:cNvGraphicFramePr>
          <p:nvPr>
            <p:ph idx="1"/>
            <p:extLst>
              <p:ext uri="{D42A27DB-BD31-4B8C-83A1-F6EECF244321}">
                <p14:modId xmlns:p14="http://schemas.microsoft.com/office/powerpoint/2010/main" val="1425567890"/>
              </p:ext>
            </p:extLst>
          </p:nvPr>
        </p:nvGraphicFramePr>
        <p:xfrm>
          <a:off x="2281145" y="1448474"/>
          <a:ext cx="8860838" cy="4630867"/>
        </p:xfrm>
        <a:graphic>
          <a:graphicData uri="http://schemas.openxmlformats.org/drawingml/2006/table">
            <a:tbl>
              <a:tblPr firstRow="1" bandRow="1">
                <a:noFill/>
                <a:tableStyleId>{5C22544A-7EE6-4342-B048-85BDC9FD1C3A}</a:tableStyleId>
              </a:tblPr>
              <a:tblGrid>
                <a:gridCol w="4430419">
                  <a:extLst>
                    <a:ext uri="{9D8B030D-6E8A-4147-A177-3AD203B41FA5}">
                      <a16:colId xmlns:a16="http://schemas.microsoft.com/office/drawing/2014/main" val="332465588"/>
                    </a:ext>
                  </a:extLst>
                </a:gridCol>
                <a:gridCol w="4430419">
                  <a:extLst>
                    <a:ext uri="{9D8B030D-6E8A-4147-A177-3AD203B41FA5}">
                      <a16:colId xmlns:a16="http://schemas.microsoft.com/office/drawing/2014/main" val="815849821"/>
                    </a:ext>
                  </a:extLst>
                </a:gridCol>
              </a:tblGrid>
              <a:tr h="1318287">
                <a:tc>
                  <a:txBody>
                    <a:bodyPr/>
                    <a:lstStyle/>
                    <a:p>
                      <a:pPr algn="r"/>
                      <a:r>
                        <a:rPr lang="en-US" dirty="0"/>
                        <a:t>Mexico</a:t>
                      </a:r>
                    </a:p>
                  </a:txBody>
                  <a:tcPr>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r"/>
                      <a:r>
                        <a:rPr lang="en-US" dirty="0"/>
                        <a:t>China</a:t>
                      </a:r>
                    </a:p>
                  </a:txBody>
                  <a:tcPr>
                    <a:lnB w="12700" cap="flat" cmpd="sng" algn="ctr">
                      <a:solidFill>
                        <a:schemeClr val="tx1"/>
                      </a:solidFill>
                      <a:prstDash val="solid"/>
                      <a:round/>
                      <a:headEnd type="none" w="med" len="med"/>
                      <a:tailEnd type="none" w="med" len="med"/>
                    </a:lnB>
                    <a:solidFill>
                      <a:srgbClr val="CC0000"/>
                    </a:solidFill>
                  </a:tcPr>
                </a:tc>
                <a:extLst>
                  <a:ext uri="{0D108BD9-81ED-4DB2-BD59-A6C34878D82A}">
                    <a16:rowId xmlns:a16="http://schemas.microsoft.com/office/drawing/2014/main" val="180124764"/>
                  </a:ext>
                </a:extLst>
              </a:tr>
              <a:tr h="810884">
                <a:tc>
                  <a:txBody>
                    <a:bodyPr/>
                    <a:lstStyle/>
                    <a:p>
                      <a:pPr algn="ctr"/>
                      <a:r>
                        <a:rPr lang="en-US" dirty="0"/>
                        <a:t>7% (2</a:t>
                      </a:r>
                      <a:r>
                        <a:rPr lang="en-US" baseline="30000" dirty="0"/>
                        <a:t>nd</a:t>
                      </a:r>
                      <a:r>
                        <a:rPr 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a:t>12.7% (1</a:t>
                      </a:r>
                      <a:r>
                        <a:rPr lang="en-US" baseline="30000" dirty="0"/>
                        <a:t>st</a:t>
                      </a:r>
                      <a:r>
                        <a:rPr 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28784774"/>
                  </a:ext>
                </a:extLst>
              </a:tr>
              <a:tr h="853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5.4% (3</a:t>
                      </a:r>
                      <a:r>
                        <a:rPr lang="en-US" baseline="30000" dirty="0">
                          <a:solidFill>
                            <a:schemeClr val="tx1"/>
                          </a:solidFill>
                        </a:rPr>
                        <a:t>rd</a:t>
                      </a:r>
                      <a:r>
                        <a:rPr lang="en-US"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22.3% (1</a:t>
                      </a:r>
                      <a:r>
                        <a:rPr lang="en-US" baseline="30000" dirty="0"/>
                        <a:t>st</a:t>
                      </a:r>
                      <a:r>
                        <a:rPr 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75435723"/>
                  </a:ext>
                </a:extLst>
              </a:tr>
              <a:tr h="853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8.5% (2</a:t>
                      </a:r>
                      <a:r>
                        <a:rPr lang="en-US" baseline="30000" dirty="0"/>
                        <a:t>nd</a:t>
                      </a:r>
                      <a:r>
                        <a:rPr 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33.4% (1</a:t>
                      </a:r>
                      <a:r>
                        <a:rPr lang="en-US" baseline="30000" dirty="0"/>
                        <a:t>st</a:t>
                      </a:r>
                      <a:r>
                        <a:rPr 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363817627"/>
                  </a:ext>
                </a:extLst>
              </a:tr>
              <a:tr h="7948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3.2% (7</a:t>
                      </a:r>
                      <a:r>
                        <a:rPr lang="en-US" baseline="30000" dirty="0">
                          <a:solidFill>
                            <a:schemeClr val="tx1"/>
                          </a:solidFill>
                        </a:rPr>
                        <a:t>th</a:t>
                      </a:r>
                      <a:r>
                        <a:rPr lang="en-US"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14.8% (1</a:t>
                      </a:r>
                      <a:r>
                        <a:rPr lang="en-US" baseline="30000" dirty="0"/>
                        <a:t>st</a:t>
                      </a:r>
                      <a:r>
                        <a:rPr lang="en-US"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12222236"/>
                  </a:ext>
                </a:extLst>
              </a:tr>
            </a:tbl>
          </a:graphicData>
        </a:graphic>
      </p:graphicFrame>
      <p:grpSp>
        <p:nvGrpSpPr>
          <p:cNvPr id="19" name="Group 18">
            <a:extLst>
              <a:ext uri="{FF2B5EF4-FFF2-40B4-BE49-F238E27FC236}">
                <a16:creationId xmlns:a16="http://schemas.microsoft.com/office/drawing/2014/main" id="{BACC5F2A-E215-4CEF-ADDB-1A4F5A3B2DF1}"/>
              </a:ext>
            </a:extLst>
          </p:cNvPr>
          <p:cNvGrpSpPr/>
          <p:nvPr/>
        </p:nvGrpSpPr>
        <p:grpSpPr>
          <a:xfrm>
            <a:off x="3849751" y="1709132"/>
            <a:ext cx="1252434" cy="812752"/>
            <a:chOff x="2416063" y="633801"/>
            <a:chExt cx="1252434" cy="812752"/>
          </a:xfrm>
        </p:grpSpPr>
        <p:grpSp>
          <p:nvGrpSpPr>
            <p:cNvPr id="16" name="Group 15">
              <a:extLst>
                <a:ext uri="{FF2B5EF4-FFF2-40B4-BE49-F238E27FC236}">
                  <a16:creationId xmlns:a16="http://schemas.microsoft.com/office/drawing/2014/main" id="{A6FAFE74-6719-4129-A114-E9625A213A95}"/>
                </a:ext>
              </a:extLst>
            </p:cNvPr>
            <p:cNvGrpSpPr/>
            <p:nvPr/>
          </p:nvGrpSpPr>
          <p:grpSpPr>
            <a:xfrm>
              <a:off x="2416063" y="633801"/>
              <a:ext cx="1252434" cy="812752"/>
              <a:chOff x="2416063" y="633801"/>
              <a:chExt cx="1252434" cy="812752"/>
            </a:xfrm>
          </p:grpSpPr>
          <p:sp>
            <p:nvSpPr>
              <p:cNvPr id="13" name="Rectangle 12">
                <a:extLst>
                  <a:ext uri="{FF2B5EF4-FFF2-40B4-BE49-F238E27FC236}">
                    <a16:creationId xmlns:a16="http://schemas.microsoft.com/office/drawing/2014/main" id="{7B672504-B79D-4E37-AA3C-FE8D759782D6}"/>
                  </a:ext>
                </a:extLst>
              </p:cNvPr>
              <p:cNvSpPr/>
              <p:nvPr/>
            </p:nvSpPr>
            <p:spPr>
              <a:xfrm>
                <a:off x="2416063" y="633802"/>
                <a:ext cx="292304" cy="81275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5B6C34A-00DD-428B-A064-118E34C82F5A}"/>
                  </a:ext>
                </a:extLst>
              </p:cNvPr>
              <p:cNvSpPr/>
              <p:nvPr/>
            </p:nvSpPr>
            <p:spPr>
              <a:xfrm>
                <a:off x="2714459" y="633801"/>
                <a:ext cx="662410" cy="8127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7F535F-A9E4-4CDB-B0F9-24ED04EA5848}"/>
                  </a:ext>
                </a:extLst>
              </p:cNvPr>
              <p:cNvSpPr/>
              <p:nvPr/>
            </p:nvSpPr>
            <p:spPr>
              <a:xfrm>
                <a:off x="3376193" y="633801"/>
                <a:ext cx="292304" cy="812751"/>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B79BD1E3-44F6-4A05-801A-DCAB56681014}"/>
                </a:ext>
              </a:extLst>
            </p:cNvPr>
            <p:cNvPicPr>
              <a:picLocks noChangeAspect="1"/>
            </p:cNvPicPr>
            <p:nvPr/>
          </p:nvPicPr>
          <p:blipFill>
            <a:blip r:embed="rId3"/>
            <a:stretch>
              <a:fillRect/>
            </a:stretch>
          </p:blipFill>
          <p:spPr>
            <a:xfrm>
              <a:off x="2753323" y="759054"/>
              <a:ext cx="595474" cy="579665"/>
            </a:xfrm>
            <a:prstGeom prst="rect">
              <a:avLst/>
            </a:prstGeom>
          </p:spPr>
        </p:pic>
      </p:grpSp>
      <p:grpSp>
        <p:nvGrpSpPr>
          <p:cNvPr id="21" name="Group 20">
            <a:extLst>
              <a:ext uri="{FF2B5EF4-FFF2-40B4-BE49-F238E27FC236}">
                <a16:creationId xmlns:a16="http://schemas.microsoft.com/office/drawing/2014/main" id="{90EAE5C2-E3C3-4A4C-A0CF-7585B610F3A4}"/>
              </a:ext>
            </a:extLst>
          </p:cNvPr>
          <p:cNvGrpSpPr/>
          <p:nvPr/>
        </p:nvGrpSpPr>
        <p:grpSpPr>
          <a:xfrm>
            <a:off x="8231744" y="1717841"/>
            <a:ext cx="1401809" cy="812751"/>
            <a:chOff x="7386320" y="477520"/>
            <a:chExt cx="1910080" cy="1107440"/>
          </a:xfrm>
        </p:grpSpPr>
        <p:grpSp>
          <p:nvGrpSpPr>
            <p:cNvPr id="17" name="Group 16">
              <a:extLst>
                <a:ext uri="{FF2B5EF4-FFF2-40B4-BE49-F238E27FC236}">
                  <a16:creationId xmlns:a16="http://schemas.microsoft.com/office/drawing/2014/main" id="{B6476730-9B35-420C-AA27-38EB26A14C83}"/>
                </a:ext>
              </a:extLst>
            </p:cNvPr>
            <p:cNvGrpSpPr/>
            <p:nvPr/>
          </p:nvGrpSpPr>
          <p:grpSpPr>
            <a:xfrm>
              <a:off x="7606530" y="633854"/>
              <a:ext cx="629124" cy="662779"/>
              <a:chOff x="6885170" y="548642"/>
              <a:chExt cx="629124" cy="662779"/>
            </a:xfrm>
            <a:solidFill>
              <a:srgbClr val="FFFF00"/>
            </a:solidFill>
          </p:grpSpPr>
          <p:sp>
            <p:nvSpPr>
              <p:cNvPr id="5" name="Star: 5 Points 4">
                <a:extLst>
                  <a:ext uri="{FF2B5EF4-FFF2-40B4-BE49-F238E27FC236}">
                    <a16:creationId xmlns:a16="http://schemas.microsoft.com/office/drawing/2014/main" id="{DE31136C-4055-4386-83F1-B5C3F5CDD4DB}"/>
                  </a:ext>
                </a:extLst>
              </p:cNvPr>
              <p:cNvSpPr/>
              <p:nvPr/>
            </p:nvSpPr>
            <p:spPr>
              <a:xfrm>
                <a:off x="6885170" y="682273"/>
                <a:ext cx="321085" cy="296386"/>
              </a:xfrm>
              <a:prstGeom prst="star5">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D0B65E12-6597-4016-978D-38A3CE8854E5}"/>
                  </a:ext>
                </a:extLst>
              </p:cNvPr>
              <p:cNvSpPr/>
              <p:nvPr/>
            </p:nvSpPr>
            <p:spPr>
              <a:xfrm>
                <a:off x="7239782" y="548642"/>
                <a:ext cx="144767" cy="133631"/>
              </a:xfrm>
              <a:prstGeom prst="star5">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F0BE8ED7-E358-4149-8DCD-12D730E85E9D}"/>
                  </a:ext>
                </a:extLst>
              </p:cNvPr>
              <p:cNvSpPr/>
              <p:nvPr/>
            </p:nvSpPr>
            <p:spPr>
              <a:xfrm>
                <a:off x="7351731" y="708693"/>
                <a:ext cx="144767" cy="133631"/>
              </a:xfrm>
              <a:prstGeom prst="star5">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B018C190-CB68-410A-A426-4B80443F3A43}"/>
                  </a:ext>
                </a:extLst>
              </p:cNvPr>
              <p:cNvSpPr/>
              <p:nvPr>
                <p:custDataLst>
                  <p:tags r:id="rId1"/>
                </p:custDataLst>
              </p:nvPr>
            </p:nvSpPr>
            <p:spPr>
              <a:xfrm>
                <a:off x="7369527" y="921036"/>
                <a:ext cx="144767" cy="133631"/>
              </a:xfrm>
              <a:prstGeom prst="star5">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CE5D3CB8-8F9E-402F-8E31-E53A0151DDA9}"/>
                  </a:ext>
                </a:extLst>
              </p:cNvPr>
              <p:cNvSpPr/>
              <p:nvPr/>
            </p:nvSpPr>
            <p:spPr>
              <a:xfrm>
                <a:off x="7239782" y="1077790"/>
                <a:ext cx="144767" cy="133631"/>
              </a:xfrm>
              <a:prstGeom prst="star5">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D83924A1-5D6B-4EC6-AB5A-E22557B051E7}"/>
                </a:ext>
              </a:extLst>
            </p:cNvPr>
            <p:cNvSpPr/>
            <p:nvPr/>
          </p:nvSpPr>
          <p:spPr>
            <a:xfrm>
              <a:off x="7386320" y="477520"/>
              <a:ext cx="1910080" cy="110744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5FEAC578-7B31-441E-B29E-655928BF666C}"/>
              </a:ext>
            </a:extLst>
          </p:cNvPr>
          <p:cNvSpPr txBox="1"/>
          <p:nvPr/>
        </p:nvSpPr>
        <p:spPr>
          <a:xfrm>
            <a:off x="626009" y="2334213"/>
            <a:ext cx="1772920" cy="646331"/>
          </a:xfrm>
          <a:prstGeom prst="rect">
            <a:avLst/>
          </a:prstGeom>
          <a:noFill/>
        </p:spPr>
        <p:txBody>
          <a:bodyPr wrap="square" rtlCol="0">
            <a:spAutoFit/>
          </a:bodyPr>
          <a:lstStyle/>
          <a:p>
            <a:r>
              <a:rPr lang="en-US" dirty="0"/>
              <a:t>EM merchandise trade, % of total</a:t>
            </a:r>
          </a:p>
        </p:txBody>
      </p:sp>
      <p:sp>
        <p:nvSpPr>
          <p:cNvPr id="23" name="TextBox 22">
            <a:extLst>
              <a:ext uri="{FF2B5EF4-FFF2-40B4-BE49-F238E27FC236}">
                <a16:creationId xmlns:a16="http://schemas.microsoft.com/office/drawing/2014/main" id="{73BDF1E4-976C-4775-9CBD-42EA6D9F239D}"/>
              </a:ext>
            </a:extLst>
          </p:cNvPr>
          <p:cNvSpPr txBox="1"/>
          <p:nvPr/>
        </p:nvSpPr>
        <p:spPr>
          <a:xfrm>
            <a:off x="480426" y="4244397"/>
            <a:ext cx="1973216" cy="369332"/>
          </a:xfrm>
          <a:prstGeom prst="rect">
            <a:avLst/>
          </a:prstGeom>
          <a:noFill/>
        </p:spPr>
        <p:txBody>
          <a:bodyPr wrap="square" rtlCol="0">
            <a:spAutoFit/>
          </a:bodyPr>
          <a:lstStyle/>
          <a:p>
            <a:r>
              <a:rPr lang="en-US" dirty="0"/>
              <a:t>EM FDI, % of total</a:t>
            </a:r>
          </a:p>
        </p:txBody>
      </p:sp>
      <p:sp>
        <p:nvSpPr>
          <p:cNvPr id="24" name="Rectangle 23">
            <a:extLst>
              <a:ext uri="{FF2B5EF4-FFF2-40B4-BE49-F238E27FC236}">
                <a16:creationId xmlns:a16="http://schemas.microsoft.com/office/drawing/2014/main" id="{DBA9DC26-06C2-4715-BD6C-019E2C84869C}"/>
              </a:ext>
            </a:extLst>
          </p:cNvPr>
          <p:cNvSpPr/>
          <p:nvPr/>
        </p:nvSpPr>
        <p:spPr>
          <a:xfrm>
            <a:off x="1657945" y="4712527"/>
            <a:ext cx="652743" cy="369332"/>
          </a:xfrm>
          <a:prstGeom prst="rect">
            <a:avLst/>
          </a:prstGeom>
        </p:spPr>
        <p:txBody>
          <a:bodyPr wrap="none">
            <a:spAutoFit/>
          </a:bodyPr>
          <a:lstStyle/>
          <a:p>
            <a:r>
              <a:rPr lang="en-US" dirty="0"/>
              <a:t>1995</a:t>
            </a:r>
          </a:p>
        </p:txBody>
      </p:sp>
      <p:sp>
        <p:nvSpPr>
          <p:cNvPr id="25" name="Rectangle 24">
            <a:extLst>
              <a:ext uri="{FF2B5EF4-FFF2-40B4-BE49-F238E27FC236}">
                <a16:creationId xmlns:a16="http://schemas.microsoft.com/office/drawing/2014/main" id="{48F3DCE3-1BA5-4A1E-BE7D-9CA97462B193}"/>
              </a:ext>
            </a:extLst>
          </p:cNvPr>
          <p:cNvSpPr/>
          <p:nvPr/>
        </p:nvSpPr>
        <p:spPr>
          <a:xfrm>
            <a:off x="1657945" y="5450117"/>
            <a:ext cx="652743" cy="369332"/>
          </a:xfrm>
          <a:prstGeom prst="rect">
            <a:avLst/>
          </a:prstGeom>
        </p:spPr>
        <p:txBody>
          <a:bodyPr wrap="none">
            <a:spAutoFit/>
          </a:bodyPr>
          <a:lstStyle/>
          <a:p>
            <a:r>
              <a:rPr lang="en-US" dirty="0"/>
              <a:t>2008</a:t>
            </a:r>
          </a:p>
        </p:txBody>
      </p:sp>
      <p:sp>
        <p:nvSpPr>
          <p:cNvPr id="26" name="Rectangle 25">
            <a:extLst>
              <a:ext uri="{FF2B5EF4-FFF2-40B4-BE49-F238E27FC236}">
                <a16:creationId xmlns:a16="http://schemas.microsoft.com/office/drawing/2014/main" id="{4815FCE9-1006-43D9-B602-FE3530DD6857}"/>
              </a:ext>
            </a:extLst>
          </p:cNvPr>
          <p:cNvSpPr/>
          <p:nvPr/>
        </p:nvSpPr>
        <p:spPr>
          <a:xfrm>
            <a:off x="1628402" y="2976382"/>
            <a:ext cx="652743" cy="369332"/>
          </a:xfrm>
          <a:prstGeom prst="rect">
            <a:avLst/>
          </a:prstGeom>
        </p:spPr>
        <p:txBody>
          <a:bodyPr wrap="none">
            <a:spAutoFit/>
          </a:bodyPr>
          <a:lstStyle/>
          <a:p>
            <a:r>
              <a:rPr lang="en-US" dirty="0"/>
              <a:t>1995</a:t>
            </a:r>
          </a:p>
        </p:txBody>
      </p:sp>
      <p:sp>
        <p:nvSpPr>
          <p:cNvPr id="27" name="Rectangle 26">
            <a:extLst>
              <a:ext uri="{FF2B5EF4-FFF2-40B4-BE49-F238E27FC236}">
                <a16:creationId xmlns:a16="http://schemas.microsoft.com/office/drawing/2014/main" id="{4DEC5A47-8B94-4BF3-BA39-76652B4CB468}"/>
              </a:ext>
            </a:extLst>
          </p:cNvPr>
          <p:cNvSpPr/>
          <p:nvPr/>
        </p:nvSpPr>
        <p:spPr>
          <a:xfrm>
            <a:off x="1614704" y="3763908"/>
            <a:ext cx="652743" cy="369332"/>
          </a:xfrm>
          <a:prstGeom prst="rect">
            <a:avLst/>
          </a:prstGeom>
        </p:spPr>
        <p:txBody>
          <a:bodyPr wrap="none">
            <a:spAutoFit/>
          </a:bodyPr>
          <a:lstStyle/>
          <a:p>
            <a:r>
              <a:rPr lang="en-US" dirty="0"/>
              <a:t>2008</a:t>
            </a:r>
          </a:p>
        </p:txBody>
      </p:sp>
    </p:spTree>
    <p:extLst>
      <p:ext uri="{BB962C8B-B14F-4D97-AF65-F5344CB8AC3E}">
        <p14:creationId xmlns:p14="http://schemas.microsoft.com/office/powerpoint/2010/main" val="1468623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7829-2300-42E9-8594-EC47B7BA7152}"/>
              </a:ext>
            </a:extLst>
          </p:cNvPr>
          <p:cNvSpPr>
            <a:spLocks noGrp="1"/>
          </p:cNvSpPr>
          <p:nvPr>
            <p:ph type="title"/>
          </p:nvPr>
        </p:nvSpPr>
        <p:spPr/>
        <p:txBody>
          <a:bodyPr/>
          <a:lstStyle/>
          <a:p>
            <a:r>
              <a:rPr lang="en-US" dirty="0"/>
              <a:t>Mexico vs China, 2</a:t>
            </a:r>
          </a:p>
        </p:txBody>
      </p:sp>
      <p:pic>
        <p:nvPicPr>
          <p:cNvPr id="4" name="Content Placeholder 3">
            <a:extLst>
              <a:ext uri="{FF2B5EF4-FFF2-40B4-BE49-F238E27FC236}">
                <a16:creationId xmlns:a16="http://schemas.microsoft.com/office/drawing/2014/main" id="{3CB59F25-5A02-4852-8B4A-AE454FFBB9BA}"/>
              </a:ext>
            </a:extLst>
          </p:cNvPr>
          <p:cNvPicPr>
            <a:picLocks noGrp="1" noChangeAspect="1"/>
          </p:cNvPicPr>
          <p:nvPr>
            <p:ph idx="1"/>
          </p:nvPr>
        </p:nvPicPr>
        <p:blipFill>
          <a:blip r:embed="rId2"/>
          <a:stretch>
            <a:fillRect/>
          </a:stretch>
        </p:blipFill>
        <p:spPr>
          <a:xfrm>
            <a:off x="0" y="1690688"/>
            <a:ext cx="6129455" cy="4216215"/>
          </a:xfrm>
          <a:prstGeom prst="rect">
            <a:avLst/>
          </a:prstGeom>
        </p:spPr>
      </p:pic>
      <p:cxnSp>
        <p:nvCxnSpPr>
          <p:cNvPr id="7" name="Straight Connector 6">
            <a:extLst>
              <a:ext uri="{FF2B5EF4-FFF2-40B4-BE49-F238E27FC236}">
                <a16:creationId xmlns:a16="http://schemas.microsoft.com/office/drawing/2014/main" id="{5A5E6C83-E5C8-4C05-8722-0B77640D089F}"/>
              </a:ext>
            </a:extLst>
          </p:cNvPr>
          <p:cNvCxnSpPr/>
          <p:nvPr/>
        </p:nvCxnSpPr>
        <p:spPr>
          <a:xfrm>
            <a:off x="2597983" y="3356044"/>
            <a:ext cx="0" cy="16265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76A5D9A6-555C-499B-AB48-BEE2151C3C18}"/>
              </a:ext>
            </a:extLst>
          </p:cNvPr>
          <p:cNvGrpSpPr/>
          <p:nvPr/>
        </p:nvGrpSpPr>
        <p:grpSpPr>
          <a:xfrm>
            <a:off x="6129455" y="1548295"/>
            <a:ext cx="6024662" cy="4261141"/>
            <a:chOff x="6129455" y="2265639"/>
            <a:chExt cx="5852991" cy="4139721"/>
          </a:xfrm>
        </p:grpSpPr>
        <p:pic>
          <p:nvPicPr>
            <p:cNvPr id="5" name="Picture 4">
              <a:extLst>
                <a:ext uri="{FF2B5EF4-FFF2-40B4-BE49-F238E27FC236}">
                  <a16:creationId xmlns:a16="http://schemas.microsoft.com/office/drawing/2014/main" id="{3BB04FFC-6306-454D-96EB-33FECBDD78A4}"/>
                </a:ext>
              </a:extLst>
            </p:cNvPr>
            <p:cNvPicPr>
              <a:picLocks noChangeAspect="1"/>
            </p:cNvPicPr>
            <p:nvPr/>
          </p:nvPicPr>
          <p:blipFill>
            <a:blip r:embed="rId3"/>
            <a:stretch>
              <a:fillRect/>
            </a:stretch>
          </p:blipFill>
          <p:spPr>
            <a:xfrm>
              <a:off x="6129455" y="2265639"/>
              <a:ext cx="5852991" cy="4139721"/>
            </a:xfrm>
            <a:prstGeom prst="rect">
              <a:avLst/>
            </a:prstGeom>
          </p:spPr>
        </p:pic>
        <p:cxnSp>
          <p:nvCxnSpPr>
            <p:cNvPr id="11" name="Straight Connector 10">
              <a:extLst>
                <a:ext uri="{FF2B5EF4-FFF2-40B4-BE49-F238E27FC236}">
                  <a16:creationId xmlns:a16="http://schemas.microsoft.com/office/drawing/2014/main" id="{EF8D661F-7323-4443-9EB5-AB4FE5E29A1A}"/>
                </a:ext>
              </a:extLst>
            </p:cNvPr>
            <p:cNvCxnSpPr/>
            <p:nvPr/>
          </p:nvCxnSpPr>
          <p:spPr>
            <a:xfrm>
              <a:off x="8625191" y="4403593"/>
              <a:ext cx="0" cy="11059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81C042B7-9EE7-479C-AC53-8B8BE0F47765}"/>
              </a:ext>
            </a:extLst>
          </p:cNvPr>
          <p:cNvSpPr txBox="1"/>
          <p:nvPr/>
        </p:nvSpPr>
        <p:spPr>
          <a:xfrm>
            <a:off x="2281645" y="5864630"/>
            <a:ext cx="3666309" cy="369332"/>
          </a:xfrm>
          <a:prstGeom prst="rect">
            <a:avLst/>
          </a:prstGeom>
          <a:noFill/>
        </p:spPr>
        <p:txBody>
          <a:bodyPr wrap="square" rtlCol="0">
            <a:spAutoFit/>
          </a:bodyPr>
          <a:lstStyle/>
          <a:p>
            <a:r>
              <a:rPr lang="en-US" dirty="0">
                <a:solidFill>
                  <a:srgbClr val="FF0000"/>
                </a:solidFill>
              </a:rPr>
              <a:t>1994</a:t>
            </a:r>
            <a:r>
              <a:rPr lang="en-US" dirty="0"/>
              <a:t> – NAFTA established</a:t>
            </a:r>
          </a:p>
        </p:txBody>
      </p:sp>
    </p:spTree>
    <p:extLst>
      <p:ext uri="{BB962C8B-B14F-4D97-AF65-F5344CB8AC3E}">
        <p14:creationId xmlns:p14="http://schemas.microsoft.com/office/powerpoint/2010/main" val="11196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12FB6-53FF-43B2-B718-A52C0937DDD2}"/>
              </a:ext>
            </a:extLst>
          </p:cNvPr>
          <p:cNvSpPr>
            <a:spLocks noGrp="1"/>
          </p:cNvSpPr>
          <p:nvPr>
            <p:ph type="title"/>
          </p:nvPr>
        </p:nvSpPr>
        <p:spPr/>
        <p:txBody>
          <a:bodyPr/>
          <a:lstStyle/>
          <a:p>
            <a:r>
              <a:rPr lang="en-US" dirty="0"/>
              <a:t>Mexico vs China, 3</a:t>
            </a:r>
          </a:p>
        </p:txBody>
      </p:sp>
      <p:pic>
        <p:nvPicPr>
          <p:cNvPr id="4" name="Content Placeholder 3">
            <a:extLst>
              <a:ext uri="{FF2B5EF4-FFF2-40B4-BE49-F238E27FC236}">
                <a16:creationId xmlns:a16="http://schemas.microsoft.com/office/drawing/2014/main" id="{CA6C10A5-1CD3-4EFA-94B0-2C60264637B5}"/>
              </a:ext>
            </a:extLst>
          </p:cNvPr>
          <p:cNvPicPr>
            <a:picLocks noGrp="1" noChangeAspect="1"/>
          </p:cNvPicPr>
          <p:nvPr>
            <p:ph idx="1"/>
          </p:nvPr>
        </p:nvPicPr>
        <p:blipFill>
          <a:blip r:embed="rId2"/>
          <a:stretch>
            <a:fillRect/>
          </a:stretch>
        </p:blipFill>
        <p:spPr>
          <a:xfrm>
            <a:off x="905692" y="1500963"/>
            <a:ext cx="7365564" cy="5128846"/>
          </a:xfrm>
          <a:prstGeom prst="rect">
            <a:avLst/>
          </a:prstGeom>
        </p:spPr>
      </p:pic>
      <p:sp>
        <p:nvSpPr>
          <p:cNvPr id="5" name="TextBox 4">
            <a:extLst>
              <a:ext uri="{FF2B5EF4-FFF2-40B4-BE49-F238E27FC236}">
                <a16:creationId xmlns:a16="http://schemas.microsoft.com/office/drawing/2014/main" id="{B3BC659F-3F26-45DB-9FFB-4C007CC525F6}"/>
              </a:ext>
            </a:extLst>
          </p:cNvPr>
          <p:cNvSpPr txBox="1"/>
          <p:nvPr/>
        </p:nvSpPr>
        <p:spPr>
          <a:xfrm>
            <a:off x="8201299" y="1500963"/>
            <a:ext cx="2623456" cy="3139321"/>
          </a:xfrm>
          <a:prstGeom prst="rect">
            <a:avLst/>
          </a:prstGeom>
          <a:noFill/>
        </p:spPr>
        <p:txBody>
          <a:bodyPr wrap="square" rtlCol="0">
            <a:spAutoFit/>
          </a:bodyPr>
          <a:lstStyle/>
          <a:p>
            <a:r>
              <a:rPr lang="en-US" dirty="0"/>
              <a:t>Between 1985 and 2008:</a:t>
            </a:r>
          </a:p>
          <a:p>
            <a:endParaRPr lang="en-US" dirty="0"/>
          </a:p>
          <a:p>
            <a:r>
              <a:rPr lang="en-US" dirty="0"/>
              <a:t>China’s </a:t>
            </a:r>
            <a:r>
              <a:rPr lang="en-US" dirty="0" err="1"/>
              <a:t>rGDP</a:t>
            </a:r>
            <a:r>
              <a:rPr lang="en-US" dirty="0"/>
              <a:t> </a:t>
            </a:r>
            <a:r>
              <a:rPr lang="en-US" dirty="0" err="1"/>
              <a:t>wap</a:t>
            </a:r>
            <a:r>
              <a:rPr lang="en-US" dirty="0"/>
              <a:t> grew 510%</a:t>
            </a:r>
          </a:p>
          <a:p>
            <a:endParaRPr lang="en-US" dirty="0"/>
          </a:p>
          <a:p>
            <a:endParaRPr lang="en-US" dirty="0"/>
          </a:p>
          <a:p>
            <a:endParaRPr lang="en-US" dirty="0"/>
          </a:p>
          <a:p>
            <a:endParaRPr lang="en-US" dirty="0"/>
          </a:p>
          <a:p>
            <a:endParaRPr lang="en-US" dirty="0"/>
          </a:p>
          <a:p>
            <a:r>
              <a:rPr lang="en-US" dirty="0"/>
              <a:t>Mexico’s </a:t>
            </a:r>
            <a:r>
              <a:rPr lang="en-US" dirty="0" err="1"/>
              <a:t>rGDP</a:t>
            </a:r>
            <a:r>
              <a:rPr lang="en-US" dirty="0"/>
              <a:t> </a:t>
            </a:r>
            <a:r>
              <a:rPr lang="en-US" dirty="0" err="1"/>
              <a:t>wap</a:t>
            </a:r>
            <a:r>
              <a:rPr lang="en-US" dirty="0"/>
              <a:t> grew 10% </a:t>
            </a:r>
          </a:p>
        </p:txBody>
      </p:sp>
    </p:spTree>
    <p:extLst>
      <p:ext uri="{BB962C8B-B14F-4D97-AF65-F5344CB8AC3E}">
        <p14:creationId xmlns:p14="http://schemas.microsoft.com/office/powerpoint/2010/main" val="1389713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C30D-9208-45A1-8D2D-B409A5B2DB8A}"/>
              </a:ext>
            </a:extLst>
          </p:cNvPr>
          <p:cNvSpPr>
            <a:spLocks noGrp="1"/>
          </p:cNvSpPr>
          <p:nvPr>
            <p:ph type="title"/>
          </p:nvPr>
        </p:nvSpPr>
        <p:spPr>
          <a:xfrm>
            <a:off x="838200" y="1053230"/>
            <a:ext cx="10515600" cy="983586"/>
          </a:xfrm>
        </p:spPr>
        <p:txBody>
          <a:bodyPr>
            <a:normAutofit fontScale="90000"/>
          </a:bodyPr>
          <a:lstStyle/>
          <a:p>
            <a:r>
              <a:rPr lang="en-US" dirty="0"/>
              <a:t>Existing Literature</a:t>
            </a:r>
            <a:br>
              <a:rPr lang="en-US" dirty="0"/>
            </a:br>
            <a:r>
              <a:rPr lang="en-US" dirty="0"/>
              <a:t>on growth factors</a:t>
            </a:r>
          </a:p>
        </p:txBody>
      </p:sp>
      <p:sp>
        <p:nvSpPr>
          <p:cNvPr id="4" name="Text Placeholder 3">
            <a:extLst>
              <a:ext uri="{FF2B5EF4-FFF2-40B4-BE49-F238E27FC236}">
                <a16:creationId xmlns:a16="http://schemas.microsoft.com/office/drawing/2014/main" id="{D9DC311C-3B6A-4376-8F15-7F44CA78ECD8}"/>
              </a:ext>
            </a:extLst>
          </p:cNvPr>
          <p:cNvSpPr>
            <a:spLocks noGrp="1"/>
          </p:cNvSpPr>
          <p:nvPr>
            <p:ph type="body" idx="1"/>
          </p:nvPr>
        </p:nvSpPr>
        <p:spPr/>
        <p:txBody>
          <a:bodyPr/>
          <a:lstStyle/>
          <a:p>
            <a:endParaRPr lang="en-US"/>
          </a:p>
        </p:txBody>
      </p:sp>
      <p:pic>
        <p:nvPicPr>
          <p:cNvPr id="5" name="Graphic 4" descr="Open Book">
            <a:extLst>
              <a:ext uri="{FF2B5EF4-FFF2-40B4-BE49-F238E27FC236}">
                <a16:creationId xmlns:a16="http://schemas.microsoft.com/office/drawing/2014/main" id="{F3374F12-8AC0-4AA8-A495-41288ABB9E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09519" y="408555"/>
            <a:ext cx="914400" cy="914400"/>
          </a:xfrm>
          <a:prstGeom prst="rect">
            <a:avLst/>
          </a:prstGeom>
        </p:spPr>
      </p:pic>
    </p:spTree>
    <p:extLst>
      <p:ext uri="{BB962C8B-B14F-4D97-AF65-F5344CB8AC3E}">
        <p14:creationId xmlns:p14="http://schemas.microsoft.com/office/powerpoint/2010/main" val="847653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DC51E-BE00-4488-B8EF-3B4D1E78B350}"/>
              </a:ext>
            </a:extLst>
          </p:cNvPr>
          <p:cNvSpPr>
            <a:spLocks noGrp="1"/>
          </p:cNvSpPr>
          <p:nvPr>
            <p:ph type="title"/>
          </p:nvPr>
        </p:nvSpPr>
        <p:spPr/>
        <p:txBody>
          <a:bodyPr/>
          <a:lstStyle/>
          <a:p>
            <a:r>
              <a:rPr lang="en-US" dirty="0"/>
              <a:t>About the Publication</a:t>
            </a:r>
          </a:p>
        </p:txBody>
      </p:sp>
      <p:sp>
        <p:nvSpPr>
          <p:cNvPr id="3" name="Content Placeholder 2">
            <a:extLst>
              <a:ext uri="{FF2B5EF4-FFF2-40B4-BE49-F238E27FC236}">
                <a16:creationId xmlns:a16="http://schemas.microsoft.com/office/drawing/2014/main" id="{7D8FD8E0-276D-444A-8658-2B4675581A7B}"/>
              </a:ext>
            </a:extLst>
          </p:cNvPr>
          <p:cNvSpPr>
            <a:spLocks noGrp="1"/>
          </p:cNvSpPr>
          <p:nvPr>
            <p:ph idx="1"/>
          </p:nvPr>
        </p:nvSpPr>
        <p:spPr/>
        <p:txBody>
          <a:bodyPr/>
          <a:lstStyle/>
          <a:p>
            <a:r>
              <a:rPr lang="en-US" dirty="0"/>
              <a:t>Journal of Economic Literature, December 2010</a:t>
            </a:r>
          </a:p>
          <a:p>
            <a:r>
              <a:rPr lang="en-US" i="1" dirty="0"/>
              <a:t>“JEL</a:t>
            </a:r>
            <a:r>
              <a:rPr lang="en-US" dirty="0"/>
              <a:t> issues contain commissioned, peer-reviewed survey and review articles, book reviews, an annotated bibliography of new books classified by subject matter, and an annual index of dissertations in North American universities.”</a:t>
            </a:r>
          </a:p>
        </p:txBody>
      </p:sp>
    </p:spTree>
    <p:extLst>
      <p:ext uri="{BB962C8B-B14F-4D97-AF65-F5344CB8AC3E}">
        <p14:creationId xmlns:p14="http://schemas.microsoft.com/office/powerpoint/2010/main" val="648089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DBB27-6076-4DA5-A394-16C5398D805E}"/>
              </a:ext>
            </a:extLst>
          </p:cNvPr>
          <p:cNvSpPr>
            <a:spLocks noGrp="1"/>
          </p:cNvSpPr>
          <p:nvPr>
            <p:ph type="title"/>
          </p:nvPr>
        </p:nvSpPr>
        <p:spPr/>
        <p:txBody>
          <a:bodyPr/>
          <a:lstStyle/>
          <a:p>
            <a:r>
              <a:rPr lang="en-US" b="1" dirty="0"/>
              <a:t>Factor 1</a:t>
            </a:r>
            <a:r>
              <a:rPr lang="en-US" dirty="0"/>
              <a:t>: Cross-Country Growth Regression, 1 of 2</a:t>
            </a:r>
          </a:p>
        </p:txBody>
      </p:sp>
      <p:sp>
        <p:nvSpPr>
          <p:cNvPr id="3" name="Content Placeholder 2">
            <a:extLst>
              <a:ext uri="{FF2B5EF4-FFF2-40B4-BE49-F238E27FC236}">
                <a16:creationId xmlns:a16="http://schemas.microsoft.com/office/drawing/2014/main" id="{0D5DF3F1-4477-4541-9339-D7092DDB8A08}"/>
              </a:ext>
            </a:extLst>
          </p:cNvPr>
          <p:cNvSpPr>
            <a:spLocks noGrp="1"/>
          </p:cNvSpPr>
          <p:nvPr>
            <p:ph idx="1"/>
          </p:nvPr>
        </p:nvSpPr>
        <p:spPr/>
        <p:txBody>
          <a:bodyPr>
            <a:normAutofit lnSpcReduction="10000"/>
          </a:bodyPr>
          <a:lstStyle/>
          <a:p>
            <a:r>
              <a:rPr lang="en-US" dirty="0"/>
              <a:t>Measuring country openness (via trade policy) and correlation with economic growth, a series of papers and rebuttals</a:t>
            </a:r>
          </a:p>
          <a:p>
            <a:pPr lvl="1"/>
            <a:r>
              <a:rPr lang="en-US" dirty="0"/>
              <a:t>A 1995 study</a:t>
            </a:r>
            <a:r>
              <a:rPr lang="en-US" baseline="30000" dirty="0"/>
              <a:t>3</a:t>
            </a:r>
            <a:r>
              <a:rPr lang="en-US" dirty="0"/>
              <a:t> found</a:t>
            </a:r>
            <a:r>
              <a:rPr lang="en-US" baseline="30000" dirty="0"/>
              <a:t> </a:t>
            </a:r>
            <a:r>
              <a:rPr lang="en-US" dirty="0"/>
              <a:t>open countries experience “on average 2.5% per year higher growth in real GDP per capita”</a:t>
            </a:r>
          </a:p>
          <a:p>
            <a:pPr lvl="2"/>
            <a:r>
              <a:rPr lang="en-US" dirty="0"/>
              <a:t>Mexico classified as open since 1986, China classified as closed</a:t>
            </a:r>
          </a:p>
          <a:p>
            <a:pPr lvl="1"/>
            <a:r>
              <a:rPr lang="en-US" dirty="0"/>
              <a:t>A 2003 follow-up study</a:t>
            </a:r>
            <a:r>
              <a:rPr lang="en-US" baseline="30000" dirty="0"/>
              <a:t>4</a:t>
            </a:r>
            <a:r>
              <a:rPr lang="en-US" dirty="0"/>
              <a:t>, focusing on average tariff on imports on capital and intermediate goods, showed tariff’s negative effect on growth controlling for initial GDP per capita</a:t>
            </a:r>
          </a:p>
          <a:p>
            <a:pPr lvl="2"/>
            <a:r>
              <a:rPr lang="en-US" dirty="0"/>
              <a:t>A 2007 paper</a:t>
            </a:r>
            <a:r>
              <a:rPr lang="en-US" baseline="30000" dirty="0"/>
              <a:t>5</a:t>
            </a:r>
            <a:r>
              <a:rPr lang="en-US" dirty="0"/>
              <a:t> comments that “openness seems to have a more positive effect on poorer countries than on middle income countries”</a:t>
            </a:r>
          </a:p>
          <a:p>
            <a:r>
              <a:rPr lang="en-US" dirty="0"/>
              <a:t>Authors note that these ‘openness’ measures might be flawed and cannot be assumed an accurate reflection of trade policy</a:t>
            </a:r>
          </a:p>
        </p:txBody>
      </p:sp>
    </p:spTree>
    <p:extLst>
      <p:ext uri="{BB962C8B-B14F-4D97-AF65-F5344CB8AC3E}">
        <p14:creationId xmlns:p14="http://schemas.microsoft.com/office/powerpoint/2010/main" val="1379783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DBB27-6076-4DA5-A394-16C5398D805E}"/>
              </a:ext>
            </a:extLst>
          </p:cNvPr>
          <p:cNvSpPr>
            <a:spLocks noGrp="1"/>
          </p:cNvSpPr>
          <p:nvPr>
            <p:ph type="title"/>
          </p:nvPr>
        </p:nvSpPr>
        <p:spPr/>
        <p:txBody>
          <a:bodyPr/>
          <a:lstStyle/>
          <a:p>
            <a:r>
              <a:rPr lang="en-US" b="1" dirty="0"/>
              <a:t>Factor 1</a:t>
            </a:r>
            <a:r>
              <a:rPr lang="en-US" dirty="0"/>
              <a:t>: Cross-Country Growth Regression, 2 of 2</a:t>
            </a:r>
          </a:p>
        </p:txBody>
      </p:sp>
      <p:sp>
        <p:nvSpPr>
          <p:cNvPr id="3" name="Content Placeholder 2">
            <a:extLst>
              <a:ext uri="{FF2B5EF4-FFF2-40B4-BE49-F238E27FC236}">
                <a16:creationId xmlns:a16="http://schemas.microsoft.com/office/drawing/2014/main" id="{0D5DF3F1-4477-4541-9339-D7092DDB8A08}"/>
              </a:ext>
            </a:extLst>
          </p:cNvPr>
          <p:cNvSpPr>
            <a:spLocks noGrp="1"/>
          </p:cNvSpPr>
          <p:nvPr>
            <p:ph idx="1"/>
          </p:nvPr>
        </p:nvSpPr>
        <p:spPr/>
        <p:txBody>
          <a:bodyPr>
            <a:normAutofit/>
          </a:bodyPr>
          <a:lstStyle/>
          <a:p>
            <a:r>
              <a:rPr lang="en-US" dirty="0"/>
              <a:t>Conclusions</a:t>
            </a:r>
          </a:p>
          <a:p>
            <a:pPr lvl="1"/>
            <a:r>
              <a:rPr lang="en-US" dirty="0"/>
              <a:t>Strong positive correlation: Trade as Share of GDP vs. Growth rate</a:t>
            </a:r>
          </a:p>
          <a:p>
            <a:pPr lvl="2"/>
            <a:r>
              <a:rPr lang="en-US" dirty="0"/>
              <a:t>BUT trade share does not directly measure policy</a:t>
            </a:r>
          </a:p>
          <a:p>
            <a:pPr lvl="1"/>
            <a:r>
              <a:rPr lang="en-US" dirty="0"/>
              <a:t>Openness policy vs growth - relationship empirically not robust</a:t>
            </a:r>
          </a:p>
          <a:p>
            <a:pPr lvl="2"/>
            <a:r>
              <a:rPr lang="en-US" dirty="0"/>
              <a:t>Strong positive, weak positive, none</a:t>
            </a:r>
          </a:p>
          <a:p>
            <a:pPr lvl="2"/>
            <a:r>
              <a:rPr lang="en-US" dirty="0"/>
              <a:t>Openness only good for developed countries</a:t>
            </a:r>
            <a:r>
              <a:rPr lang="en-US" baseline="30000" dirty="0"/>
              <a:t>6</a:t>
            </a:r>
            <a:r>
              <a:rPr lang="en-US" dirty="0"/>
              <a:t>, better for developing countries</a:t>
            </a:r>
            <a:r>
              <a:rPr lang="en-US" baseline="30000" dirty="0"/>
              <a:t>4</a:t>
            </a:r>
            <a:r>
              <a:rPr lang="en-US" dirty="0"/>
              <a:t>, bad for less developed countries</a:t>
            </a:r>
            <a:r>
              <a:rPr lang="en-US" baseline="30000" dirty="0"/>
              <a:t>7</a:t>
            </a:r>
          </a:p>
          <a:p>
            <a:pPr lvl="1"/>
            <a:r>
              <a:rPr lang="en-US" dirty="0"/>
              <a:t>Lack of comparable theoretical models in research</a:t>
            </a:r>
          </a:p>
          <a:p>
            <a:pPr lvl="2"/>
            <a:r>
              <a:rPr lang="en-US" dirty="0"/>
              <a:t>Some do not use any</a:t>
            </a:r>
          </a:p>
          <a:p>
            <a:pPr lvl="2"/>
            <a:r>
              <a:rPr lang="en-US" dirty="0"/>
              <a:t>Others use endogenous growth models</a:t>
            </a:r>
            <a:r>
              <a:rPr lang="en-US" baseline="30000" dirty="0"/>
              <a:t>8</a:t>
            </a:r>
            <a:r>
              <a:rPr lang="en-US" dirty="0"/>
              <a:t> where all else being equal, larger countries should grow faster</a:t>
            </a:r>
          </a:p>
          <a:p>
            <a:pPr lvl="3"/>
            <a:r>
              <a:rPr lang="en-US" dirty="0"/>
              <a:t>BUT empirical evidence mixed</a:t>
            </a:r>
          </a:p>
        </p:txBody>
      </p:sp>
      <p:sp>
        <p:nvSpPr>
          <p:cNvPr id="4" name="TextBox 3">
            <a:extLst>
              <a:ext uri="{FF2B5EF4-FFF2-40B4-BE49-F238E27FC236}">
                <a16:creationId xmlns:a16="http://schemas.microsoft.com/office/drawing/2014/main" id="{5A4684E0-D73D-419A-BEF1-AE3CFDB88BC6}"/>
              </a:ext>
            </a:extLst>
          </p:cNvPr>
          <p:cNvSpPr txBox="1"/>
          <p:nvPr/>
        </p:nvSpPr>
        <p:spPr>
          <a:xfrm rot="20306263">
            <a:off x="990879" y="1517743"/>
            <a:ext cx="9321010" cy="1862048"/>
          </a:xfrm>
          <a:prstGeom prst="rect">
            <a:avLst/>
          </a:prstGeom>
          <a:solidFill>
            <a:schemeClr val="bg1"/>
          </a:solidFill>
        </p:spPr>
        <p:txBody>
          <a:bodyPr wrap="square" rtlCol="0">
            <a:spAutoFit/>
          </a:bodyPr>
          <a:lstStyle/>
          <a:p>
            <a:r>
              <a:rPr lang="en-US" sz="11500" u="sng" dirty="0">
                <a:solidFill>
                  <a:srgbClr val="FF0000"/>
                </a:solidFill>
              </a:rPr>
              <a:t>INCONCLUSIVE</a:t>
            </a:r>
          </a:p>
        </p:txBody>
      </p:sp>
    </p:spTree>
    <p:extLst>
      <p:ext uri="{BB962C8B-B14F-4D97-AF65-F5344CB8AC3E}">
        <p14:creationId xmlns:p14="http://schemas.microsoft.com/office/powerpoint/2010/main" val="391322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8D81-9B8B-492F-830D-5259B0D61FE3}"/>
              </a:ext>
            </a:extLst>
          </p:cNvPr>
          <p:cNvSpPr>
            <a:spLocks noGrp="1"/>
          </p:cNvSpPr>
          <p:nvPr>
            <p:ph type="title"/>
          </p:nvPr>
        </p:nvSpPr>
        <p:spPr/>
        <p:txBody>
          <a:bodyPr/>
          <a:lstStyle/>
          <a:p>
            <a:r>
              <a:rPr lang="en-US" b="1" dirty="0"/>
              <a:t>Factor 2</a:t>
            </a:r>
            <a:r>
              <a:rPr lang="en-US" dirty="0"/>
              <a:t>: Stagnant Mexican Economy</a:t>
            </a:r>
          </a:p>
        </p:txBody>
      </p:sp>
      <p:sp>
        <p:nvSpPr>
          <p:cNvPr id="3" name="Content Placeholder 2">
            <a:extLst>
              <a:ext uri="{FF2B5EF4-FFF2-40B4-BE49-F238E27FC236}">
                <a16:creationId xmlns:a16="http://schemas.microsoft.com/office/drawing/2014/main" id="{0323D58A-D546-4C11-8646-466C75FEF982}"/>
              </a:ext>
            </a:extLst>
          </p:cNvPr>
          <p:cNvSpPr>
            <a:spLocks noGrp="1"/>
          </p:cNvSpPr>
          <p:nvPr>
            <p:ph idx="1"/>
          </p:nvPr>
        </p:nvSpPr>
        <p:spPr/>
        <p:txBody>
          <a:bodyPr>
            <a:normAutofit/>
          </a:bodyPr>
          <a:lstStyle/>
          <a:p>
            <a:pPr marL="0" indent="0">
              <a:buNone/>
            </a:pPr>
            <a:r>
              <a:rPr lang="en-US" dirty="0"/>
              <a:t>One: Inefficient Financial system</a:t>
            </a:r>
          </a:p>
          <a:p>
            <a:pPr lvl="1"/>
            <a:r>
              <a:rPr lang="en-US" dirty="0"/>
              <a:t>Mexico vs Chile comparison</a:t>
            </a:r>
            <a:r>
              <a:rPr lang="en-US" baseline="30000" dirty="0"/>
              <a:t>9</a:t>
            </a:r>
            <a:r>
              <a:rPr lang="en-US" dirty="0"/>
              <a:t> showed misallocations of labor and capital in an efficient system. Inefficient bankruptcy processes prevent new firms from entering the market. Both hurt TFP</a:t>
            </a:r>
          </a:p>
          <a:p>
            <a:pPr marL="0" indent="0">
              <a:buNone/>
            </a:pPr>
            <a:r>
              <a:rPr lang="en-US" dirty="0"/>
              <a:t>Two: Lack of contract enforcement</a:t>
            </a:r>
          </a:p>
          <a:p>
            <a:pPr lvl="1"/>
            <a:r>
              <a:rPr lang="en-US" dirty="0"/>
              <a:t>In several studies</a:t>
            </a:r>
            <a:r>
              <a:rPr lang="en-US" baseline="30000" dirty="0"/>
              <a:t>10</a:t>
            </a:r>
            <a:r>
              <a:rPr lang="en-US" dirty="0"/>
              <a:t> of post-1994/95-crisis Mexico show the traded goods sector growing much faster than non-traded goods. Non-traded goods were hampered by financing issues domestically due to lack of contract enforcement e.g. when loans go bust.</a:t>
            </a:r>
          </a:p>
          <a:p>
            <a:pPr marL="0" indent="0">
              <a:buNone/>
            </a:pPr>
            <a:r>
              <a:rPr lang="en-US" dirty="0"/>
              <a:t>China</a:t>
            </a:r>
          </a:p>
          <a:p>
            <a:pPr lvl="1"/>
            <a:r>
              <a:rPr lang="en-US" dirty="0"/>
              <a:t>Has same issues but still grew at an astounding pace</a:t>
            </a:r>
          </a:p>
        </p:txBody>
      </p:sp>
      <p:sp>
        <p:nvSpPr>
          <p:cNvPr id="4" name="TextBox 3">
            <a:extLst>
              <a:ext uri="{FF2B5EF4-FFF2-40B4-BE49-F238E27FC236}">
                <a16:creationId xmlns:a16="http://schemas.microsoft.com/office/drawing/2014/main" id="{783CFC23-9F5C-4F10-9B34-7E1418D23C1A}"/>
              </a:ext>
            </a:extLst>
          </p:cNvPr>
          <p:cNvSpPr txBox="1"/>
          <p:nvPr/>
        </p:nvSpPr>
        <p:spPr>
          <a:xfrm rot="20306263">
            <a:off x="1106763" y="2012764"/>
            <a:ext cx="9321010" cy="1862048"/>
          </a:xfrm>
          <a:prstGeom prst="rect">
            <a:avLst/>
          </a:prstGeom>
          <a:solidFill>
            <a:schemeClr val="bg1"/>
          </a:solidFill>
        </p:spPr>
        <p:txBody>
          <a:bodyPr wrap="square" rtlCol="0">
            <a:spAutoFit/>
          </a:bodyPr>
          <a:lstStyle/>
          <a:p>
            <a:r>
              <a:rPr lang="en-US" sz="11500" u="sng" dirty="0">
                <a:solidFill>
                  <a:srgbClr val="FF0000"/>
                </a:solidFill>
              </a:rPr>
              <a:t>INCONCLUSIVE</a:t>
            </a:r>
          </a:p>
        </p:txBody>
      </p:sp>
    </p:spTree>
    <p:extLst>
      <p:ext uri="{BB962C8B-B14F-4D97-AF65-F5344CB8AC3E}">
        <p14:creationId xmlns:p14="http://schemas.microsoft.com/office/powerpoint/2010/main" val="228704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EA24B-9CB8-4DDC-9674-A7CB7DC396C1}"/>
              </a:ext>
            </a:extLst>
          </p:cNvPr>
          <p:cNvSpPr>
            <a:spLocks noGrp="1"/>
          </p:cNvSpPr>
          <p:nvPr>
            <p:ph type="title"/>
          </p:nvPr>
        </p:nvSpPr>
        <p:spPr/>
        <p:txBody>
          <a:bodyPr/>
          <a:lstStyle/>
          <a:p>
            <a:r>
              <a:rPr lang="en-US" b="1" dirty="0"/>
              <a:t>Factor 3:</a:t>
            </a:r>
            <a:r>
              <a:rPr lang="en-US" dirty="0"/>
              <a:t> China Factors</a:t>
            </a:r>
          </a:p>
        </p:txBody>
      </p:sp>
      <p:sp>
        <p:nvSpPr>
          <p:cNvPr id="3" name="Content Placeholder 2">
            <a:extLst>
              <a:ext uri="{FF2B5EF4-FFF2-40B4-BE49-F238E27FC236}">
                <a16:creationId xmlns:a16="http://schemas.microsoft.com/office/drawing/2014/main" id="{4DA691DE-A0A7-4C17-8B43-C8E108AEBA77}"/>
              </a:ext>
            </a:extLst>
          </p:cNvPr>
          <p:cNvSpPr>
            <a:spLocks noGrp="1"/>
          </p:cNvSpPr>
          <p:nvPr>
            <p:ph idx="1"/>
          </p:nvPr>
        </p:nvSpPr>
        <p:spPr/>
        <p:txBody>
          <a:bodyPr>
            <a:normAutofit/>
          </a:bodyPr>
          <a:lstStyle/>
          <a:p>
            <a:r>
              <a:rPr lang="en-US" dirty="0"/>
              <a:t>Strong Central Government hypothesis</a:t>
            </a:r>
          </a:p>
          <a:p>
            <a:pPr lvl="1"/>
            <a:r>
              <a:rPr lang="en-US" dirty="0"/>
              <a:t>Deemed unlikely for two reasons</a:t>
            </a:r>
          </a:p>
          <a:p>
            <a:pPr lvl="2"/>
            <a:r>
              <a:rPr lang="en-US" dirty="0"/>
              <a:t>Mexico became a democracy in mid 1990s, before which a one-party system ruled. Misallocation of resources already identified in one-party period</a:t>
            </a:r>
            <a:r>
              <a:rPr lang="en-US" baseline="30000" dirty="0"/>
              <a:t>9</a:t>
            </a:r>
            <a:endParaRPr lang="en-US" dirty="0"/>
          </a:p>
          <a:p>
            <a:pPr lvl="2"/>
            <a:r>
              <a:rPr lang="en-US" dirty="0"/>
              <a:t>Banking system was inefficient and government credit allocation was also an issue in China</a:t>
            </a:r>
            <a:r>
              <a:rPr lang="en-US" baseline="30000" dirty="0"/>
              <a:t>14</a:t>
            </a:r>
          </a:p>
        </p:txBody>
      </p:sp>
      <p:sp>
        <p:nvSpPr>
          <p:cNvPr id="6" name="TextBox 5">
            <a:extLst>
              <a:ext uri="{FF2B5EF4-FFF2-40B4-BE49-F238E27FC236}">
                <a16:creationId xmlns:a16="http://schemas.microsoft.com/office/drawing/2014/main" id="{5E9C5075-CA38-4D28-A695-553993176154}"/>
              </a:ext>
            </a:extLst>
          </p:cNvPr>
          <p:cNvSpPr txBox="1"/>
          <p:nvPr/>
        </p:nvSpPr>
        <p:spPr>
          <a:xfrm rot="20306263">
            <a:off x="1246099" y="1939702"/>
            <a:ext cx="9321010" cy="1862048"/>
          </a:xfrm>
          <a:prstGeom prst="rect">
            <a:avLst/>
          </a:prstGeom>
          <a:solidFill>
            <a:schemeClr val="bg1"/>
          </a:solidFill>
        </p:spPr>
        <p:txBody>
          <a:bodyPr wrap="square" rtlCol="0">
            <a:spAutoFit/>
          </a:bodyPr>
          <a:lstStyle/>
          <a:p>
            <a:r>
              <a:rPr lang="en-US" sz="11500" u="sng" dirty="0">
                <a:solidFill>
                  <a:srgbClr val="FF0000"/>
                </a:solidFill>
              </a:rPr>
              <a:t>INCONCLUSIVE</a:t>
            </a:r>
          </a:p>
        </p:txBody>
      </p:sp>
    </p:spTree>
    <p:extLst>
      <p:ext uri="{BB962C8B-B14F-4D97-AF65-F5344CB8AC3E}">
        <p14:creationId xmlns:p14="http://schemas.microsoft.com/office/powerpoint/2010/main" val="359438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A57BE-D604-497E-BADE-FF2BBDF1EAD4}"/>
              </a:ext>
            </a:extLst>
          </p:cNvPr>
          <p:cNvSpPr>
            <a:spLocks noGrp="1"/>
          </p:cNvSpPr>
          <p:nvPr>
            <p:ph type="title"/>
          </p:nvPr>
        </p:nvSpPr>
        <p:spPr/>
        <p:txBody>
          <a:bodyPr/>
          <a:lstStyle/>
          <a:p>
            <a:r>
              <a:rPr lang="en-US" b="1" dirty="0"/>
              <a:t>Factor 4: </a:t>
            </a:r>
            <a:r>
              <a:rPr lang="en-US" dirty="0"/>
              <a:t>Impact of Trade on Welfare Growth</a:t>
            </a:r>
          </a:p>
        </p:txBody>
      </p:sp>
      <p:sp>
        <p:nvSpPr>
          <p:cNvPr id="3" name="Content Placeholder 2">
            <a:extLst>
              <a:ext uri="{FF2B5EF4-FFF2-40B4-BE49-F238E27FC236}">
                <a16:creationId xmlns:a16="http://schemas.microsoft.com/office/drawing/2014/main" id="{F468002D-094F-43F4-80CE-27B0F29384A4}"/>
              </a:ext>
            </a:extLst>
          </p:cNvPr>
          <p:cNvSpPr>
            <a:spLocks noGrp="1"/>
          </p:cNvSpPr>
          <p:nvPr>
            <p:ph idx="1"/>
          </p:nvPr>
        </p:nvSpPr>
        <p:spPr/>
        <p:txBody>
          <a:bodyPr>
            <a:normAutofit/>
          </a:bodyPr>
          <a:lstStyle/>
          <a:p>
            <a:r>
              <a:rPr lang="en-US" dirty="0"/>
              <a:t>“Standard trade models do not imply that opening to trade increases productivity or real GDP, but that it increases welfare”</a:t>
            </a:r>
            <a:r>
              <a:rPr lang="en-US" baseline="30000" dirty="0"/>
              <a:t>2</a:t>
            </a:r>
          </a:p>
          <a:p>
            <a:pPr lvl="1"/>
            <a:r>
              <a:rPr lang="en-US" dirty="0"/>
              <a:t>Many models support increase in welfare</a:t>
            </a:r>
          </a:p>
          <a:p>
            <a:pPr lvl="1"/>
            <a:r>
              <a:rPr lang="en-US" dirty="0"/>
              <a:t>Welfare in Mexico increased more than </a:t>
            </a:r>
            <a:r>
              <a:rPr lang="en-US" dirty="0" err="1"/>
              <a:t>rGDP</a:t>
            </a:r>
            <a:r>
              <a:rPr lang="en-US" dirty="0"/>
              <a:t> data indicate</a:t>
            </a:r>
          </a:p>
          <a:p>
            <a:pPr lvl="2"/>
            <a:r>
              <a:rPr lang="en-US" dirty="0"/>
              <a:t>E.g. import penetration measure</a:t>
            </a:r>
          </a:p>
          <a:p>
            <a:pPr lvl="2"/>
            <a:r>
              <a:rPr lang="en-US" dirty="0"/>
              <a:t>Changes as % of real GDP are similar between Mexico 1990-2000 and China 1998-2008, but Mexico has greater absolute gain</a:t>
            </a:r>
          </a:p>
          <a:p>
            <a:r>
              <a:rPr lang="en-US" dirty="0"/>
              <a:t>Using real GDI as measure, welfare gains from trade is empirically verifiable</a:t>
            </a:r>
          </a:p>
          <a:p>
            <a:pPr lvl="1"/>
            <a:r>
              <a:rPr lang="en-US" dirty="0"/>
              <a:t>Assuming real GDI is an accurate measure of welfare</a:t>
            </a:r>
          </a:p>
          <a:p>
            <a:pPr lvl="1"/>
            <a:r>
              <a:rPr lang="en-US" dirty="0"/>
              <a:t>Assuming correlation between import penetration and welfare is causal</a:t>
            </a:r>
          </a:p>
        </p:txBody>
      </p:sp>
    </p:spTree>
    <p:extLst>
      <p:ext uri="{BB962C8B-B14F-4D97-AF65-F5344CB8AC3E}">
        <p14:creationId xmlns:p14="http://schemas.microsoft.com/office/powerpoint/2010/main" val="1755406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1D63C-BF29-4848-BDC4-58D6B2E38C5E}"/>
              </a:ext>
            </a:extLst>
          </p:cNvPr>
          <p:cNvSpPr>
            <a:spLocks noGrp="1"/>
          </p:cNvSpPr>
          <p:nvPr>
            <p:ph type="title"/>
          </p:nvPr>
        </p:nvSpPr>
        <p:spPr/>
        <p:txBody>
          <a:bodyPr/>
          <a:lstStyle/>
          <a:p>
            <a:r>
              <a:rPr lang="en-US" b="1" dirty="0"/>
              <a:t>Factor 4: </a:t>
            </a:r>
            <a:r>
              <a:rPr lang="en-US" dirty="0"/>
              <a:t>Impact of Trade on Real GDP</a:t>
            </a:r>
          </a:p>
        </p:txBody>
      </p:sp>
      <p:sp>
        <p:nvSpPr>
          <p:cNvPr id="3" name="Content Placeholder 2">
            <a:extLst>
              <a:ext uri="{FF2B5EF4-FFF2-40B4-BE49-F238E27FC236}">
                <a16:creationId xmlns:a16="http://schemas.microsoft.com/office/drawing/2014/main" id="{F50DB2CF-38F4-4BBC-8813-33D5A7A6BE99}"/>
              </a:ext>
            </a:extLst>
          </p:cNvPr>
          <p:cNvSpPr>
            <a:spLocks noGrp="1"/>
          </p:cNvSpPr>
          <p:nvPr>
            <p:ph idx="1"/>
          </p:nvPr>
        </p:nvSpPr>
        <p:spPr/>
        <p:txBody>
          <a:bodyPr>
            <a:normAutofit lnSpcReduction="10000"/>
          </a:bodyPr>
          <a:lstStyle/>
          <a:p>
            <a:r>
              <a:rPr lang="en-US" dirty="0"/>
              <a:t>Theoretical model predictions</a:t>
            </a:r>
            <a:r>
              <a:rPr lang="en-US" baseline="30000" dirty="0"/>
              <a:t>15</a:t>
            </a:r>
            <a:r>
              <a:rPr lang="en-US" dirty="0"/>
              <a:t> of impact of tariff reduction (trade increase) on real GDP are inconclusive</a:t>
            </a:r>
          </a:p>
          <a:p>
            <a:pPr lvl="1"/>
            <a:r>
              <a:rPr lang="en-US" dirty="0"/>
              <a:t>Real GDP and tariff related in 2 ways</a:t>
            </a:r>
            <a:r>
              <a:rPr lang="en-US" baseline="30000" dirty="0"/>
              <a:t>2</a:t>
            </a:r>
            <a:endParaRPr lang="en-US" dirty="0"/>
          </a:p>
          <a:p>
            <a:pPr lvl="2"/>
            <a:r>
              <a:rPr lang="en-US" dirty="0"/>
              <a:t>Change in real GDP due to factor prices</a:t>
            </a:r>
          </a:p>
          <a:p>
            <a:pPr lvl="2"/>
            <a:r>
              <a:rPr lang="en-US" dirty="0"/>
              <a:t>Change in real tariff revenue</a:t>
            </a:r>
          </a:p>
          <a:p>
            <a:pPr lvl="2"/>
            <a:r>
              <a:rPr lang="en-US" dirty="0"/>
              <a:t>Net effect yields change in Real GDP</a:t>
            </a:r>
          </a:p>
          <a:p>
            <a:r>
              <a:rPr lang="en-US" dirty="0"/>
              <a:t>In this paper, measured two gains</a:t>
            </a:r>
          </a:p>
          <a:p>
            <a:pPr lvl="1"/>
            <a:r>
              <a:rPr lang="en-US" dirty="0"/>
              <a:t>Gains from terms of trade (export vs import prices)</a:t>
            </a:r>
          </a:p>
          <a:p>
            <a:pPr lvl="1"/>
            <a:r>
              <a:rPr lang="en-US" dirty="0"/>
              <a:t>Gains from new varieties</a:t>
            </a:r>
          </a:p>
          <a:p>
            <a:r>
              <a:rPr lang="en-US" dirty="0"/>
              <a:t>Assuming higher GDP growth was not a gain from trade, then Mexico gained more from trade than China</a:t>
            </a:r>
          </a:p>
        </p:txBody>
      </p:sp>
    </p:spTree>
    <p:extLst>
      <p:ext uri="{BB962C8B-B14F-4D97-AF65-F5344CB8AC3E}">
        <p14:creationId xmlns:p14="http://schemas.microsoft.com/office/powerpoint/2010/main" val="3977171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A4E45-32D9-4B45-9D86-3D33DCEBDADB}"/>
              </a:ext>
            </a:extLst>
          </p:cNvPr>
          <p:cNvSpPr>
            <a:spLocks noGrp="1"/>
          </p:cNvSpPr>
          <p:nvPr>
            <p:ph type="title"/>
          </p:nvPr>
        </p:nvSpPr>
        <p:spPr>
          <a:xfrm>
            <a:off x="838200" y="365125"/>
            <a:ext cx="10515600" cy="1325563"/>
          </a:xfrm>
        </p:spPr>
        <p:txBody>
          <a:bodyPr>
            <a:normAutofit/>
          </a:bodyPr>
          <a:lstStyle/>
          <a:p>
            <a:r>
              <a:rPr lang="en-US" dirty="0"/>
              <a:t>Gains from terms of trade</a:t>
            </a:r>
          </a:p>
        </p:txBody>
      </p:sp>
      <p:sp>
        <p:nvSpPr>
          <p:cNvPr id="3" name="Content Placeholder 2">
            <a:extLst>
              <a:ext uri="{FF2B5EF4-FFF2-40B4-BE49-F238E27FC236}">
                <a16:creationId xmlns:a16="http://schemas.microsoft.com/office/drawing/2014/main" id="{71F4058B-3682-45A6-BC13-C157E6E27150}"/>
              </a:ext>
            </a:extLst>
          </p:cNvPr>
          <p:cNvSpPr>
            <a:spLocks noGrp="1"/>
          </p:cNvSpPr>
          <p:nvPr>
            <p:ph idx="1"/>
          </p:nvPr>
        </p:nvSpPr>
        <p:spPr>
          <a:xfrm>
            <a:off x="748212" y="1690688"/>
            <a:ext cx="3804920" cy="4661693"/>
          </a:xfrm>
        </p:spPr>
        <p:txBody>
          <a:bodyPr>
            <a:normAutofit/>
          </a:bodyPr>
          <a:lstStyle/>
          <a:p>
            <a:pPr marL="0" indent="0">
              <a:buNone/>
            </a:pPr>
            <a:r>
              <a:rPr lang="en-US" sz="2400" dirty="0"/>
              <a:t>Measuring with GDI</a:t>
            </a:r>
          </a:p>
          <a:p>
            <a:r>
              <a:rPr lang="en-US" sz="2400" dirty="0"/>
              <a:t>Components deflated by price indices (like real GDP)</a:t>
            </a:r>
          </a:p>
          <a:p>
            <a:r>
              <a:rPr lang="en-US" sz="2400" dirty="0"/>
              <a:t>Trade balance deflated differently</a:t>
            </a:r>
          </a:p>
          <a:p>
            <a:pPr lvl="1"/>
            <a:r>
              <a:rPr lang="en-US" dirty="0"/>
              <a:t>Exports valued in terms of how many imports they can purchase</a:t>
            </a:r>
          </a:p>
          <a:p>
            <a:r>
              <a:rPr lang="en-US" sz="2400" dirty="0"/>
              <a:t>Impact of trade over 10-year period paints different picture (refer to figure 4)</a:t>
            </a:r>
          </a:p>
        </p:txBody>
      </p:sp>
      <p:pic>
        <p:nvPicPr>
          <p:cNvPr id="4" name="Picture 3">
            <a:extLst>
              <a:ext uri="{FF2B5EF4-FFF2-40B4-BE49-F238E27FC236}">
                <a16:creationId xmlns:a16="http://schemas.microsoft.com/office/drawing/2014/main" id="{44E0FD61-A599-4ED0-9893-959C4B9A478E}"/>
              </a:ext>
            </a:extLst>
          </p:cNvPr>
          <p:cNvPicPr>
            <a:picLocks noChangeAspect="1"/>
          </p:cNvPicPr>
          <p:nvPr/>
        </p:nvPicPr>
        <p:blipFill rotWithShape="1">
          <a:blip r:embed="rId2"/>
          <a:srcRect r="1" b="295"/>
          <a:stretch/>
        </p:blipFill>
        <p:spPr>
          <a:xfrm>
            <a:off x="5068389" y="1515269"/>
            <a:ext cx="6800668" cy="4661694"/>
          </a:xfrm>
          <a:prstGeom prst="rect">
            <a:avLst/>
          </a:prstGeom>
        </p:spPr>
      </p:pic>
    </p:spTree>
    <p:extLst>
      <p:ext uri="{BB962C8B-B14F-4D97-AF65-F5344CB8AC3E}">
        <p14:creationId xmlns:p14="http://schemas.microsoft.com/office/powerpoint/2010/main" val="2651832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D864B-1761-4E9A-B495-C7167881D820}"/>
              </a:ext>
            </a:extLst>
          </p:cNvPr>
          <p:cNvSpPr>
            <a:spLocks noGrp="1"/>
          </p:cNvSpPr>
          <p:nvPr>
            <p:ph type="title"/>
          </p:nvPr>
        </p:nvSpPr>
        <p:spPr/>
        <p:txBody>
          <a:bodyPr/>
          <a:lstStyle/>
          <a:p>
            <a:r>
              <a:rPr lang="en-US" dirty="0"/>
              <a:t>Gains from New Varieties, 1 of 2</a:t>
            </a:r>
          </a:p>
        </p:txBody>
      </p:sp>
      <p:sp>
        <p:nvSpPr>
          <p:cNvPr id="3" name="Content Placeholder 2">
            <a:extLst>
              <a:ext uri="{FF2B5EF4-FFF2-40B4-BE49-F238E27FC236}">
                <a16:creationId xmlns:a16="http://schemas.microsoft.com/office/drawing/2014/main" id="{1AC781F6-B1A9-4ED2-981C-FEFB910C2909}"/>
              </a:ext>
            </a:extLst>
          </p:cNvPr>
          <p:cNvSpPr>
            <a:spLocks noGrp="1"/>
          </p:cNvSpPr>
          <p:nvPr>
            <p:ph idx="1"/>
          </p:nvPr>
        </p:nvSpPr>
        <p:spPr/>
        <p:txBody>
          <a:bodyPr>
            <a:normAutofit fontScale="92500"/>
          </a:bodyPr>
          <a:lstStyle/>
          <a:p>
            <a:r>
              <a:rPr lang="en-US" dirty="0"/>
              <a:t>When constant elasticity of substitution is present (CES) the impact of new varieties on price can be measured as utility</a:t>
            </a:r>
          </a:p>
          <a:p>
            <a:r>
              <a:rPr lang="en-US" dirty="0"/>
              <a:t>Even without initial price</a:t>
            </a:r>
            <a:r>
              <a:rPr lang="en-US" baseline="30000" dirty="0"/>
              <a:t>16 </a:t>
            </a:r>
            <a:r>
              <a:rPr lang="en-US" dirty="0"/>
              <a:t>the gain due to new varieties can be calculated</a:t>
            </a:r>
            <a:r>
              <a:rPr lang="en-US" baseline="30000" dirty="0"/>
              <a:t>17</a:t>
            </a:r>
          </a:p>
          <a:p>
            <a:r>
              <a:rPr lang="en-US" dirty="0"/>
              <a:t>Assuming the set of goods is constant and the set of varieties of each good can change, an “composite import good” and “composite domestic good” can be calculated.</a:t>
            </a:r>
          </a:p>
          <a:p>
            <a:pPr lvl="1"/>
            <a:r>
              <a:rPr lang="en-US" dirty="0"/>
              <a:t>All varieties of good assumed to have same elasticity of substitution</a:t>
            </a:r>
          </a:p>
          <a:p>
            <a:pPr lvl="1"/>
            <a:r>
              <a:rPr lang="en-US" dirty="0"/>
              <a:t>By comparing the aggregates, the “aggregate import bias” can be measured in terms of the value of the goods</a:t>
            </a:r>
          </a:p>
          <a:p>
            <a:pPr lvl="1"/>
            <a:r>
              <a:rPr lang="en-US" dirty="0"/>
              <a:t>Goods were defined by a 3 digit code</a:t>
            </a:r>
          </a:p>
          <a:p>
            <a:pPr lvl="1"/>
            <a:r>
              <a:rPr lang="en-US" dirty="0"/>
              <a:t>Variety was defined by a 6 digit code + country</a:t>
            </a:r>
          </a:p>
        </p:txBody>
      </p:sp>
    </p:spTree>
    <p:extLst>
      <p:ext uri="{BB962C8B-B14F-4D97-AF65-F5344CB8AC3E}">
        <p14:creationId xmlns:p14="http://schemas.microsoft.com/office/powerpoint/2010/main" val="3800255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D864B-1761-4E9A-B495-C7167881D820}"/>
              </a:ext>
            </a:extLst>
          </p:cNvPr>
          <p:cNvSpPr>
            <a:spLocks noGrp="1"/>
          </p:cNvSpPr>
          <p:nvPr>
            <p:ph type="title"/>
          </p:nvPr>
        </p:nvSpPr>
        <p:spPr/>
        <p:txBody>
          <a:bodyPr/>
          <a:lstStyle/>
          <a:p>
            <a:r>
              <a:rPr lang="en-US" dirty="0"/>
              <a:t>Gains from New Varieties, 2 of 2</a:t>
            </a:r>
          </a:p>
        </p:txBody>
      </p:sp>
      <p:sp>
        <p:nvSpPr>
          <p:cNvPr id="3" name="Content Placeholder 2">
            <a:extLst>
              <a:ext uri="{FF2B5EF4-FFF2-40B4-BE49-F238E27FC236}">
                <a16:creationId xmlns:a16="http://schemas.microsoft.com/office/drawing/2014/main" id="{1AC781F6-B1A9-4ED2-981C-FEFB910C2909}"/>
              </a:ext>
            </a:extLst>
          </p:cNvPr>
          <p:cNvSpPr>
            <a:spLocks noGrp="1"/>
          </p:cNvSpPr>
          <p:nvPr>
            <p:ph idx="1"/>
          </p:nvPr>
        </p:nvSpPr>
        <p:spPr/>
        <p:txBody>
          <a:bodyPr>
            <a:normAutofit/>
          </a:bodyPr>
          <a:lstStyle/>
          <a:p>
            <a:r>
              <a:rPr lang="en-US" dirty="0"/>
              <a:t>Median varieties per good</a:t>
            </a:r>
          </a:p>
          <a:p>
            <a:pPr lvl="1"/>
            <a:r>
              <a:rPr lang="en-US" dirty="0"/>
              <a:t>In China, 300.5 to 406.0 (1998-2008)</a:t>
            </a:r>
          </a:p>
          <a:p>
            <a:pPr lvl="1"/>
            <a:r>
              <a:rPr lang="en-US" dirty="0"/>
              <a:t>In Mexico, 150.5 to 230.5 (1990-2000)</a:t>
            </a:r>
          </a:p>
          <a:p>
            <a:r>
              <a:rPr lang="en-US" dirty="0"/>
              <a:t>Country specific elasticities of goods from 2006 study</a:t>
            </a:r>
            <a:r>
              <a:rPr lang="en-US" baseline="30000" dirty="0"/>
              <a:t>18</a:t>
            </a:r>
            <a:r>
              <a:rPr lang="en-US" dirty="0"/>
              <a:t> used for calculations of utility</a:t>
            </a:r>
          </a:p>
          <a:p>
            <a:r>
              <a:rPr lang="en-US" dirty="0" err="1"/>
              <a:t>Lamba</a:t>
            </a:r>
            <a:r>
              <a:rPr lang="en-US" dirty="0"/>
              <a:t>-ratio shows how changing variety affects expenditure on a set of goods. A ratio of 1 isn’t affected. Ratio is affected by substitutability (-) and weight (+) of traded goods</a:t>
            </a:r>
          </a:p>
          <a:p>
            <a:r>
              <a:rPr lang="en-US" dirty="0"/>
              <a:t>Calculate finally the income needed to achieve same increase in utility, without increase in variety.</a:t>
            </a:r>
          </a:p>
        </p:txBody>
      </p:sp>
    </p:spTree>
    <p:extLst>
      <p:ext uri="{BB962C8B-B14F-4D97-AF65-F5344CB8AC3E}">
        <p14:creationId xmlns:p14="http://schemas.microsoft.com/office/powerpoint/2010/main" val="1166144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B539CA9-1697-4A5A-8A21-C94CF2ACDD70}"/>
              </a:ext>
            </a:extLst>
          </p:cNvPr>
          <p:cNvPicPr>
            <a:picLocks noGrp="1" noChangeAspect="1"/>
          </p:cNvPicPr>
          <p:nvPr>
            <p:ph idx="1"/>
          </p:nvPr>
        </p:nvPicPr>
        <p:blipFill>
          <a:blip r:embed="rId2"/>
          <a:stretch>
            <a:fillRect/>
          </a:stretch>
        </p:blipFill>
        <p:spPr>
          <a:xfrm>
            <a:off x="838200" y="210026"/>
            <a:ext cx="7772400" cy="4067175"/>
          </a:xfrm>
          <a:prstGeom prst="rect">
            <a:avLst/>
          </a:prstGeom>
        </p:spPr>
      </p:pic>
      <p:pic>
        <p:nvPicPr>
          <p:cNvPr id="5" name="Picture 4">
            <a:extLst>
              <a:ext uri="{FF2B5EF4-FFF2-40B4-BE49-F238E27FC236}">
                <a16:creationId xmlns:a16="http://schemas.microsoft.com/office/drawing/2014/main" id="{B90F472A-A299-463D-8724-E5FBCEC986FF}"/>
              </a:ext>
            </a:extLst>
          </p:cNvPr>
          <p:cNvPicPr>
            <a:picLocks noChangeAspect="1"/>
          </p:cNvPicPr>
          <p:nvPr/>
        </p:nvPicPr>
        <p:blipFill>
          <a:blip r:embed="rId3"/>
          <a:stretch>
            <a:fillRect/>
          </a:stretch>
        </p:blipFill>
        <p:spPr>
          <a:xfrm>
            <a:off x="838200" y="4277201"/>
            <a:ext cx="7781925" cy="2438400"/>
          </a:xfrm>
          <a:prstGeom prst="rect">
            <a:avLst/>
          </a:prstGeom>
        </p:spPr>
      </p:pic>
      <p:sp>
        <p:nvSpPr>
          <p:cNvPr id="6" name="TextBox 5">
            <a:extLst>
              <a:ext uri="{FF2B5EF4-FFF2-40B4-BE49-F238E27FC236}">
                <a16:creationId xmlns:a16="http://schemas.microsoft.com/office/drawing/2014/main" id="{82EC12F2-9268-4425-A4AF-DBCF2ADEB592}"/>
              </a:ext>
            </a:extLst>
          </p:cNvPr>
          <p:cNvSpPr txBox="1"/>
          <p:nvPr/>
        </p:nvSpPr>
        <p:spPr>
          <a:xfrm>
            <a:off x="7983944" y="2799098"/>
            <a:ext cx="3649980" cy="369332"/>
          </a:xfrm>
          <a:prstGeom prst="rect">
            <a:avLst/>
          </a:prstGeom>
          <a:noFill/>
          <a:ln>
            <a:solidFill>
              <a:schemeClr val="accent2"/>
            </a:solidFill>
          </a:ln>
        </p:spPr>
        <p:txBody>
          <a:bodyPr wrap="square" rtlCol="0">
            <a:spAutoFit/>
          </a:bodyPr>
          <a:lstStyle/>
          <a:p>
            <a:r>
              <a:rPr lang="en-US" dirty="0"/>
              <a:t>Average price of goods has fallen</a:t>
            </a:r>
          </a:p>
        </p:txBody>
      </p:sp>
      <p:sp>
        <p:nvSpPr>
          <p:cNvPr id="7" name="TextBox 6">
            <a:extLst>
              <a:ext uri="{FF2B5EF4-FFF2-40B4-BE49-F238E27FC236}">
                <a16:creationId xmlns:a16="http://schemas.microsoft.com/office/drawing/2014/main" id="{CB63DBA7-39DE-4E68-AA77-ABB9499104F3}"/>
              </a:ext>
            </a:extLst>
          </p:cNvPr>
          <p:cNvSpPr txBox="1"/>
          <p:nvPr/>
        </p:nvSpPr>
        <p:spPr>
          <a:xfrm>
            <a:off x="7935685" y="2061779"/>
            <a:ext cx="2669903" cy="646331"/>
          </a:xfrm>
          <a:prstGeom prst="rect">
            <a:avLst/>
          </a:prstGeom>
          <a:noFill/>
          <a:ln>
            <a:solidFill>
              <a:schemeClr val="accent1"/>
            </a:solidFill>
          </a:ln>
        </p:spPr>
        <p:txBody>
          <a:bodyPr wrap="square" rtlCol="0">
            <a:spAutoFit/>
          </a:bodyPr>
          <a:lstStyle/>
          <a:p>
            <a:r>
              <a:rPr lang="en-US" dirty="0"/>
              <a:t>On average, new varieties lower expenditure</a:t>
            </a:r>
          </a:p>
        </p:txBody>
      </p:sp>
      <p:sp>
        <p:nvSpPr>
          <p:cNvPr id="10" name="TextBox 9">
            <a:extLst>
              <a:ext uri="{FF2B5EF4-FFF2-40B4-BE49-F238E27FC236}">
                <a16:creationId xmlns:a16="http://schemas.microsoft.com/office/drawing/2014/main" id="{E5CC777A-E71E-4438-B7E0-C8ED3D3665F6}"/>
              </a:ext>
            </a:extLst>
          </p:cNvPr>
          <p:cNvSpPr txBox="1"/>
          <p:nvPr/>
        </p:nvSpPr>
        <p:spPr>
          <a:xfrm>
            <a:off x="7983943" y="3277195"/>
            <a:ext cx="4208057" cy="369332"/>
          </a:xfrm>
          <a:prstGeom prst="rect">
            <a:avLst/>
          </a:prstGeom>
          <a:noFill/>
          <a:ln>
            <a:solidFill>
              <a:schemeClr val="accent6"/>
            </a:solidFill>
          </a:ln>
        </p:spPr>
        <p:txBody>
          <a:bodyPr wrap="square" rtlCol="0">
            <a:spAutoFit/>
          </a:bodyPr>
          <a:lstStyle/>
          <a:p>
            <a:r>
              <a:rPr lang="en-US" dirty="0"/>
              <a:t>But value-add of new varieties less in China</a:t>
            </a:r>
          </a:p>
        </p:txBody>
      </p:sp>
      <p:sp>
        <p:nvSpPr>
          <p:cNvPr id="11" name="Rectangle 10">
            <a:extLst>
              <a:ext uri="{FF2B5EF4-FFF2-40B4-BE49-F238E27FC236}">
                <a16:creationId xmlns:a16="http://schemas.microsoft.com/office/drawing/2014/main" id="{84EDFB45-8A64-40FE-920C-142BF418C23D}"/>
              </a:ext>
            </a:extLst>
          </p:cNvPr>
          <p:cNvSpPr/>
          <p:nvPr/>
        </p:nvSpPr>
        <p:spPr>
          <a:xfrm>
            <a:off x="828675" y="2243613"/>
            <a:ext cx="7107010" cy="2325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6ED39F-C941-4922-B8F1-8A5EFE324DB7}"/>
              </a:ext>
            </a:extLst>
          </p:cNvPr>
          <p:cNvSpPr/>
          <p:nvPr/>
        </p:nvSpPr>
        <p:spPr>
          <a:xfrm>
            <a:off x="768306" y="2846635"/>
            <a:ext cx="7227747" cy="27461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073CFB4-0872-450C-B2F8-78EA92CB5977}"/>
              </a:ext>
            </a:extLst>
          </p:cNvPr>
          <p:cNvSpPr/>
          <p:nvPr/>
        </p:nvSpPr>
        <p:spPr>
          <a:xfrm>
            <a:off x="768306" y="3338784"/>
            <a:ext cx="7227747" cy="27461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A13AA83-A9C4-4F79-8B5B-8B0E4ACE4E41}"/>
              </a:ext>
            </a:extLst>
          </p:cNvPr>
          <p:cNvSpPr txBox="1"/>
          <p:nvPr/>
        </p:nvSpPr>
        <p:spPr>
          <a:xfrm>
            <a:off x="8238579" y="5496401"/>
            <a:ext cx="4069080" cy="369332"/>
          </a:xfrm>
          <a:prstGeom prst="rect">
            <a:avLst/>
          </a:prstGeom>
          <a:noFill/>
        </p:spPr>
        <p:txBody>
          <a:bodyPr wrap="square" rtlCol="0">
            <a:spAutoFit/>
          </a:bodyPr>
          <a:lstStyle/>
          <a:p>
            <a:r>
              <a:rPr lang="en-US" dirty="0"/>
              <a:t>China </a:t>
            </a:r>
            <a:r>
              <a:rPr lang="en-US" dirty="0" err="1"/>
              <a:t>rGDP</a:t>
            </a:r>
            <a:r>
              <a:rPr lang="en-US" dirty="0"/>
              <a:t> at PPP: $2,325 -&gt; 2,177</a:t>
            </a:r>
          </a:p>
        </p:txBody>
      </p:sp>
      <p:sp>
        <p:nvSpPr>
          <p:cNvPr id="16" name="TextBox 15">
            <a:extLst>
              <a:ext uri="{FF2B5EF4-FFF2-40B4-BE49-F238E27FC236}">
                <a16:creationId xmlns:a16="http://schemas.microsoft.com/office/drawing/2014/main" id="{4CD9336F-DEB0-48BF-9AF3-C737AA34D60D}"/>
              </a:ext>
            </a:extLst>
          </p:cNvPr>
          <p:cNvSpPr txBox="1"/>
          <p:nvPr/>
        </p:nvSpPr>
        <p:spPr>
          <a:xfrm>
            <a:off x="8254365" y="5845254"/>
            <a:ext cx="3937635" cy="369332"/>
          </a:xfrm>
          <a:prstGeom prst="rect">
            <a:avLst/>
          </a:prstGeom>
          <a:noFill/>
        </p:spPr>
        <p:txBody>
          <a:bodyPr wrap="square" rtlCol="0">
            <a:spAutoFit/>
          </a:bodyPr>
          <a:lstStyle/>
          <a:p>
            <a:r>
              <a:rPr lang="en-US" dirty="0"/>
              <a:t>Mexico </a:t>
            </a:r>
            <a:r>
              <a:rPr lang="en-US" dirty="0" err="1"/>
              <a:t>rGDP</a:t>
            </a:r>
            <a:r>
              <a:rPr lang="en-US" dirty="0"/>
              <a:t> at PPP: $10,121 -&gt; 10,440</a:t>
            </a:r>
          </a:p>
        </p:txBody>
      </p:sp>
      <p:sp>
        <p:nvSpPr>
          <p:cNvPr id="14" name="TextBox 13">
            <a:extLst>
              <a:ext uri="{FF2B5EF4-FFF2-40B4-BE49-F238E27FC236}">
                <a16:creationId xmlns:a16="http://schemas.microsoft.com/office/drawing/2014/main" id="{6E3E4E42-1E6C-4CBD-AD7A-A9A9942F0CEF}"/>
              </a:ext>
            </a:extLst>
          </p:cNvPr>
          <p:cNvSpPr txBox="1"/>
          <p:nvPr/>
        </p:nvSpPr>
        <p:spPr>
          <a:xfrm rot="20306263">
            <a:off x="1246099" y="1939702"/>
            <a:ext cx="9321010" cy="1862048"/>
          </a:xfrm>
          <a:prstGeom prst="rect">
            <a:avLst/>
          </a:prstGeom>
          <a:solidFill>
            <a:schemeClr val="bg1"/>
          </a:solidFill>
        </p:spPr>
        <p:txBody>
          <a:bodyPr wrap="square" rtlCol="0">
            <a:spAutoFit/>
          </a:bodyPr>
          <a:lstStyle/>
          <a:p>
            <a:r>
              <a:rPr lang="en-US" sz="11500" u="sng" dirty="0">
                <a:solidFill>
                  <a:srgbClr val="FF0000"/>
                </a:solidFill>
              </a:rPr>
              <a:t>INCONCLUSIVE</a:t>
            </a:r>
          </a:p>
        </p:txBody>
      </p:sp>
    </p:spTree>
    <p:extLst>
      <p:ext uri="{BB962C8B-B14F-4D97-AF65-F5344CB8AC3E}">
        <p14:creationId xmlns:p14="http://schemas.microsoft.com/office/powerpoint/2010/main" val="364275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FDD03B-5E16-40B5-B6E0-2B70C1383ADF}"/>
              </a:ext>
            </a:extLst>
          </p:cNvPr>
          <p:cNvSpPr>
            <a:spLocks noGrp="1"/>
          </p:cNvSpPr>
          <p:nvPr>
            <p:ph type="title"/>
          </p:nvPr>
        </p:nvSpPr>
        <p:spPr/>
        <p:txBody>
          <a:bodyPr/>
          <a:lstStyle/>
          <a:p>
            <a:r>
              <a:rPr lang="en-US" dirty="0"/>
              <a:t>About the Authors</a:t>
            </a:r>
          </a:p>
        </p:txBody>
      </p:sp>
      <p:sp>
        <p:nvSpPr>
          <p:cNvPr id="5" name="Content Placeholder 4">
            <a:extLst>
              <a:ext uri="{FF2B5EF4-FFF2-40B4-BE49-F238E27FC236}">
                <a16:creationId xmlns:a16="http://schemas.microsoft.com/office/drawing/2014/main" id="{5F73B8B1-75E8-4E23-BFD3-F53CAB69D982}"/>
              </a:ext>
            </a:extLst>
          </p:cNvPr>
          <p:cNvSpPr>
            <a:spLocks noGrp="1"/>
          </p:cNvSpPr>
          <p:nvPr>
            <p:ph idx="1"/>
          </p:nvPr>
        </p:nvSpPr>
        <p:spPr>
          <a:xfrm>
            <a:off x="838200" y="1825625"/>
            <a:ext cx="4552507" cy="4351338"/>
          </a:xfrm>
        </p:spPr>
        <p:txBody>
          <a:bodyPr>
            <a:normAutofit fontScale="85000" lnSpcReduction="20000"/>
          </a:bodyPr>
          <a:lstStyle/>
          <a:p>
            <a:r>
              <a:rPr lang="en-US" sz="3800" dirty="0"/>
              <a:t>Timothy J Kehoe</a:t>
            </a:r>
          </a:p>
          <a:p>
            <a:r>
              <a:rPr lang="en-US" dirty="0"/>
              <a:t>PhD in Economics, Yale 1979</a:t>
            </a:r>
          </a:p>
          <a:p>
            <a:r>
              <a:rPr lang="en-US" dirty="0"/>
              <a:t>Adviser, Federal Reserve Bank of Minneapolis, 2000–present</a:t>
            </a:r>
          </a:p>
          <a:p>
            <a:r>
              <a:rPr lang="en-US" dirty="0"/>
              <a:t>President, Society for Economic Dynamics, 2015–present.</a:t>
            </a:r>
          </a:p>
          <a:p>
            <a:r>
              <a:rPr lang="en-US" dirty="0"/>
              <a:t>Research Associate, National Bureau of Economic Research, Economic Fluctuations and Growth Program, 2006–present.</a:t>
            </a:r>
          </a:p>
          <a:p>
            <a:r>
              <a:rPr lang="en-US" dirty="0"/>
              <a:t>Supported reforms to open Mexico’s market in  1992, 1994, 1995</a:t>
            </a:r>
          </a:p>
        </p:txBody>
      </p:sp>
      <p:sp>
        <p:nvSpPr>
          <p:cNvPr id="6" name="Content Placeholder 4">
            <a:extLst>
              <a:ext uri="{FF2B5EF4-FFF2-40B4-BE49-F238E27FC236}">
                <a16:creationId xmlns:a16="http://schemas.microsoft.com/office/drawing/2014/main" id="{FFF107CE-9C1C-47E7-A7F7-6A0679C9A526}"/>
              </a:ext>
            </a:extLst>
          </p:cNvPr>
          <p:cNvSpPr txBox="1">
            <a:spLocks/>
          </p:cNvSpPr>
          <p:nvPr/>
        </p:nvSpPr>
        <p:spPr>
          <a:xfrm>
            <a:off x="6594566" y="1825625"/>
            <a:ext cx="4552507"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Kim J Ruhl</a:t>
            </a:r>
          </a:p>
          <a:p>
            <a:r>
              <a:rPr lang="en-US" sz="2400" dirty="0"/>
              <a:t>PhD in Economics, University of Minnesota 2004</a:t>
            </a:r>
          </a:p>
          <a:p>
            <a:r>
              <a:rPr lang="en-US" sz="2400" dirty="0"/>
              <a:t>Research Associate, Center for International Price Research </a:t>
            </a:r>
          </a:p>
          <a:p>
            <a:r>
              <a:rPr lang="en-US" sz="2400" dirty="0"/>
              <a:t>Research Associate, Globalization and Monetary Policy Institute, Federal Reserve Bank of Dallas</a:t>
            </a:r>
          </a:p>
          <a:p>
            <a:r>
              <a:rPr lang="en-US" sz="2400" dirty="0"/>
              <a:t>Associate Editor, Economic Letters, 2012–present </a:t>
            </a:r>
          </a:p>
          <a:p>
            <a:r>
              <a:rPr lang="en-US" sz="2400" dirty="0"/>
              <a:t>Associate Editor, International Economic Review, 2017–present  </a:t>
            </a:r>
          </a:p>
        </p:txBody>
      </p:sp>
    </p:spTree>
    <p:extLst>
      <p:ext uri="{BB962C8B-B14F-4D97-AF65-F5344CB8AC3E}">
        <p14:creationId xmlns:p14="http://schemas.microsoft.com/office/powerpoint/2010/main" val="2492386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1DA46-AA38-4656-9E6C-D27D5AC2225A}"/>
              </a:ext>
            </a:extLst>
          </p:cNvPr>
          <p:cNvSpPr>
            <a:spLocks noGrp="1"/>
          </p:cNvSpPr>
          <p:nvPr>
            <p:ph type="title"/>
          </p:nvPr>
        </p:nvSpPr>
        <p:spPr/>
        <p:txBody>
          <a:bodyPr/>
          <a:lstStyle/>
          <a:p>
            <a:r>
              <a:rPr lang="en-US" dirty="0"/>
              <a:t>Summary of Results</a:t>
            </a:r>
          </a:p>
        </p:txBody>
      </p:sp>
      <p:sp>
        <p:nvSpPr>
          <p:cNvPr id="3" name="Content Placeholder 2">
            <a:extLst>
              <a:ext uri="{FF2B5EF4-FFF2-40B4-BE49-F238E27FC236}">
                <a16:creationId xmlns:a16="http://schemas.microsoft.com/office/drawing/2014/main" id="{4BFE3308-21E7-40EC-A9EE-C6F466980AE5}"/>
              </a:ext>
            </a:extLst>
          </p:cNvPr>
          <p:cNvSpPr>
            <a:spLocks noGrp="1"/>
          </p:cNvSpPr>
          <p:nvPr>
            <p:ph idx="1"/>
          </p:nvPr>
        </p:nvSpPr>
        <p:spPr>
          <a:xfrm>
            <a:off x="838200" y="1808208"/>
            <a:ext cx="10515600" cy="4351338"/>
          </a:xfrm>
        </p:spPr>
        <p:txBody>
          <a:bodyPr>
            <a:normAutofit lnSpcReduction="10000"/>
          </a:bodyPr>
          <a:lstStyle/>
          <a:p>
            <a:r>
              <a:rPr lang="en-US" dirty="0"/>
              <a:t>Factor 1: Openness of market</a:t>
            </a:r>
          </a:p>
          <a:p>
            <a:pPr lvl="1"/>
            <a:r>
              <a:rPr lang="en-US" dirty="0"/>
              <a:t>seems to have empirical positive correlation with growth, but not robust relationship</a:t>
            </a:r>
          </a:p>
          <a:p>
            <a:r>
              <a:rPr lang="en-US" dirty="0"/>
              <a:t>Factor 2: Mexico’s endogenous market limitations</a:t>
            </a:r>
          </a:p>
          <a:p>
            <a:pPr lvl="1"/>
            <a:r>
              <a:rPr lang="en-US" dirty="0"/>
              <a:t>Observed in China as well but do not limit China’s growth</a:t>
            </a:r>
          </a:p>
          <a:p>
            <a:r>
              <a:rPr lang="en-US" dirty="0"/>
              <a:t>Factor 3: China resource allocation and productivity in manufacturing</a:t>
            </a:r>
          </a:p>
          <a:p>
            <a:pPr lvl="1"/>
            <a:r>
              <a:rPr lang="en-US" dirty="0"/>
              <a:t>Also observed in Mexico during comparable timeframe</a:t>
            </a:r>
          </a:p>
          <a:p>
            <a:r>
              <a:rPr lang="en-US" dirty="0"/>
              <a:t>Factor 4: Trade impact on GDP growth</a:t>
            </a:r>
          </a:p>
          <a:p>
            <a:pPr lvl="1"/>
            <a:r>
              <a:rPr lang="en-US" dirty="0"/>
              <a:t>Complex relationship, approximated trade via tariffs</a:t>
            </a:r>
          </a:p>
          <a:p>
            <a:pPr lvl="1"/>
            <a:r>
              <a:rPr lang="en-US" dirty="0"/>
              <a:t>Trade improves welfare, and Mexico improved more than China.</a:t>
            </a:r>
          </a:p>
          <a:p>
            <a:pPr lvl="1"/>
            <a:r>
              <a:rPr lang="en-US" dirty="0"/>
              <a:t>Doesn’t explain GDP growth challenge</a:t>
            </a:r>
          </a:p>
        </p:txBody>
      </p:sp>
    </p:spTree>
    <p:extLst>
      <p:ext uri="{BB962C8B-B14F-4D97-AF65-F5344CB8AC3E}">
        <p14:creationId xmlns:p14="http://schemas.microsoft.com/office/powerpoint/2010/main" val="3684176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6648-E966-47F5-A450-1188F8EA6E8F}"/>
              </a:ext>
            </a:extLst>
          </p:cNvPr>
          <p:cNvSpPr>
            <a:spLocks noGrp="1"/>
          </p:cNvSpPr>
          <p:nvPr>
            <p:ph type="title"/>
          </p:nvPr>
        </p:nvSpPr>
        <p:spPr/>
        <p:txBody>
          <a:bodyPr/>
          <a:lstStyle/>
          <a:p>
            <a:r>
              <a:rPr lang="en-US" dirty="0"/>
              <a:t>New Theory</a:t>
            </a:r>
          </a:p>
        </p:txBody>
      </p:sp>
      <p:sp>
        <p:nvSpPr>
          <p:cNvPr id="3" name="Text Placeholder 2">
            <a:extLst>
              <a:ext uri="{FF2B5EF4-FFF2-40B4-BE49-F238E27FC236}">
                <a16:creationId xmlns:a16="http://schemas.microsoft.com/office/drawing/2014/main" id="{8C66889D-F347-4444-BA61-E009888A6903}"/>
              </a:ext>
            </a:extLst>
          </p:cNvPr>
          <p:cNvSpPr>
            <a:spLocks noGrp="1"/>
          </p:cNvSpPr>
          <p:nvPr>
            <p:ph type="body" idx="1"/>
          </p:nvPr>
        </p:nvSpPr>
        <p:spPr/>
        <p:txBody>
          <a:bodyPr/>
          <a:lstStyle/>
          <a:p>
            <a:endParaRPr lang="en-US"/>
          </a:p>
        </p:txBody>
      </p:sp>
      <p:pic>
        <p:nvPicPr>
          <p:cNvPr id="5" name="Graphic 4" descr="Thought bubble">
            <a:extLst>
              <a:ext uri="{FF2B5EF4-FFF2-40B4-BE49-F238E27FC236}">
                <a16:creationId xmlns:a16="http://schemas.microsoft.com/office/drawing/2014/main" id="{F6525452-B728-4EBD-ADE1-9169F44B26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78480" y="443389"/>
            <a:ext cx="914400" cy="914400"/>
          </a:xfrm>
          <a:prstGeom prst="rect">
            <a:avLst/>
          </a:prstGeom>
        </p:spPr>
      </p:pic>
    </p:spTree>
    <p:extLst>
      <p:ext uri="{BB962C8B-B14F-4D97-AF65-F5344CB8AC3E}">
        <p14:creationId xmlns:p14="http://schemas.microsoft.com/office/powerpoint/2010/main" val="3617941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6D295-8AA3-4BDD-95AA-45ED4EB05DCA}"/>
              </a:ext>
            </a:extLst>
          </p:cNvPr>
          <p:cNvSpPr>
            <a:spLocks noGrp="1"/>
          </p:cNvSpPr>
          <p:nvPr>
            <p:ph type="title"/>
          </p:nvPr>
        </p:nvSpPr>
        <p:spPr/>
        <p:txBody>
          <a:bodyPr/>
          <a:lstStyle/>
          <a:p>
            <a:r>
              <a:rPr lang="en-US" b="1" dirty="0"/>
              <a:t>Factor 5: </a:t>
            </a:r>
            <a:r>
              <a:rPr lang="en-US" dirty="0"/>
              <a:t>Productivity</a:t>
            </a:r>
          </a:p>
        </p:txBody>
      </p:sp>
      <p:sp>
        <p:nvSpPr>
          <p:cNvPr id="3" name="Content Placeholder 2">
            <a:extLst>
              <a:ext uri="{FF2B5EF4-FFF2-40B4-BE49-F238E27FC236}">
                <a16:creationId xmlns:a16="http://schemas.microsoft.com/office/drawing/2014/main" id="{04984508-CB01-4697-A2D6-B626C81C06CE}"/>
              </a:ext>
            </a:extLst>
          </p:cNvPr>
          <p:cNvSpPr>
            <a:spLocks noGrp="1"/>
          </p:cNvSpPr>
          <p:nvPr>
            <p:ph idx="1"/>
          </p:nvPr>
        </p:nvSpPr>
        <p:spPr>
          <a:xfrm>
            <a:off x="838200" y="1755957"/>
            <a:ext cx="10515600" cy="4351338"/>
          </a:xfrm>
        </p:spPr>
        <p:txBody>
          <a:bodyPr>
            <a:normAutofit lnSpcReduction="10000"/>
          </a:bodyPr>
          <a:lstStyle/>
          <a:p>
            <a:r>
              <a:rPr lang="en-US" dirty="0"/>
              <a:t>Measure growth using a model by Kehoe and Prescott (2002, 2007) featuring function where Y is output, A is TFP, K is capital, and L is labor input</a:t>
            </a:r>
          </a:p>
          <a:p>
            <a:endParaRPr lang="en-US" dirty="0"/>
          </a:p>
          <a:p>
            <a:endParaRPr lang="en-US" dirty="0"/>
          </a:p>
          <a:p>
            <a:r>
              <a:rPr lang="en-US" dirty="0"/>
              <a:t>Rewriting the equation as yields a growth in output (</a:t>
            </a:r>
            <a:r>
              <a:rPr lang="en-US" dirty="0" err="1"/>
              <a:t>rGDP</a:t>
            </a:r>
            <a:r>
              <a:rPr lang="en-US" dirty="0"/>
              <a:t> </a:t>
            </a:r>
            <a:r>
              <a:rPr lang="en-US" dirty="0" err="1"/>
              <a:t>wap</a:t>
            </a:r>
            <a:r>
              <a:rPr lang="en-US" dirty="0"/>
              <a:t>), productivity factor, capital factor, and labor factor</a:t>
            </a:r>
          </a:p>
          <a:p>
            <a:endParaRPr lang="en-US" dirty="0"/>
          </a:p>
          <a:p>
            <a:endParaRPr lang="en-US" dirty="0"/>
          </a:p>
          <a:p>
            <a:r>
              <a:rPr lang="en-US" dirty="0"/>
              <a:t>All other factors being equal, </a:t>
            </a:r>
            <a:r>
              <a:rPr lang="en-US" dirty="0" err="1"/>
              <a:t>Y</a:t>
            </a:r>
            <a:r>
              <a:rPr lang="en-US" baseline="-25000" dirty="0" err="1"/>
              <a:t>t</a:t>
            </a:r>
            <a:r>
              <a:rPr lang="en-US" dirty="0"/>
              <a:t>/</a:t>
            </a:r>
            <a:r>
              <a:rPr lang="en-US" dirty="0" err="1"/>
              <a:t>N</a:t>
            </a:r>
            <a:r>
              <a:rPr lang="en-US" baseline="-25000" dirty="0" err="1"/>
              <a:t>t</a:t>
            </a:r>
            <a:r>
              <a:rPr lang="en-US" dirty="0"/>
              <a:t> is approximated by A</a:t>
            </a:r>
            <a:r>
              <a:rPr lang="en-US" baseline="-25000" dirty="0"/>
              <a:t>t</a:t>
            </a:r>
            <a:r>
              <a:rPr lang="en-US" baseline="30000" dirty="0"/>
              <a:t>1/(1-alpha)</a:t>
            </a:r>
            <a:endParaRPr lang="en-US" dirty="0"/>
          </a:p>
        </p:txBody>
      </p:sp>
      <p:pic>
        <p:nvPicPr>
          <p:cNvPr id="4" name="Picture 3">
            <a:extLst>
              <a:ext uri="{FF2B5EF4-FFF2-40B4-BE49-F238E27FC236}">
                <a16:creationId xmlns:a16="http://schemas.microsoft.com/office/drawing/2014/main" id="{D471D3E5-B577-46BD-803C-C26C07412410}"/>
              </a:ext>
            </a:extLst>
          </p:cNvPr>
          <p:cNvPicPr>
            <a:picLocks noChangeAspect="1"/>
          </p:cNvPicPr>
          <p:nvPr/>
        </p:nvPicPr>
        <p:blipFill>
          <a:blip r:embed="rId2"/>
          <a:stretch>
            <a:fillRect/>
          </a:stretch>
        </p:blipFill>
        <p:spPr>
          <a:xfrm>
            <a:off x="2862398" y="2835998"/>
            <a:ext cx="4847897" cy="836433"/>
          </a:xfrm>
          <a:prstGeom prst="rect">
            <a:avLst/>
          </a:prstGeom>
        </p:spPr>
      </p:pic>
      <p:pic>
        <p:nvPicPr>
          <p:cNvPr id="5" name="Picture 4">
            <a:extLst>
              <a:ext uri="{FF2B5EF4-FFF2-40B4-BE49-F238E27FC236}">
                <a16:creationId xmlns:a16="http://schemas.microsoft.com/office/drawing/2014/main" id="{621A7339-5C4A-4296-8B83-D1FD314E3490}"/>
              </a:ext>
            </a:extLst>
          </p:cNvPr>
          <p:cNvPicPr>
            <a:picLocks noChangeAspect="1"/>
          </p:cNvPicPr>
          <p:nvPr/>
        </p:nvPicPr>
        <p:blipFill>
          <a:blip r:embed="rId3"/>
          <a:stretch>
            <a:fillRect/>
          </a:stretch>
        </p:blipFill>
        <p:spPr>
          <a:xfrm>
            <a:off x="2671899" y="4752471"/>
            <a:ext cx="6373196" cy="689882"/>
          </a:xfrm>
          <a:prstGeom prst="rect">
            <a:avLst/>
          </a:prstGeom>
        </p:spPr>
      </p:pic>
    </p:spTree>
    <p:extLst>
      <p:ext uri="{BB962C8B-B14F-4D97-AF65-F5344CB8AC3E}">
        <p14:creationId xmlns:p14="http://schemas.microsoft.com/office/powerpoint/2010/main" val="1928579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CF07-1076-4F82-A15B-DAF4661AFC7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6025AE9-4889-4D04-BEB6-E3AEDD252D85}"/>
              </a:ext>
            </a:extLst>
          </p:cNvPr>
          <p:cNvPicPr>
            <a:picLocks noGrp="1" noChangeAspect="1"/>
          </p:cNvPicPr>
          <p:nvPr>
            <p:ph idx="1"/>
          </p:nvPr>
        </p:nvPicPr>
        <p:blipFill>
          <a:blip r:embed="rId2"/>
          <a:stretch>
            <a:fillRect/>
          </a:stretch>
        </p:blipFill>
        <p:spPr>
          <a:xfrm>
            <a:off x="-7945" y="0"/>
            <a:ext cx="6266505" cy="4886960"/>
          </a:xfrm>
          <a:prstGeom prst="rect">
            <a:avLst/>
          </a:prstGeom>
        </p:spPr>
      </p:pic>
      <p:pic>
        <p:nvPicPr>
          <p:cNvPr id="5" name="Picture 4">
            <a:extLst>
              <a:ext uri="{FF2B5EF4-FFF2-40B4-BE49-F238E27FC236}">
                <a16:creationId xmlns:a16="http://schemas.microsoft.com/office/drawing/2014/main" id="{BBF8D8B1-1C3F-4D12-BB17-F03089F91E1A}"/>
              </a:ext>
            </a:extLst>
          </p:cNvPr>
          <p:cNvPicPr>
            <a:picLocks noChangeAspect="1"/>
          </p:cNvPicPr>
          <p:nvPr/>
        </p:nvPicPr>
        <p:blipFill>
          <a:blip r:embed="rId3"/>
          <a:stretch>
            <a:fillRect/>
          </a:stretch>
        </p:blipFill>
        <p:spPr>
          <a:xfrm>
            <a:off x="6096000" y="121285"/>
            <a:ext cx="6096000" cy="4795756"/>
          </a:xfrm>
          <a:prstGeom prst="rect">
            <a:avLst/>
          </a:prstGeom>
        </p:spPr>
      </p:pic>
      <p:sp>
        <p:nvSpPr>
          <p:cNvPr id="6" name="TextBox 5">
            <a:extLst>
              <a:ext uri="{FF2B5EF4-FFF2-40B4-BE49-F238E27FC236}">
                <a16:creationId xmlns:a16="http://schemas.microsoft.com/office/drawing/2014/main" id="{38707FF0-8C99-4C55-9631-CA8F6F678074}"/>
              </a:ext>
            </a:extLst>
          </p:cNvPr>
          <p:cNvSpPr txBox="1"/>
          <p:nvPr/>
        </p:nvSpPr>
        <p:spPr>
          <a:xfrm>
            <a:off x="1178560" y="5181600"/>
            <a:ext cx="9942285" cy="1477328"/>
          </a:xfrm>
          <a:prstGeom prst="rect">
            <a:avLst/>
          </a:prstGeom>
          <a:noFill/>
        </p:spPr>
        <p:txBody>
          <a:bodyPr wrap="square" rtlCol="0">
            <a:spAutoFit/>
          </a:bodyPr>
          <a:lstStyle/>
          <a:p>
            <a:r>
              <a:rPr lang="en-US" dirty="0"/>
              <a:t>Other models</a:t>
            </a:r>
            <a:r>
              <a:rPr lang="en-US" baseline="30000" dirty="0"/>
              <a:t>19</a:t>
            </a:r>
            <a:r>
              <a:rPr lang="en-US" dirty="0"/>
              <a:t> look at increases output per worker as a function of variables including capital per worker and conclude that capital and FTP increases contribute equally to growth.</a:t>
            </a:r>
          </a:p>
          <a:p>
            <a:r>
              <a:rPr lang="en-US" dirty="0"/>
              <a:t>This model assumes an increase in capital is caused by increase in productivity, to maintain a constant capital-output ratio.</a:t>
            </a:r>
          </a:p>
          <a:p>
            <a:r>
              <a:rPr lang="en-US" dirty="0"/>
              <a:t>Capital factor increases are only attributed when increases in the capital-output ratio occur.</a:t>
            </a:r>
          </a:p>
        </p:txBody>
      </p:sp>
    </p:spTree>
    <p:extLst>
      <p:ext uri="{BB962C8B-B14F-4D97-AF65-F5344CB8AC3E}">
        <p14:creationId xmlns:p14="http://schemas.microsoft.com/office/powerpoint/2010/main" val="4267204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D1228-7968-43BB-B7B2-E069E2E0ED5A}"/>
              </a:ext>
            </a:extLst>
          </p:cNvPr>
          <p:cNvSpPr>
            <a:spLocks noGrp="1"/>
          </p:cNvSpPr>
          <p:nvPr>
            <p:ph type="title"/>
          </p:nvPr>
        </p:nvSpPr>
        <p:spPr/>
        <p:txBody>
          <a:bodyPr/>
          <a:lstStyle/>
          <a:p>
            <a:r>
              <a:rPr lang="en-US" b="1" dirty="0"/>
              <a:t>Factor 5:</a:t>
            </a:r>
            <a:r>
              <a:rPr lang="en-US" dirty="0"/>
              <a:t> Productivity </a:t>
            </a:r>
            <a:endParaRPr lang="en-US" b="1" dirty="0"/>
          </a:p>
        </p:txBody>
      </p:sp>
      <p:sp>
        <p:nvSpPr>
          <p:cNvPr id="3" name="Content Placeholder 2">
            <a:extLst>
              <a:ext uri="{FF2B5EF4-FFF2-40B4-BE49-F238E27FC236}">
                <a16:creationId xmlns:a16="http://schemas.microsoft.com/office/drawing/2014/main" id="{47BC4488-36A1-4AFE-90EE-9D0B46E96941}"/>
              </a:ext>
            </a:extLst>
          </p:cNvPr>
          <p:cNvSpPr>
            <a:spLocks noGrp="1"/>
          </p:cNvSpPr>
          <p:nvPr>
            <p:ph idx="1"/>
          </p:nvPr>
        </p:nvSpPr>
        <p:spPr/>
        <p:txBody>
          <a:bodyPr/>
          <a:lstStyle/>
          <a:p>
            <a:r>
              <a:rPr lang="en-US" dirty="0"/>
              <a:t>TFP growth driving economic growth</a:t>
            </a:r>
          </a:p>
          <a:p>
            <a:pPr lvl="1"/>
            <a:r>
              <a:rPr lang="en-US" dirty="0"/>
              <a:t>Productivity differences in firms</a:t>
            </a:r>
            <a:r>
              <a:rPr lang="en-US" baseline="30000" dirty="0"/>
              <a:t>11 </a:t>
            </a:r>
            <a:r>
              <a:rPr lang="en-US" dirty="0"/>
              <a:t>accounted for a lot of the TFP growth</a:t>
            </a:r>
          </a:p>
          <a:p>
            <a:pPr lvl="1"/>
            <a:r>
              <a:rPr lang="en-US" dirty="0"/>
              <a:t>Reallocation of resources from inefficient firms to efficient firms</a:t>
            </a:r>
            <a:r>
              <a:rPr lang="en-US" baseline="30000" dirty="0"/>
              <a:t>12 </a:t>
            </a:r>
            <a:r>
              <a:rPr lang="en-US" dirty="0"/>
              <a:t>especially in manufacturing sector</a:t>
            </a:r>
            <a:endParaRPr lang="en-US" baseline="30000" dirty="0"/>
          </a:p>
          <a:p>
            <a:r>
              <a:rPr lang="en-US" dirty="0"/>
              <a:t>However, productivity was increasing in Mexico too, especially in manufacturing</a:t>
            </a:r>
            <a:r>
              <a:rPr lang="en-US" baseline="30000" dirty="0"/>
              <a:t>13</a:t>
            </a:r>
          </a:p>
          <a:p>
            <a:pPr lvl="1"/>
            <a:r>
              <a:rPr lang="en-US" dirty="0"/>
              <a:t>issue seems to be in other sectors of economy (e.g. services, technology)</a:t>
            </a:r>
          </a:p>
        </p:txBody>
      </p:sp>
    </p:spTree>
    <p:extLst>
      <p:ext uri="{BB962C8B-B14F-4D97-AF65-F5344CB8AC3E}">
        <p14:creationId xmlns:p14="http://schemas.microsoft.com/office/powerpoint/2010/main" val="3191578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F709F-5FAD-4032-8CED-93CCD3491028}"/>
              </a:ext>
            </a:extLst>
          </p:cNvPr>
          <p:cNvSpPr>
            <a:spLocks noGrp="1"/>
          </p:cNvSpPr>
          <p:nvPr>
            <p:ph type="title"/>
          </p:nvPr>
        </p:nvSpPr>
        <p:spPr/>
        <p:txBody>
          <a:bodyPr/>
          <a:lstStyle/>
          <a:p>
            <a:r>
              <a:rPr lang="en-US" dirty="0"/>
              <a:t>Other Considerations</a:t>
            </a:r>
          </a:p>
        </p:txBody>
      </p:sp>
      <p:sp>
        <p:nvSpPr>
          <p:cNvPr id="3" name="Content Placeholder 2">
            <a:extLst>
              <a:ext uri="{FF2B5EF4-FFF2-40B4-BE49-F238E27FC236}">
                <a16:creationId xmlns:a16="http://schemas.microsoft.com/office/drawing/2014/main" id="{8E050451-048E-49F8-A17C-686C53D60B52}"/>
              </a:ext>
            </a:extLst>
          </p:cNvPr>
          <p:cNvSpPr>
            <a:spLocks noGrp="1"/>
          </p:cNvSpPr>
          <p:nvPr>
            <p:ph idx="1"/>
          </p:nvPr>
        </p:nvSpPr>
        <p:spPr/>
        <p:txBody>
          <a:bodyPr/>
          <a:lstStyle/>
          <a:p>
            <a:r>
              <a:rPr lang="en-US" dirty="0"/>
              <a:t>Other growth drivers (i.e. not openness of market)</a:t>
            </a:r>
          </a:p>
          <a:p>
            <a:pPr lvl="1"/>
            <a:r>
              <a:rPr lang="en-US" dirty="0"/>
              <a:t>FDI transfer of technology</a:t>
            </a:r>
            <a:r>
              <a:rPr lang="en-US" baseline="30000" dirty="0"/>
              <a:t>19</a:t>
            </a:r>
            <a:endParaRPr lang="en-US" dirty="0"/>
          </a:p>
          <a:p>
            <a:pPr lvl="1"/>
            <a:r>
              <a:rPr lang="en-US" dirty="0"/>
              <a:t>Role of international trade in incentivizing new technology adoption</a:t>
            </a:r>
            <a:r>
              <a:rPr lang="en-US" baseline="30000" dirty="0"/>
              <a:t>20</a:t>
            </a:r>
            <a:r>
              <a:rPr lang="en-US" dirty="0"/>
              <a:t> </a:t>
            </a:r>
          </a:p>
          <a:p>
            <a:r>
              <a:rPr lang="en-US" dirty="0"/>
              <a:t>Is openness to trade and FDI </a:t>
            </a:r>
            <a:r>
              <a:rPr lang="en-US" i="1" dirty="0"/>
              <a:t>necessary</a:t>
            </a:r>
            <a:r>
              <a:rPr lang="en-US" dirty="0"/>
              <a:t> for rapid growth?</a:t>
            </a:r>
          </a:p>
          <a:p>
            <a:pPr lvl="1"/>
            <a:r>
              <a:rPr lang="en-US" dirty="0"/>
              <a:t>Looking at India growth</a:t>
            </a:r>
          </a:p>
          <a:p>
            <a:r>
              <a:rPr lang="en-US" dirty="0"/>
              <a:t>How to re-activate catch-up growth in Mexico / stagnated nations?</a:t>
            </a:r>
          </a:p>
          <a:p>
            <a:pPr lvl="1"/>
            <a:r>
              <a:rPr lang="en-US" dirty="0"/>
              <a:t>Hypothesis: Promote competition in oil extraction, electricity, telecom, transportation</a:t>
            </a:r>
          </a:p>
        </p:txBody>
      </p:sp>
    </p:spTree>
    <p:extLst>
      <p:ext uri="{BB962C8B-B14F-4D97-AF65-F5344CB8AC3E}">
        <p14:creationId xmlns:p14="http://schemas.microsoft.com/office/powerpoint/2010/main" val="2379021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person holding black iPad">
            <a:extLst>
              <a:ext uri="{FF2B5EF4-FFF2-40B4-BE49-F238E27FC236}">
                <a16:creationId xmlns:a16="http://schemas.microsoft.com/office/drawing/2014/main" id="{7805F417-2E89-4B4B-B87B-AA3BF606B6C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8707" r="9056"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4" name="Title 3">
            <a:extLst>
              <a:ext uri="{FF2B5EF4-FFF2-40B4-BE49-F238E27FC236}">
                <a16:creationId xmlns:a16="http://schemas.microsoft.com/office/drawing/2014/main" id="{C54BD6A4-8197-4EAE-AFE5-F537FA0BBA5E}"/>
              </a:ext>
            </a:extLst>
          </p:cNvPr>
          <p:cNvSpPr>
            <a:spLocks noGrp="1"/>
          </p:cNvSpPr>
          <p:nvPr>
            <p:ph type="title"/>
          </p:nvPr>
        </p:nvSpPr>
        <p:spPr>
          <a:xfrm>
            <a:off x="804998" y="798445"/>
            <a:ext cx="4803636" cy="1311664"/>
          </a:xfrm>
        </p:spPr>
        <p:txBody>
          <a:bodyPr>
            <a:normAutofit/>
          </a:bodyPr>
          <a:lstStyle/>
          <a:p>
            <a:r>
              <a:rPr lang="en-US" dirty="0">
                <a:solidFill>
                  <a:srgbClr val="000000"/>
                </a:solidFill>
              </a:rPr>
              <a:t>Productivity and GDP</a:t>
            </a:r>
          </a:p>
        </p:txBody>
      </p:sp>
      <p:sp>
        <p:nvSpPr>
          <p:cNvPr id="5" name="Content Placeholder 4">
            <a:extLst>
              <a:ext uri="{FF2B5EF4-FFF2-40B4-BE49-F238E27FC236}">
                <a16:creationId xmlns:a16="http://schemas.microsoft.com/office/drawing/2014/main" id="{4EDEBBB3-E6E9-4D39-8AB2-1A84E699262E}"/>
              </a:ext>
            </a:extLst>
          </p:cNvPr>
          <p:cNvSpPr>
            <a:spLocks noGrp="1"/>
          </p:cNvSpPr>
          <p:nvPr>
            <p:ph idx="1"/>
          </p:nvPr>
        </p:nvSpPr>
        <p:spPr>
          <a:xfrm>
            <a:off x="804997" y="2272143"/>
            <a:ext cx="4706803" cy="3788830"/>
          </a:xfrm>
        </p:spPr>
        <p:txBody>
          <a:bodyPr anchor="ctr">
            <a:normAutofit/>
          </a:bodyPr>
          <a:lstStyle/>
          <a:p>
            <a:r>
              <a:rPr lang="en-US" sz="2000" dirty="0">
                <a:solidFill>
                  <a:srgbClr val="000000"/>
                </a:solidFill>
              </a:rPr>
              <a:t>If productivity is low, growth of income per capita is low</a:t>
            </a:r>
          </a:p>
          <a:p>
            <a:r>
              <a:rPr lang="en-US" sz="2000" dirty="0" err="1">
                <a:solidFill>
                  <a:srgbClr val="000000"/>
                </a:solidFill>
              </a:rPr>
              <a:t>Parente</a:t>
            </a:r>
            <a:r>
              <a:rPr lang="en-US" sz="2000" dirty="0">
                <a:solidFill>
                  <a:srgbClr val="000000"/>
                </a:solidFill>
              </a:rPr>
              <a:t> and Prescott (2002) model suggests government policies and institutions like monopolies impede new technology and therefore productivity </a:t>
            </a:r>
          </a:p>
          <a:p>
            <a:r>
              <a:rPr lang="en-US" sz="2000" dirty="0">
                <a:solidFill>
                  <a:srgbClr val="000000"/>
                </a:solidFill>
              </a:rPr>
              <a:t>William W Lewis (2004) case studies shows productivity across many sectors is necessary for growth in income, and government policies preventing best available global technologies from entering keep countries relatively poor</a:t>
            </a:r>
          </a:p>
        </p:txBody>
      </p:sp>
    </p:spTree>
    <p:extLst>
      <p:ext uri="{BB962C8B-B14F-4D97-AF65-F5344CB8AC3E}">
        <p14:creationId xmlns:p14="http://schemas.microsoft.com/office/powerpoint/2010/main" val="3353266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18D37-7EB4-45E1-A683-BE1CC38BFCEA}"/>
              </a:ext>
            </a:extLst>
          </p:cNvPr>
          <p:cNvSpPr>
            <a:spLocks noGrp="1"/>
          </p:cNvSpPr>
          <p:nvPr>
            <p:ph type="title"/>
          </p:nvPr>
        </p:nvSpPr>
        <p:spPr/>
        <p:txBody>
          <a:bodyPr/>
          <a:lstStyle/>
          <a:p>
            <a:r>
              <a:rPr lang="en-US" dirty="0"/>
              <a:t>Mexico vs China – why the difference</a:t>
            </a:r>
          </a:p>
        </p:txBody>
      </p:sp>
      <p:sp>
        <p:nvSpPr>
          <p:cNvPr id="3" name="Content Placeholder 2">
            <a:extLst>
              <a:ext uri="{FF2B5EF4-FFF2-40B4-BE49-F238E27FC236}">
                <a16:creationId xmlns:a16="http://schemas.microsoft.com/office/drawing/2014/main" id="{A08E317E-43A3-478F-8C96-E1DCEDFF3D69}"/>
              </a:ext>
            </a:extLst>
          </p:cNvPr>
          <p:cNvSpPr>
            <a:spLocks noGrp="1"/>
          </p:cNvSpPr>
          <p:nvPr>
            <p:ph idx="1"/>
          </p:nvPr>
        </p:nvSpPr>
        <p:spPr/>
        <p:txBody>
          <a:bodyPr>
            <a:normAutofit/>
          </a:bodyPr>
          <a:lstStyle/>
          <a:p>
            <a:r>
              <a:rPr lang="en-US" dirty="0"/>
              <a:t>Mexico trade and FDI largely with USA</a:t>
            </a:r>
          </a:p>
          <a:p>
            <a:pPr lvl="1"/>
            <a:r>
              <a:rPr lang="en-US" dirty="0"/>
              <a:t>Reduce competition and innovation</a:t>
            </a:r>
          </a:p>
          <a:p>
            <a:pPr lvl="1"/>
            <a:r>
              <a:rPr lang="en-US" dirty="0"/>
              <a:t>Complementary manufacturing</a:t>
            </a:r>
          </a:p>
          <a:p>
            <a:r>
              <a:rPr lang="en-US" dirty="0"/>
              <a:t>China provides substitute manufacturing products with USA and Mexico</a:t>
            </a:r>
          </a:p>
          <a:p>
            <a:pPr lvl="1"/>
            <a:r>
              <a:rPr lang="en-US" dirty="0"/>
              <a:t>Reduce incentives for innovation</a:t>
            </a:r>
          </a:p>
          <a:p>
            <a:pPr lvl="1"/>
            <a:endParaRPr lang="en-US" dirty="0"/>
          </a:p>
          <a:p>
            <a:r>
              <a:rPr lang="en-US" sz="3600" dirty="0"/>
              <a:t>Relativity of GDP per capita strength</a:t>
            </a:r>
          </a:p>
          <a:p>
            <a:pPr marL="0" indent="0">
              <a:buNone/>
            </a:pPr>
            <a:endParaRPr lang="en-US" dirty="0"/>
          </a:p>
        </p:txBody>
      </p:sp>
    </p:spTree>
    <p:extLst>
      <p:ext uri="{BB962C8B-B14F-4D97-AF65-F5344CB8AC3E}">
        <p14:creationId xmlns:p14="http://schemas.microsoft.com/office/powerpoint/2010/main" val="2929609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A4032-7BDB-486C-B171-69F8EBC4841D}"/>
              </a:ext>
            </a:extLst>
          </p:cNvPr>
          <p:cNvSpPr>
            <a:spLocks noGrp="1"/>
          </p:cNvSpPr>
          <p:nvPr>
            <p:ph type="title"/>
          </p:nvPr>
        </p:nvSpPr>
        <p:spPr/>
        <p:txBody>
          <a:bodyPr/>
          <a:lstStyle/>
          <a:p>
            <a:r>
              <a:rPr lang="en-US" dirty="0"/>
              <a:t>Growth Trends</a:t>
            </a:r>
          </a:p>
        </p:txBody>
      </p:sp>
      <p:sp>
        <p:nvSpPr>
          <p:cNvPr id="3" name="Text Placeholder 2">
            <a:extLst>
              <a:ext uri="{FF2B5EF4-FFF2-40B4-BE49-F238E27FC236}">
                <a16:creationId xmlns:a16="http://schemas.microsoft.com/office/drawing/2014/main" id="{36421477-0964-4DD9-94E5-B33A2AC0F282}"/>
              </a:ext>
            </a:extLst>
          </p:cNvPr>
          <p:cNvSpPr>
            <a:spLocks noGrp="1"/>
          </p:cNvSpPr>
          <p:nvPr>
            <p:ph type="body" idx="1"/>
          </p:nvPr>
        </p:nvSpPr>
        <p:spPr/>
        <p:txBody>
          <a:bodyPr/>
          <a:lstStyle/>
          <a:p>
            <a:endParaRPr lang="en-US"/>
          </a:p>
        </p:txBody>
      </p:sp>
      <p:pic>
        <p:nvPicPr>
          <p:cNvPr id="5" name="Graphic 4" descr="Upward trend">
            <a:extLst>
              <a:ext uri="{FF2B5EF4-FFF2-40B4-BE49-F238E27FC236}">
                <a16:creationId xmlns:a16="http://schemas.microsoft.com/office/drawing/2014/main" id="{51ED1453-2E17-4068-9E62-52B97A9BF2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54779" y="443389"/>
            <a:ext cx="914400" cy="914400"/>
          </a:xfrm>
          <a:prstGeom prst="rect">
            <a:avLst/>
          </a:prstGeom>
        </p:spPr>
      </p:pic>
    </p:spTree>
    <p:extLst>
      <p:ext uri="{BB962C8B-B14F-4D97-AF65-F5344CB8AC3E}">
        <p14:creationId xmlns:p14="http://schemas.microsoft.com/office/powerpoint/2010/main" val="1950832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315FC-BF24-4FAC-A962-518D81356EFF}"/>
              </a:ext>
            </a:extLst>
          </p:cNvPr>
          <p:cNvSpPr>
            <a:spLocks noGrp="1"/>
          </p:cNvSpPr>
          <p:nvPr>
            <p:ph type="title"/>
          </p:nvPr>
        </p:nvSpPr>
        <p:spPr/>
        <p:txBody>
          <a:bodyPr/>
          <a:lstStyle/>
          <a:p>
            <a:r>
              <a:rPr lang="en-US" dirty="0"/>
              <a:t>USA </a:t>
            </a:r>
          </a:p>
        </p:txBody>
      </p:sp>
      <p:pic>
        <p:nvPicPr>
          <p:cNvPr id="4" name="Content Placeholder 3">
            <a:extLst>
              <a:ext uri="{FF2B5EF4-FFF2-40B4-BE49-F238E27FC236}">
                <a16:creationId xmlns:a16="http://schemas.microsoft.com/office/drawing/2014/main" id="{193A0F9F-310C-43F2-8593-A96D6C5A6445}"/>
              </a:ext>
            </a:extLst>
          </p:cNvPr>
          <p:cNvPicPr>
            <a:picLocks noGrp="1" noChangeAspect="1"/>
          </p:cNvPicPr>
          <p:nvPr>
            <p:ph idx="1"/>
          </p:nvPr>
        </p:nvPicPr>
        <p:blipFill>
          <a:blip r:embed="rId2"/>
          <a:stretch>
            <a:fillRect/>
          </a:stretch>
        </p:blipFill>
        <p:spPr>
          <a:xfrm>
            <a:off x="3091056" y="587964"/>
            <a:ext cx="7612263" cy="5542736"/>
          </a:xfrm>
          <a:prstGeom prst="rect">
            <a:avLst/>
          </a:prstGeom>
        </p:spPr>
      </p:pic>
      <p:cxnSp>
        <p:nvCxnSpPr>
          <p:cNvPr id="6" name="Straight Connector 5">
            <a:extLst>
              <a:ext uri="{FF2B5EF4-FFF2-40B4-BE49-F238E27FC236}">
                <a16:creationId xmlns:a16="http://schemas.microsoft.com/office/drawing/2014/main" id="{2A400797-DA1E-4634-8890-5B7EA89E225E}"/>
              </a:ext>
            </a:extLst>
          </p:cNvPr>
          <p:cNvCxnSpPr>
            <a:cxnSpLocks/>
          </p:cNvCxnSpPr>
          <p:nvPr/>
        </p:nvCxnSpPr>
        <p:spPr>
          <a:xfrm flipV="1">
            <a:off x="3985502" y="3024199"/>
            <a:ext cx="1779572" cy="67026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4C9FA6-34B6-4F01-8FBA-8E86852F9832}"/>
              </a:ext>
            </a:extLst>
          </p:cNvPr>
          <p:cNvCxnSpPr>
            <a:cxnSpLocks/>
          </p:cNvCxnSpPr>
          <p:nvPr/>
        </p:nvCxnSpPr>
        <p:spPr>
          <a:xfrm flipV="1">
            <a:off x="5981785" y="2314297"/>
            <a:ext cx="747120" cy="1325806"/>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917231-0443-4E45-90EC-722AE1A92BAB}"/>
              </a:ext>
            </a:extLst>
          </p:cNvPr>
          <p:cNvCxnSpPr>
            <a:cxnSpLocks/>
          </p:cNvCxnSpPr>
          <p:nvPr/>
        </p:nvCxnSpPr>
        <p:spPr>
          <a:xfrm flipV="1">
            <a:off x="6826853" y="727300"/>
            <a:ext cx="3727269" cy="1719796"/>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C5DDBCA-6602-4131-8E6E-334CBBE3392D}"/>
              </a:ext>
            </a:extLst>
          </p:cNvPr>
          <p:cNvCxnSpPr>
            <a:cxnSpLocks/>
          </p:cNvCxnSpPr>
          <p:nvPr/>
        </p:nvCxnSpPr>
        <p:spPr>
          <a:xfrm flipV="1">
            <a:off x="6826853" y="727301"/>
            <a:ext cx="3727269" cy="1719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D71F138-35A3-4CD8-8B83-0323746F3F49}"/>
              </a:ext>
            </a:extLst>
          </p:cNvPr>
          <p:cNvCxnSpPr>
            <a:cxnSpLocks/>
          </p:cNvCxnSpPr>
          <p:nvPr/>
        </p:nvCxnSpPr>
        <p:spPr>
          <a:xfrm flipV="1">
            <a:off x="4033311" y="2899954"/>
            <a:ext cx="1731763" cy="7891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BB910B-2C92-41F6-B8CA-856315AB4AC0}"/>
              </a:ext>
            </a:extLst>
          </p:cNvPr>
          <p:cNvCxnSpPr>
            <a:cxnSpLocks/>
          </p:cNvCxnSpPr>
          <p:nvPr/>
        </p:nvCxnSpPr>
        <p:spPr>
          <a:xfrm flipV="1">
            <a:off x="5960971" y="2808514"/>
            <a:ext cx="1731763" cy="7891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540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D11B-58ED-464B-B604-38049BE2F58C}"/>
              </a:ext>
            </a:extLst>
          </p:cNvPr>
          <p:cNvSpPr>
            <a:spLocks noGrp="1"/>
          </p:cNvSpPr>
          <p:nvPr>
            <p:ph type="title"/>
          </p:nvPr>
        </p:nvSpPr>
        <p:spPr>
          <a:xfrm>
            <a:off x="838200" y="408795"/>
            <a:ext cx="10515600" cy="1646427"/>
          </a:xfrm>
        </p:spPr>
        <p:txBody>
          <a:bodyPr>
            <a:normAutofit fontScale="90000"/>
          </a:bodyPr>
          <a:lstStyle/>
          <a:p>
            <a:r>
              <a:rPr lang="en-US" dirty="0"/>
              <a:t>Why is this paper interesting</a:t>
            </a:r>
            <a:br>
              <a:rPr lang="en-US" dirty="0"/>
            </a:br>
            <a:r>
              <a:rPr lang="en-US" dirty="0"/>
              <a:t>(or applicability)</a:t>
            </a:r>
          </a:p>
        </p:txBody>
      </p:sp>
      <p:sp>
        <p:nvSpPr>
          <p:cNvPr id="4" name="Text Placeholder 3">
            <a:extLst>
              <a:ext uri="{FF2B5EF4-FFF2-40B4-BE49-F238E27FC236}">
                <a16:creationId xmlns:a16="http://schemas.microsoft.com/office/drawing/2014/main" id="{0D990FF0-9A2D-4209-B93A-86348EEC2923}"/>
              </a:ext>
            </a:extLst>
          </p:cNvPr>
          <p:cNvSpPr>
            <a:spLocks noGrp="1"/>
          </p:cNvSpPr>
          <p:nvPr>
            <p:ph type="body" idx="1"/>
          </p:nvPr>
        </p:nvSpPr>
        <p:spPr/>
        <p:txBody>
          <a:bodyPr/>
          <a:lstStyle/>
          <a:p>
            <a:endParaRPr lang="en-US"/>
          </a:p>
        </p:txBody>
      </p:sp>
      <p:pic>
        <p:nvPicPr>
          <p:cNvPr id="5" name="Graphic 4" descr="World">
            <a:extLst>
              <a:ext uri="{FF2B5EF4-FFF2-40B4-BE49-F238E27FC236}">
                <a16:creationId xmlns:a16="http://schemas.microsoft.com/office/drawing/2014/main" id="{AD27945F-2334-40E5-943D-419D87F863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9051" y="408795"/>
            <a:ext cx="914400" cy="914400"/>
          </a:xfrm>
          <a:prstGeom prst="rect">
            <a:avLst/>
          </a:prstGeom>
        </p:spPr>
      </p:pic>
    </p:spTree>
    <p:extLst>
      <p:ext uri="{BB962C8B-B14F-4D97-AF65-F5344CB8AC3E}">
        <p14:creationId xmlns:p14="http://schemas.microsoft.com/office/powerpoint/2010/main" val="4050445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47551-2C7F-4D72-82EE-79E660896452}"/>
              </a:ext>
            </a:extLst>
          </p:cNvPr>
          <p:cNvSpPr>
            <a:spLocks noGrp="1"/>
          </p:cNvSpPr>
          <p:nvPr>
            <p:ph type="title"/>
          </p:nvPr>
        </p:nvSpPr>
        <p:spPr/>
        <p:txBody>
          <a:bodyPr/>
          <a:lstStyle/>
          <a:p>
            <a:r>
              <a:rPr lang="en-US" dirty="0"/>
              <a:t>Mexico</a:t>
            </a:r>
          </a:p>
        </p:txBody>
      </p:sp>
      <p:pic>
        <p:nvPicPr>
          <p:cNvPr id="7" name="Content Placeholder 6">
            <a:extLst>
              <a:ext uri="{FF2B5EF4-FFF2-40B4-BE49-F238E27FC236}">
                <a16:creationId xmlns:a16="http://schemas.microsoft.com/office/drawing/2014/main" id="{88DFF318-4F94-4BF8-9FF5-6FB99101A5A8}"/>
              </a:ext>
            </a:extLst>
          </p:cNvPr>
          <p:cNvPicPr>
            <a:picLocks noGrp="1" noChangeAspect="1"/>
          </p:cNvPicPr>
          <p:nvPr>
            <p:ph idx="1"/>
          </p:nvPr>
        </p:nvPicPr>
        <p:blipFill>
          <a:blip r:embed="rId2"/>
          <a:stretch>
            <a:fillRect/>
          </a:stretch>
        </p:blipFill>
        <p:spPr>
          <a:xfrm>
            <a:off x="3226117" y="684802"/>
            <a:ext cx="7883051" cy="5715998"/>
          </a:xfrm>
          <a:prstGeom prst="rect">
            <a:avLst/>
          </a:prstGeom>
        </p:spPr>
      </p:pic>
      <p:cxnSp>
        <p:nvCxnSpPr>
          <p:cNvPr id="8" name="Straight Connector 7">
            <a:extLst>
              <a:ext uri="{FF2B5EF4-FFF2-40B4-BE49-F238E27FC236}">
                <a16:creationId xmlns:a16="http://schemas.microsoft.com/office/drawing/2014/main" id="{15CA887C-022F-4C3C-AA27-5ED08C4D58BB}"/>
              </a:ext>
            </a:extLst>
          </p:cNvPr>
          <p:cNvCxnSpPr>
            <a:cxnSpLocks/>
          </p:cNvCxnSpPr>
          <p:nvPr/>
        </p:nvCxnSpPr>
        <p:spPr>
          <a:xfrm flipV="1">
            <a:off x="3994211" y="3429000"/>
            <a:ext cx="1762155" cy="44893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19C64D-65AC-4337-AA53-212DEDA2A0DE}"/>
              </a:ext>
            </a:extLst>
          </p:cNvPr>
          <p:cNvCxnSpPr>
            <a:cxnSpLocks/>
          </p:cNvCxnSpPr>
          <p:nvPr/>
        </p:nvCxnSpPr>
        <p:spPr>
          <a:xfrm flipV="1">
            <a:off x="7480663" y="1558835"/>
            <a:ext cx="1715588" cy="142820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171EFE9-900A-411E-9E2F-0ACE94AF34F4}"/>
              </a:ext>
            </a:extLst>
          </p:cNvPr>
          <p:cNvCxnSpPr>
            <a:cxnSpLocks/>
          </p:cNvCxnSpPr>
          <p:nvPr/>
        </p:nvCxnSpPr>
        <p:spPr>
          <a:xfrm>
            <a:off x="9196251" y="1558834"/>
            <a:ext cx="172429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4AD3702-8F9D-4557-BCA6-70E2F5803B49}"/>
              </a:ext>
            </a:extLst>
          </p:cNvPr>
          <p:cNvCxnSpPr>
            <a:cxnSpLocks/>
          </p:cNvCxnSpPr>
          <p:nvPr/>
        </p:nvCxnSpPr>
        <p:spPr>
          <a:xfrm flipV="1">
            <a:off x="6096000" y="3259812"/>
            <a:ext cx="1541417" cy="70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F255D0A-5B5C-4ACC-B40E-92A2CDC87BAF}"/>
              </a:ext>
            </a:extLst>
          </p:cNvPr>
          <p:cNvCxnSpPr/>
          <p:nvPr/>
        </p:nvCxnSpPr>
        <p:spPr>
          <a:xfrm flipV="1">
            <a:off x="3994211" y="2763286"/>
            <a:ext cx="2629988" cy="11996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4DD45B1-78D1-41AA-AFDD-BE2777847417}"/>
              </a:ext>
            </a:extLst>
          </p:cNvPr>
          <p:cNvCxnSpPr>
            <a:cxnSpLocks/>
          </p:cNvCxnSpPr>
          <p:nvPr/>
        </p:nvCxnSpPr>
        <p:spPr>
          <a:xfrm flipV="1">
            <a:off x="9196251" y="799193"/>
            <a:ext cx="1799014" cy="765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4A9E473-34C4-49BB-9256-B76C5557AF7B}"/>
              </a:ext>
            </a:extLst>
          </p:cNvPr>
          <p:cNvCxnSpPr>
            <a:cxnSpLocks/>
          </p:cNvCxnSpPr>
          <p:nvPr/>
        </p:nvCxnSpPr>
        <p:spPr>
          <a:xfrm flipV="1">
            <a:off x="6029325" y="2995664"/>
            <a:ext cx="1425214" cy="88227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642727E-3556-4008-BE23-035426D003A2}"/>
              </a:ext>
            </a:extLst>
          </p:cNvPr>
          <p:cNvCxnSpPr>
            <a:cxnSpLocks/>
          </p:cNvCxnSpPr>
          <p:nvPr/>
        </p:nvCxnSpPr>
        <p:spPr>
          <a:xfrm flipV="1">
            <a:off x="7480663" y="2342948"/>
            <a:ext cx="1541417" cy="70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351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47551-2C7F-4D72-82EE-79E660896452}"/>
              </a:ext>
            </a:extLst>
          </p:cNvPr>
          <p:cNvSpPr>
            <a:spLocks noGrp="1"/>
          </p:cNvSpPr>
          <p:nvPr>
            <p:ph type="title"/>
          </p:nvPr>
        </p:nvSpPr>
        <p:spPr/>
        <p:txBody>
          <a:bodyPr/>
          <a:lstStyle/>
          <a:p>
            <a:r>
              <a:rPr lang="en-US" dirty="0"/>
              <a:t>China </a:t>
            </a:r>
            <a:br>
              <a:rPr lang="en-US" dirty="0"/>
            </a:br>
            <a:r>
              <a:rPr lang="en-US" dirty="0"/>
              <a:t>(estimate)</a:t>
            </a:r>
          </a:p>
        </p:txBody>
      </p:sp>
      <p:pic>
        <p:nvPicPr>
          <p:cNvPr id="7" name="Content Placeholder 6">
            <a:extLst>
              <a:ext uri="{FF2B5EF4-FFF2-40B4-BE49-F238E27FC236}">
                <a16:creationId xmlns:a16="http://schemas.microsoft.com/office/drawing/2014/main" id="{88DFF318-4F94-4BF8-9FF5-6FB99101A5A8}"/>
              </a:ext>
            </a:extLst>
          </p:cNvPr>
          <p:cNvPicPr>
            <a:picLocks noGrp="1" noChangeAspect="1"/>
          </p:cNvPicPr>
          <p:nvPr>
            <p:ph idx="1"/>
          </p:nvPr>
        </p:nvPicPr>
        <p:blipFill>
          <a:blip r:embed="rId3"/>
          <a:stretch>
            <a:fillRect/>
          </a:stretch>
        </p:blipFill>
        <p:spPr>
          <a:xfrm>
            <a:off x="3201081" y="701630"/>
            <a:ext cx="7883051" cy="5715998"/>
          </a:xfrm>
          <a:prstGeom prst="rect">
            <a:avLst/>
          </a:prstGeom>
        </p:spPr>
      </p:pic>
      <p:cxnSp>
        <p:nvCxnSpPr>
          <p:cNvPr id="9" name="Straight Connector 8">
            <a:extLst>
              <a:ext uri="{FF2B5EF4-FFF2-40B4-BE49-F238E27FC236}">
                <a16:creationId xmlns:a16="http://schemas.microsoft.com/office/drawing/2014/main" id="{0BCC3ADE-BC9F-479B-A048-A67F3B7C6EF0}"/>
              </a:ext>
            </a:extLst>
          </p:cNvPr>
          <p:cNvCxnSpPr>
            <a:cxnSpLocks/>
          </p:cNvCxnSpPr>
          <p:nvPr/>
        </p:nvCxnSpPr>
        <p:spPr>
          <a:xfrm flipV="1">
            <a:off x="4049486" y="3274423"/>
            <a:ext cx="5408023" cy="6879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C25EFD-E48D-4F1A-9770-548025C4C9C2}"/>
              </a:ext>
            </a:extLst>
          </p:cNvPr>
          <p:cNvCxnSpPr>
            <a:cxnSpLocks/>
          </p:cNvCxnSpPr>
          <p:nvPr/>
        </p:nvCxnSpPr>
        <p:spPr>
          <a:xfrm flipV="1">
            <a:off x="9441645" y="1558834"/>
            <a:ext cx="1470195" cy="1715589"/>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7BEE4E1-373C-48BC-94AF-73B141FC4BBD}"/>
              </a:ext>
            </a:extLst>
          </p:cNvPr>
          <p:cNvSpPr txBox="1"/>
          <p:nvPr/>
        </p:nvSpPr>
        <p:spPr>
          <a:xfrm>
            <a:off x="9745188" y="2812758"/>
            <a:ext cx="1338944" cy="923330"/>
          </a:xfrm>
          <a:prstGeom prst="rect">
            <a:avLst/>
          </a:prstGeom>
          <a:noFill/>
        </p:spPr>
        <p:txBody>
          <a:bodyPr wrap="square" rtlCol="0">
            <a:spAutoFit/>
          </a:bodyPr>
          <a:lstStyle/>
          <a:p>
            <a:r>
              <a:rPr lang="en-US" dirty="0"/>
              <a:t>Explosive growth since 1985</a:t>
            </a:r>
          </a:p>
        </p:txBody>
      </p:sp>
      <p:sp>
        <p:nvSpPr>
          <p:cNvPr id="27" name="Rectangle 26">
            <a:extLst>
              <a:ext uri="{FF2B5EF4-FFF2-40B4-BE49-F238E27FC236}">
                <a16:creationId xmlns:a16="http://schemas.microsoft.com/office/drawing/2014/main" id="{2FD594AF-7776-4063-8DFB-63A6639C9ED5}"/>
              </a:ext>
            </a:extLst>
          </p:cNvPr>
          <p:cNvSpPr/>
          <p:nvPr/>
        </p:nvSpPr>
        <p:spPr>
          <a:xfrm>
            <a:off x="5016137" y="5451566"/>
            <a:ext cx="4232366" cy="27867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8005450-2CA6-435D-ADB5-96D4C4BB7596}"/>
              </a:ext>
            </a:extLst>
          </p:cNvPr>
          <p:cNvSpPr/>
          <p:nvPr>
            <p:custDataLst>
              <p:tags r:id="rId1"/>
            </p:custDataLst>
          </p:nvPr>
        </p:nvSpPr>
        <p:spPr>
          <a:xfrm>
            <a:off x="3052353" y="5927408"/>
            <a:ext cx="7746275" cy="4902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C510D2FB-C830-425D-9EAE-441989FF8A48}"/>
              </a:ext>
            </a:extLst>
          </p:cNvPr>
          <p:cNvSpPr/>
          <p:nvPr/>
        </p:nvSpPr>
        <p:spPr>
          <a:xfrm>
            <a:off x="4049486" y="1473585"/>
            <a:ext cx="6766560" cy="2447109"/>
          </a:xfrm>
          <a:custGeom>
            <a:avLst/>
            <a:gdLst>
              <a:gd name="connsiteX0" fmla="*/ 0 w 6766560"/>
              <a:gd name="connsiteY0" fmla="*/ 2429692 h 2447109"/>
              <a:gd name="connsiteX1" fmla="*/ 52252 w 6766560"/>
              <a:gd name="connsiteY1" fmla="*/ 2438400 h 2447109"/>
              <a:gd name="connsiteX2" fmla="*/ 78377 w 6766560"/>
              <a:gd name="connsiteY2" fmla="*/ 2447109 h 2447109"/>
              <a:gd name="connsiteX3" fmla="*/ 156755 w 6766560"/>
              <a:gd name="connsiteY3" fmla="*/ 2438400 h 2447109"/>
              <a:gd name="connsiteX4" fmla="*/ 174172 w 6766560"/>
              <a:gd name="connsiteY4" fmla="*/ 2412275 h 2447109"/>
              <a:gd name="connsiteX5" fmla="*/ 209006 w 6766560"/>
              <a:gd name="connsiteY5" fmla="*/ 2342606 h 2447109"/>
              <a:gd name="connsiteX6" fmla="*/ 217715 w 6766560"/>
              <a:gd name="connsiteY6" fmla="*/ 2299063 h 2447109"/>
              <a:gd name="connsiteX7" fmla="*/ 243840 w 6766560"/>
              <a:gd name="connsiteY7" fmla="*/ 2272937 h 2447109"/>
              <a:gd name="connsiteX8" fmla="*/ 287383 w 6766560"/>
              <a:gd name="connsiteY8" fmla="*/ 2194560 h 2447109"/>
              <a:gd name="connsiteX9" fmla="*/ 322217 w 6766560"/>
              <a:gd name="connsiteY9" fmla="*/ 2185852 h 2447109"/>
              <a:gd name="connsiteX10" fmla="*/ 357052 w 6766560"/>
              <a:gd name="connsiteY10" fmla="*/ 2168435 h 2447109"/>
              <a:gd name="connsiteX11" fmla="*/ 400595 w 6766560"/>
              <a:gd name="connsiteY11" fmla="*/ 2159726 h 2447109"/>
              <a:gd name="connsiteX12" fmla="*/ 418012 w 6766560"/>
              <a:gd name="connsiteY12" fmla="*/ 2133600 h 2447109"/>
              <a:gd name="connsiteX13" fmla="*/ 478972 w 6766560"/>
              <a:gd name="connsiteY13" fmla="*/ 2107475 h 2447109"/>
              <a:gd name="connsiteX14" fmla="*/ 548640 w 6766560"/>
              <a:gd name="connsiteY14" fmla="*/ 2116183 h 2447109"/>
              <a:gd name="connsiteX15" fmla="*/ 757646 w 6766560"/>
              <a:gd name="connsiteY15" fmla="*/ 2098766 h 2447109"/>
              <a:gd name="connsiteX16" fmla="*/ 853440 w 6766560"/>
              <a:gd name="connsiteY16" fmla="*/ 2107475 h 2447109"/>
              <a:gd name="connsiteX17" fmla="*/ 896983 w 6766560"/>
              <a:gd name="connsiteY17" fmla="*/ 2124892 h 2447109"/>
              <a:gd name="connsiteX18" fmla="*/ 923109 w 6766560"/>
              <a:gd name="connsiteY18" fmla="*/ 2116183 h 2447109"/>
              <a:gd name="connsiteX19" fmla="*/ 975360 w 6766560"/>
              <a:gd name="connsiteY19" fmla="*/ 2107475 h 2447109"/>
              <a:gd name="connsiteX20" fmla="*/ 1184366 w 6766560"/>
              <a:gd name="connsiteY20" fmla="*/ 2098766 h 2447109"/>
              <a:gd name="connsiteX21" fmla="*/ 1245326 w 6766560"/>
              <a:gd name="connsiteY21" fmla="*/ 2055223 h 2447109"/>
              <a:gd name="connsiteX22" fmla="*/ 1297577 w 6766560"/>
              <a:gd name="connsiteY22" fmla="*/ 2037806 h 2447109"/>
              <a:gd name="connsiteX23" fmla="*/ 1323703 w 6766560"/>
              <a:gd name="connsiteY23" fmla="*/ 2029097 h 2447109"/>
              <a:gd name="connsiteX24" fmla="*/ 1402080 w 6766560"/>
              <a:gd name="connsiteY24" fmla="*/ 1994263 h 2447109"/>
              <a:gd name="connsiteX25" fmla="*/ 1524000 w 6766560"/>
              <a:gd name="connsiteY25" fmla="*/ 1976846 h 2447109"/>
              <a:gd name="connsiteX26" fmla="*/ 1689463 w 6766560"/>
              <a:gd name="connsiteY26" fmla="*/ 1985555 h 2447109"/>
              <a:gd name="connsiteX27" fmla="*/ 1715589 w 6766560"/>
              <a:gd name="connsiteY27" fmla="*/ 2002972 h 2447109"/>
              <a:gd name="connsiteX28" fmla="*/ 1854926 w 6766560"/>
              <a:gd name="connsiteY28" fmla="*/ 2020389 h 2447109"/>
              <a:gd name="connsiteX29" fmla="*/ 1863635 w 6766560"/>
              <a:gd name="connsiteY29" fmla="*/ 2055223 h 2447109"/>
              <a:gd name="connsiteX30" fmla="*/ 1872343 w 6766560"/>
              <a:gd name="connsiteY30" fmla="*/ 2124892 h 2447109"/>
              <a:gd name="connsiteX31" fmla="*/ 1898469 w 6766560"/>
              <a:gd name="connsiteY31" fmla="*/ 2168435 h 2447109"/>
              <a:gd name="connsiteX32" fmla="*/ 1907177 w 6766560"/>
              <a:gd name="connsiteY32" fmla="*/ 2220686 h 2447109"/>
              <a:gd name="connsiteX33" fmla="*/ 1924595 w 6766560"/>
              <a:gd name="connsiteY33" fmla="*/ 2203269 h 2447109"/>
              <a:gd name="connsiteX34" fmla="*/ 1950720 w 6766560"/>
              <a:gd name="connsiteY34" fmla="*/ 2168435 h 2447109"/>
              <a:gd name="connsiteX35" fmla="*/ 1968137 w 6766560"/>
              <a:gd name="connsiteY35" fmla="*/ 2142309 h 2447109"/>
              <a:gd name="connsiteX36" fmla="*/ 2011680 w 6766560"/>
              <a:gd name="connsiteY36" fmla="*/ 2107475 h 2447109"/>
              <a:gd name="connsiteX37" fmla="*/ 2063932 w 6766560"/>
              <a:gd name="connsiteY37" fmla="*/ 2116183 h 2447109"/>
              <a:gd name="connsiteX38" fmla="*/ 2090057 w 6766560"/>
              <a:gd name="connsiteY38" fmla="*/ 2133600 h 2447109"/>
              <a:gd name="connsiteX39" fmla="*/ 2107475 w 6766560"/>
              <a:gd name="connsiteY39" fmla="*/ 2151017 h 2447109"/>
              <a:gd name="connsiteX40" fmla="*/ 2159726 w 6766560"/>
              <a:gd name="connsiteY40" fmla="*/ 2159726 h 2447109"/>
              <a:gd name="connsiteX41" fmla="*/ 2229395 w 6766560"/>
              <a:gd name="connsiteY41" fmla="*/ 2133600 h 2447109"/>
              <a:gd name="connsiteX42" fmla="*/ 2272937 w 6766560"/>
              <a:gd name="connsiteY42" fmla="*/ 2124892 h 2447109"/>
              <a:gd name="connsiteX43" fmla="*/ 2299063 w 6766560"/>
              <a:gd name="connsiteY43" fmla="*/ 2116183 h 2447109"/>
              <a:gd name="connsiteX44" fmla="*/ 2307772 w 6766560"/>
              <a:gd name="connsiteY44" fmla="*/ 2090057 h 2447109"/>
              <a:gd name="connsiteX45" fmla="*/ 2368732 w 6766560"/>
              <a:gd name="connsiteY45" fmla="*/ 2046515 h 2447109"/>
              <a:gd name="connsiteX46" fmla="*/ 2438400 w 6766560"/>
              <a:gd name="connsiteY46" fmla="*/ 1976846 h 2447109"/>
              <a:gd name="connsiteX47" fmla="*/ 2447109 w 6766560"/>
              <a:gd name="connsiteY47" fmla="*/ 1942012 h 2447109"/>
              <a:gd name="connsiteX48" fmla="*/ 2473235 w 6766560"/>
              <a:gd name="connsiteY48" fmla="*/ 1924595 h 2447109"/>
              <a:gd name="connsiteX49" fmla="*/ 2508069 w 6766560"/>
              <a:gd name="connsiteY49" fmla="*/ 1881052 h 2447109"/>
              <a:gd name="connsiteX50" fmla="*/ 2525486 w 6766560"/>
              <a:gd name="connsiteY50" fmla="*/ 1854926 h 2447109"/>
              <a:gd name="connsiteX51" fmla="*/ 2569029 w 6766560"/>
              <a:gd name="connsiteY51" fmla="*/ 1846217 h 2447109"/>
              <a:gd name="connsiteX52" fmla="*/ 2795452 w 6766560"/>
              <a:gd name="connsiteY52" fmla="*/ 1872343 h 2447109"/>
              <a:gd name="connsiteX53" fmla="*/ 2873829 w 6766560"/>
              <a:gd name="connsiteY53" fmla="*/ 1846217 h 2447109"/>
              <a:gd name="connsiteX54" fmla="*/ 2934789 w 6766560"/>
              <a:gd name="connsiteY54" fmla="*/ 1811383 h 2447109"/>
              <a:gd name="connsiteX55" fmla="*/ 2952206 w 6766560"/>
              <a:gd name="connsiteY55" fmla="*/ 1785257 h 2447109"/>
              <a:gd name="connsiteX56" fmla="*/ 2995749 w 6766560"/>
              <a:gd name="connsiteY56" fmla="*/ 1733006 h 2447109"/>
              <a:gd name="connsiteX57" fmla="*/ 3030583 w 6766560"/>
              <a:gd name="connsiteY57" fmla="*/ 1698172 h 2447109"/>
              <a:gd name="connsiteX58" fmla="*/ 3048000 w 6766560"/>
              <a:gd name="connsiteY58" fmla="*/ 1663337 h 2447109"/>
              <a:gd name="connsiteX59" fmla="*/ 3100252 w 6766560"/>
              <a:gd name="connsiteY59" fmla="*/ 1628503 h 2447109"/>
              <a:gd name="connsiteX60" fmla="*/ 3126377 w 6766560"/>
              <a:gd name="connsiteY60" fmla="*/ 1611086 h 2447109"/>
              <a:gd name="connsiteX61" fmla="*/ 3265715 w 6766560"/>
              <a:gd name="connsiteY61" fmla="*/ 1593669 h 2447109"/>
              <a:gd name="connsiteX62" fmla="*/ 3335383 w 6766560"/>
              <a:gd name="connsiteY62" fmla="*/ 1567543 h 2447109"/>
              <a:gd name="connsiteX63" fmla="*/ 3431177 w 6766560"/>
              <a:gd name="connsiteY63" fmla="*/ 1541417 h 2447109"/>
              <a:gd name="connsiteX64" fmla="*/ 3448595 w 6766560"/>
              <a:gd name="connsiteY64" fmla="*/ 1524000 h 2447109"/>
              <a:gd name="connsiteX65" fmla="*/ 3457303 w 6766560"/>
              <a:gd name="connsiteY65" fmla="*/ 1497875 h 2447109"/>
              <a:gd name="connsiteX66" fmla="*/ 3483429 w 6766560"/>
              <a:gd name="connsiteY66" fmla="*/ 1480457 h 2447109"/>
              <a:gd name="connsiteX67" fmla="*/ 3518263 w 6766560"/>
              <a:gd name="connsiteY67" fmla="*/ 1436915 h 2447109"/>
              <a:gd name="connsiteX68" fmla="*/ 3535680 w 6766560"/>
              <a:gd name="connsiteY68" fmla="*/ 1410789 h 2447109"/>
              <a:gd name="connsiteX69" fmla="*/ 3640183 w 6766560"/>
              <a:gd name="connsiteY69" fmla="*/ 1375955 h 2447109"/>
              <a:gd name="connsiteX70" fmla="*/ 3683726 w 6766560"/>
              <a:gd name="connsiteY70" fmla="*/ 1332412 h 2447109"/>
              <a:gd name="connsiteX71" fmla="*/ 3701143 w 6766560"/>
              <a:gd name="connsiteY71" fmla="*/ 1280160 h 2447109"/>
              <a:gd name="connsiteX72" fmla="*/ 3735977 w 6766560"/>
              <a:gd name="connsiteY72" fmla="*/ 1227909 h 2447109"/>
              <a:gd name="connsiteX73" fmla="*/ 3753395 w 6766560"/>
              <a:gd name="connsiteY73" fmla="*/ 1210492 h 2447109"/>
              <a:gd name="connsiteX74" fmla="*/ 3779520 w 6766560"/>
              <a:gd name="connsiteY74" fmla="*/ 1166949 h 2447109"/>
              <a:gd name="connsiteX75" fmla="*/ 3805646 w 6766560"/>
              <a:gd name="connsiteY75" fmla="*/ 1158240 h 2447109"/>
              <a:gd name="connsiteX76" fmla="*/ 3849189 w 6766560"/>
              <a:gd name="connsiteY76" fmla="*/ 1123406 h 2447109"/>
              <a:gd name="connsiteX77" fmla="*/ 3866606 w 6766560"/>
              <a:gd name="connsiteY77" fmla="*/ 1079863 h 2447109"/>
              <a:gd name="connsiteX78" fmla="*/ 3944983 w 6766560"/>
              <a:gd name="connsiteY78" fmla="*/ 1045029 h 2447109"/>
              <a:gd name="connsiteX79" fmla="*/ 3997235 w 6766560"/>
              <a:gd name="connsiteY79" fmla="*/ 1018903 h 2447109"/>
              <a:gd name="connsiteX80" fmla="*/ 4040777 w 6766560"/>
              <a:gd name="connsiteY80" fmla="*/ 984069 h 2447109"/>
              <a:gd name="connsiteX81" fmla="*/ 4049486 w 6766560"/>
              <a:gd name="connsiteY81" fmla="*/ 957943 h 2447109"/>
              <a:gd name="connsiteX82" fmla="*/ 4075612 w 6766560"/>
              <a:gd name="connsiteY82" fmla="*/ 914400 h 2447109"/>
              <a:gd name="connsiteX83" fmla="*/ 4084320 w 6766560"/>
              <a:gd name="connsiteY83" fmla="*/ 879566 h 2447109"/>
              <a:gd name="connsiteX84" fmla="*/ 4136572 w 6766560"/>
              <a:gd name="connsiteY84" fmla="*/ 809897 h 2447109"/>
              <a:gd name="connsiteX85" fmla="*/ 4171406 w 6766560"/>
              <a:gd name="connsiteY85" fmla="*/ 775063 h 2447109"/>
              <a:gd name="connsiteX86" fmla="*/ 4188823 w 6766560"/>
              <a:gd name="connsiteY86" fmla="*/ 748937 h 2447109"/>
              <a:gd name="connsiteX87" fmla="*/ 4197532 w 6766560"/>
              <a:gd name="connsiteY87" fmla="*/ 722812 h 2447109"/>
              <a:gd name="connsiteX88" fmla="*/ 4223657 w 6766560"/>
              <a:gd name="connsiteY88" fmla="*/ 714103 h 2447109"/>
              <a:gd name="connsiteX89" fmla="*/ 4293326 w 6766560"/>
              <a:gd name="connsiteY89" fmla="*/ 644435 h 2447109"/>
              <a:gd name="connsiteX90" fmla="*/ 4310743 w 6766560"/>
              <a:gd name="connsiteY90" fmla="*/ 609600 h 2447109"/>
              <a:gd name="connsiteX91" fmla="*/ 4354286 w 6766560"/>
              <a:gd name="connsiteY91" fmla="*/ 574766 h 2447109"/>
              <a:gd name="connsiteX92" fmla="*/ 4380412 w 6766560"/>
              <a:gd name="connsiteY92" fmla="*/ 539932 h 2447109"/>
              <a:gd name="connsiteX93" fmla="*/ 4406537 w 6766560"/>
              <a:gd name="connsiteY93" fmla="*/ 531223 h 2447109"/>
              <a:gd name="connsiteX94" fmla="*/ 4432663 w 6766560"/>
              <a:gd name="connsiteY94" fmla="*/ 513806 h 2447109"/>
              <a:gd name="connsiteX95" fmla="*/ 4519749 w 6766560"/>
              <a:gd name="connsiteY95" fmla="*/ 478972 h 2447109"/>
              <a:gd name="connsiteX96" fmla="*/ 4554583 w 6766560"/>
              <a:gd name="connsiteY96" fmla="*/ 452846 h 2447109"/>
              <a:gd name="connsiteX97" fmla="*/ 4580709 w 6766560"/>
              <a:gd name="connsiteY97" fmla="*/ 444137 h 2447109"/>
              <a:gd name="connsiteX98" fmla="*/ 4693920 w 6766560"/>
              <a:gd name="connsiteY98" fmla="*/ 426720 h 2447109"/>
              <a:gd name="connsiteX99" fmla="*/ 4737463 w 6766560"/>
              <a:gd name="connsiteY99" fmla="*/ 391886 h 2447109"/>
              <a:gd name="connsiteX100" fmla="*/ 4772297 w 6766560"/>
              <a:gd name="connsiteY100" fmla="*/ 374469 h 2447109"/>
              <a:gd name="connsiteX101" fmla="*/ 4833257 w 6766560"/>
              <a:gd name="connsiteY101" fmla="*/ 339635 h 2447109"/>
              <a:gd name="connsiteX102" fmla="*/ 4841966 w 6766560"/>
              <a:gd name="connsiteY102" fmla="*/ 313509 h 2447109"/>
              <a:gd name="connsiteX103" fmla="*/ 4850675 w 6766560"/>
              <a:gd name="connsiteY103" fmla="*/ 278675 h 2447109"/>
              <a:gd name="connsiteX104" fmla="*/ 4902926 w 6766560"/>
              <a:gd name="connsiteY104" fmla="*/ 243840 h 2447109"/>
              <a:gd name="connsiteX105" fmla="*/ 4920343 w 6766560"/>
              <a:gd name="connsiteY105" fmla="*/ 217715 h 2447109"/>
              <a:gd name="connsiteX106" fmla="*/ 4955177 w 6766560"/>
              <a:gd name="connsiteY106" fmla="*/ 191589 h 2447109"/>
              <a:gd name="connsiteX107" fmla="*/ 4963886 w 6766560"/>
              <a:gd name="connsiteY107" fmla="*/ 165463 h 2447109"/>
              <a:gd name="connsiteX108" fmla="*/ 4990012 w 6766560"/>
              <a:gd name="connsiteY108" fmla="*/ 148046 h 2447109"/>
              <a:gd name="connsiteX109" fmla="*/ 5050972 w 6766560"/>
              <a:gd name="connsiteY109" fmla="*/ 87086 h 2447109"/>
              <a:gd name="connsiteX110" fmla="*/ 5077097 w 6766560"/>
              <a:gd name="connsiteY110" fmla="*/ 43543 h 2447109"/>
              <a:gd name="connsiteX111" fmla="*/ 5094515 w 6766560"/>
              <a:gd name="connsiteY111" fmla="*/ 8709 h 2447109"/>
              <a:gd name="connsiteX112" fmla="*/ 5120640 w 6766560"/>
              <a:gd name="connsiteY112" fmla="*/ 0 h 2447109"/>
              <a:gd name="connsiteX113" fmla="*/ 5138057 w 6766560"/>
              <a:gd name="connsiteY113" fmla="*/ 148046 h 2447109"/>
              <a:gd name="connsiteX114" fmla="*/ 5146766 w 6766560"/>
              <a:gd name="connsiteY114" fmla="*/ 174172 h 2447109"/>
              <a:gd name="connsiteX115" fmla="*/ 5172892 w 6766560"/>
              <a:gd name="connsiteY115" fmla="*/ 191589 h 2447109"/>
              <a:gd name="connsiteX116" fmla="*/ 5181600 w 6766560"/>
              <a:gd name="connsiteY116" fmla="*/ 217715 h 2447109"/>
              <a:gd name="connsiteX117" fmla="*/ 5216435 w 6766560"/>
              <a:gd name="connsiteY117" fmla="*/ 226423 h 2447109"/>
              <a:gd name="connsiteX118" fmla="*/ 5242560 w 6766560"/>
              <a:gd name="connsiteY118" fmla="*/ 235132 h 2447109"/>
              <a:gd name="connsiteX119" fmla="*/ 5434149 w 6766560"/>
              <a:gd name="connsiteY119" fmla="*/ 235132 h 2447109"/>
              <a:gd name="connsiteX120" fmla="*/ 5495109 w 6766560"/>
              <a:gd name="connsiteY120" fmla="*/ 252549 h 2447109"/>
              <a:gd name="connsiteX121" fmla="*/ 5529943 w 6766560"/>
              <a:gd name="connsiteY121" fmla="*/ 269966 h 2447109"/>
              <a:gd name="connsiteX122" fmla="*/ 5625737 w 6766560"/>
              <a:gd name="connsiteY122" fmla="*/ 278675 h 2447109"/>
              <a:gd name="connsiteX123" fmla="*/ 5704115 w 6766560"/>
              <a:gd name="connsiteY123" fmla="*/ 287383 h 2447109"/>
              <a:gd name="connsiteX124" fmla="*/ 5756366 w 6766560"/>
              <a:gd name="connsiteY124" fmla="*/ 304800 h 2447109"/>
              <a:gd name="connsiteX125" fmla="*/ 5791200 w 6766560"/>
              <a:gd name="connsiteY125" fmla="*/ 313509 h 2447109"/>
              <a:gd name="connsiteX126" fmla="*/ 6087292 w 6766560"/>
              <a:gd name="connsiteY126" fmla="*/ 243840 h 2447109"/>
              <a:gd name="connsiteX127" fmla="*/ 6296297 w 6766560"/>
              <a:gd name="connsiteY127" fmla="*/ 243840 h 2447109"/>
              <a:gd name="connsiteX128" fmla="*/ 6322423 w 6766560"/>
              <a:gd name="connsiteY128" fmla="*/ 235132 h 2447109"/>
              <a:gd name="connsiteX129" fmla="*/ 6365966 w 6766560"/>
              <a:gd name="connsiteY129" fmla="*/ 226423 h 2447109"/>
              <a:gd name="connsiteX130" fmla="*/ 6374675 w 6766560"/>
              <a:gd name="connsiteY130" fmla="*/ 200297 h 2447109"/>
              <a:gd name="connsiteX131" fmla="*/ 6400800 w 6766560"/>
              <a:gd name="connsiteY131" fmla="*/ 191589 h 2447109"/>
              <a:gd name="connsiteX132" fmla="*/ 6461760 w 6766560"/>
              <a:gd name="connsiteY132" fmla="*/ 174172 h 2447109"/>
              <a:gd name="connsiteX133" fmla="*/ 6487886 w 6766560"/>
              <a:gd name="connsiteY133" fmla="*/ 156755 h 2447109"/>
              <a:gd name="connsiteX134" fmla="*/ 6505303 w 6766560"/>
              <a:gd name="connsiteY134" fmla="*/ 139337 h 2447109"/>
              <a:gd name="connsiteX135" fmla="*/ 6531429 w 6766560"/>
              <a:gd name="connsiteY135" fmla="*/ 130629 h 2447109"/>
              <a:gd name="connsiteX136" fmla="*/ 6714309 w 6766560"/>
              <a:gd name="connsiteY136" fmla="*/ 104503 h 2447109"/>
              <a:gd name="connsiteX137" fmla="*/ 6766560 w 6766560"/>
              <a:gd name="connsiteY137" fmla="*/ 95795 h 244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6766560" h="2447109">
                <a:moveTo>
                  <a:pt x="0" y="2429692"/>
                </a:moveTo>
                <a:cubicBezTo>
                  <a:pt x="17417" y="2432595"/>
                  <a:pt x="35015" y="2434570"/>
                  <a:pt x="52252" y="2438400"/>
                </a:cubicBezTo>
                <a:cubicBezTo>
                  <a:pt x="61213" y="2440391"/>
                  <a:pt x="69198" y="2447109"/>
                  <a:pt x="78377" y="2447109"/>
                </a:cubicBezTo>
                <a:cubicBezTo>
                  <a:pt x="104664" y="2447109"/>
                  <a:pt x="130629" y="2441303"/>
                  <a:pt x="156755" y="2438400"/>
                </a:cubicBezTo>
                <a:cubicBezTo>
                  <a:pt x="162561" y="2429692"/>
                  <a:pt x="169160" y="2421463"/>
                  <a:pt x="174172" y="2412275"/>
                </a:cubicBezTo>
                <a:cubicBezTo>
                  <a:pt x="186605" y="2389481"/>
                  <a:pt x="209006" y="2342606"/>
                  <a:pt x="209006" y="2342606"/>
                </a:cubicBezTo>
                <a:cubicBezTo>
                  <a:pt x="211909" y="2328092"/>
                  <a:pt x="211096" y="2312302"/>
                  <a:pt x="217715" y="2299063"/>
                </a:cubicBezTo>
                <a:cubicBezTo>
                  <a:pt x="223223" y="2288047"/>
                  <a:pt x="238744" y="2284149"/>
                  <a:pt x="243840" y="2272937"/>
                </a:cubicBezTo>
                <a:cubicBezTo>
                  <a:pt x="278785" y="2196057"/>
                  <a:pt x="232680" y="2210189"/>
                  <a:pt x="287383" y="2194560"/>
                </a:cubicBezTo>
                <a:cubicBezTo>
                  <a:pt x="298891" y="2191272"/>
                  <a:pt x="310606" y="2188755"/>
                  <a:pt x="322217" y="2185852"/>
                </a:cubicBezTo>
                <a:cubicBezTo>
                  <a:pt x="333829" y="2180046"/>
                  <a:pt x="344736" y="2172540"/>
                  <a:pt x="357052" y="2168435"/>
                </a:cubicBezTo>
                <a:cubicBezTo>
                  <a:pt x="371094" y="2163754"/>
                  <a:pt x="387744" y="2167070"/>
                  <a:pt x="400595" y="2159726"/>
                </a:cubicBezTo>
                <a:cubicBezTo>
                  <a:pt x="409682" y="2154533"/>
                  <a:pt x="410611" y="2141001"/>
                  <a:pt x="418012" y="2133600"/>
                </a:cubicBezTo>
                <a:cubicBezTo>
                  <a:pt x="438059" y="2113553"/>
                  <a:pt x="452323" y="2114137"/>
                  <a:pt x="478972" y="2107475"/>
                </a:cubicBezTo>
                <a:cubicBezTo>
                  <a:pt x="502195" y="2110378"/>
                  <a:pt x="525237" y="2116183"/>
                  <a:pt x="548640" y="2116183"/>
                </a:cubicBezTo>
                <a:cubicBezTo>
                  <a:pt x="629996" y="2116183"/>
                  <a:pt x="682707" y="2108134"/>
                  <a:pt x="757646" y="2098766"/>
                </a:cubicBezTo>
                <a:cubicBezTo>
                  <a:pt x="789577" y="2101669"/>
                  <a:pt x="821926" y="2101566"/>
                  <a:pt x="853440" y="2107475"/>
                </a:cubicBezTo>
                <a:cubicBezTo>
                  <a:pt x="868805" y="2110356"/>
                  <a:pt x="881471" y="2122953"/>
                  <a:pt x="896983" y="2124892"/>
                </a:cubicBezTo>
                <a:cubicBezTo>
                  <a:pt x="906092" y="2126031"/>
                  <a:pt x="914148" y="2118174"/>
                  <a:pt x="923109" y="2116183"/>
                </a:cubicBezTo>
                <a:cubicBezTo>
                  <a:pt x="940346" y="2112353"/>
                  <a:pt x="957742" y="2108650"/>
                  <a:pt x="975360" y="2107475"/>
                </a:cubicBezTo>
                <a:cubicBezTo>
                  <a:pt x="1044935" y="2102837"/>
                  <a:pt x="1114697" y="2101669"/>
                  <a:pt x="1184366" y="2098766"/>
                </a:cubicBezTo>
                <a:cubicBezTo>
                  <a:pt x="1204686" y="2084252"/>
                  <a:pt x="1223339" y="2067062"/>
                  <a:pt x="1245326" y="2055223"/>
                </a:cubicBezTo>
                <a:cubicBezTo>
                  <a:pt x="1261491" y="2046519"/>
                  <a:pt x="1280160" y="2043612"/>
                  <a:pt x="1297577" y="2037806"/>
                </a:cubicBezTo>
                <a:cubicBezTo>
                  <a:pt x="1306286" y="2034903"/>
                  <a:pt x="1316065" y="2034189"/>
                  <a:pt x="1323703" y="2029097"/>
                </a:cubicBezTo>
                <a:cubicBezTo>
                  <a:pt x="1354976" y="2008249"/>
                  <a:pt x="1357666" y="2003146"/>
                  <a:pt x="1402080" y="1994263"/>
                </a:cubicBezTo>
                <a:cubicBezTo>
                  <a:pt x="1442335" y="1986212"/>
                  <a:pt x="1524000" y="1976846"/>
                  <a:pt x="1524000" y="1976846"/>
                </a:cubicBezTo>
                <a:cubicBezTo>
                  <a:pt x="1579154" y="1979749"/>
                  <a:pt x="1634739" y="1978093"/>
                  <a:pt x="1689463" y="1985555"/>
                </a:cubicBezTo>
                <a:cubicBezTo>
                  <a:pt x="1699833" y="1986969"/>
                  <a:pt x="1705660" y="1999662"/>
                  <a:pt x="1715589" y="2002972"/>
                </a:cubicBezTo>
                <a:cubicBezTo>
                  <a:pt x="1738736" y="2010688"/>
                  <a:pt x="1845901" y="2019486"/>
                  <a:pt x="1854926" y="2020389"/>
                </a:cubicBezTo>
                <a:cubicBezTo>
                  <a:pt x="1857829" y="2032000"/>
                  <a:pt x="1861667" y="2043417"/>
                  <a:pt x="1863635" y="2055223"/>
                </a:cubicBezTo>
                <a:cubicBezTo>
                  <a:pt x="1867483" y="2078308"/>
                  <a:pt x="1865460" y="2102523"/>
                  <a:pt x="1872343" y="2124892"/>
                </a:cubicBezTo>
                <a:cubicBezTo>
                  <a:pt x="1877321" y="2141070"/>
                  <a:pt x="1889760" y="2153921"/>
                  <a:pt x="1898469" y="2168435"/>
                </a:cubicBezTo>
                <a:cubicBezTo>
                  <a:pt x="1901372" y="2185852"/>
                  <a:pt x="1896583" y="2206560"/>
                  <a:pt x="1907177" y="2220686"/>
                </a:cubicBezTo>
                <a:cubicBezTo>
                  <a:pt x="1912103" y="2227255"/>
                  <a:pt x="1919339" y="2209577"/>
                  <a:pt x="1924595" y="2203269"/>
                </a:cubicBezTo>
                <a:cubicBezTo>
                  <a:pt x="1933887" y="2192119"/>
                  <a:pt x="1942284" y="2180246"/>
                  <a:pt x="1950720" y="2168435"/>
                </a:cubicBezTo>
                <a:cubicBezTo>
                  <a:pt x="1956803" y="2159918"/>
                  <a:pt x="1961599" y="2150482"/>
                  <a:pt x="1968137" y="2142309"/>
                </a:cubicBezTo>
                <a:cubicBezTo>
                  <a:pt x="1982317" y="2124584"/>
                  <a:pt x="1992285" y="2120405"/>
                  <a:pt x="2011680" y="2107475"/>
                </a:cubicBezTo>
                <a:cubicBezTo>
                  <a:pt x="2029097" y="2110378"/>
                  <a:pt x="2047181" y="2110599"/>
                  <a:pt x="2063932" y="2116183"/>
                </a:cubicBezTo>
                <a:cubicBezTo>
                  <a:pt x="2073861" y="2119493"/>
                  <a:pt x="2081884" y="2127062"/>
                  <a:pt x="2090057" y="2133600"/>
                </a:cubicBezTo>
                <a:cubicBezTo>
                  <a:pt x="2096468" y="2138729"/>
                  <a:pt x="2099787" y="2148134"/>
                  <a:pt x="2107475" y="2151017"/>
                </a:cubicBezTo>
                <a:cubicBezTo>
                  <a:pt x="2124008" y="2157217"/>
                  <a:pt x="2142309" y="2156823"/>
                  <a:pt x="2159726" y="2159726"/>
                </a:cubicBezTo>
                <a:cubicBezTo>
                  <a:pt x="2182949" y="2151017"/>
                  <a:pt x="2205690" y="2140894"/>
                  <a:pt x="2229395" y="2133600"/>
                </a:cubicBezTo>
                <a:cubicBezTo>
                  <a:pt x="2243542" y="2129247"/>
                  <a:pt x="2258578" y="2128482"/>
                  <a:pt x="2272937" y="2124892"/>
                </a:cubicBezTo>
                <a:cubicBezTo>
                  <a:pt x="2281843" y="2122666"/>
                  <a:pt x="2290354" y="2119086"/>
                  <a:pt x="2299063" y="2116183"/>
                </a:cubicBezTo>
                <a:cubicBezTo>
                  <a:pt x="2301966" y="2107474"/>
                  <a:pt x="2302680" y="2097695"/>
                  <a:pt x="2307772" y="2090057"/>
                </a:cubicBezTo>
                <a:cubicBezTo>
                  <a:pt x="2325425" y="2063578"/>
                  <a:pt x="2341489" y="2060136"/>
                  <a:pt x="2368732" y="2046515"/>
                </a:cubicBezTo>
                <a:cubicBezTo>
                  <a:pt x="2391955" y="2023292"/>
                  <a:pt x="2430434" y="2008707"/>
                  <a:pt x="2438400" y="1976846"/>
                </a:cubicBezTo>
                <a:cubicBezTo>
                  <a:pt x="2441303" y="1965235"/>
                  <a:pt x="2440470" y="1951970"/>
                  <a:pt x="2447109" y="1942012"/>
                </a:cubicBezTo>
                <a:cubicBezTo>
                  <a:pt x="2452915" y="1933303"/>
                  <a:pt x="2465834" y="1931996"/>
                  <a:pt x="2473235" y="1924595"/>
                </a:cubicBezTo>
                <a:cubicBezTo>
                  <a:pt x="2486378" y="1911452"/>
                  <a:pt x="2496917" y="1895922"/>
                  <a:pt x="2508069" y="1881052"/>
                </a:cubicBezTo>
                <a:cubicBezTo>
                  <a:pt x="2514349" y="1872679"/>
                  <a:pt x="2516399" y="1860119"/>
                  <a:pt x="2525486" y="1854926"/>
                </a:cubicBezTo>
                <a:cubicBezTo>
                  <a:pt x="2538337" y="1847582"/>
                  <a:pt x="2554515" y="1849120"/>
                  <a:pt x="2569029" y="1846217"/>
                </a:cubicBezTo>
                <a:cubicBezTo>
                  <a:pt x="2778471" y="1864430"/>
                  <a:pt x="2705747" y="1842444"/>
                  <a:pt x="2795452" y="1872343"/>
                </a:cubicBezTo>
                <a:cubicBezTo>
                  <a:pt x="2824152" y="1865168"/>
                  <a:pt x="2846994" y="1861126"/>
                  <a:pt x="2873829" y="1846217"/>
                </a:cubicBezTo>
                <a:cubicBezTo>
                  <a:pt x="2952911" y="1802282"/>
                  <a:pt x="2871553" y="1832462"/>
                  <a:pt x="2934789" y="1811383"/>
                </a:cubicBezTo>
                <a:cubicBezTo>
                  <a:pt x="2940595" y="1802674"/>
                  <a:pt x="2945505" y="1793298"/>
                  <a:pt x="2952206" y="1785257"/>
                </a:cubicBezTo>
                <a:cubicBezTo>
                  <a:pt x="3008084" y="1718204"/>
                  <a:pt x="2952506" y="1797872"/>
                  <a:pt x="2995749" y="1733006"/>
                </a:cubicBezTo>
                <a:cubicBezTo>
                  <a:pt x="3018970" y="1663337"/>
                  <a:pt x="2984138" y="1744617"/>
                  <a:pt x="3030583" y="1698172"/>
                </a:cubicBezTo>
                <a:cubicBezTo>
                  <a:pt x="3039763" y="1688992"/>
                  <a:pt x="3038820" y="1672517"/>
                  <a:pt x="3048000" y="1663337"/>
                </a:cubicBezTo>
                <a:cubicBezTo>
                  <a:pt x="3062802" y="1648535"/>
                  <a:pt x="3082835" y="1640114"/>
                  <a:pt x="3100252" y="1628503"/>
                </a:cubicBezTo>
                <a:cubicBezTo>
                  <a:pt x="3108960" y="1622697"/>
                  <a:pt x="3115963" y="1612127"/>
                  <a:pt x="3126377" y="1611086"/>
                </a:cubicBezTo>
                <a:cubicBezTo>
                  <a:pt x="3231033" y="1600620"/>
                  <a:pt x="3184686" y="1607173"/>
                  <a:pt x="3265715" y="1593669"/>
                </a:cubicBezTo>
                <a:cubicBezTo>
                  <a:pt x="3324112" y="1564471"/>
                  <a:pt x="3276100" y="1585328"/>
                  <a:pt x="3335383" y="1567543"/>
                </a:cubicBezTo>
                <a:cubicBezTo>
                  <a:pt x="3423772" y="1541026"/>
                  <a:pt x="3351819" y="1557290"/>
                  <a:pt x="3431177" y="1541417"/>
                </a:cubicBezTo>
                <a:cubicBezTo>
                  <a:pt x="3436983" y="1535611"/>
                  <a:pt x="3444371" y="1531041"/>
                  <a:pt x="3448595" y="1524000"/>
                </a:cubicBezTo>
                <a:cubicBezTo>
                  <a:pt x="3453318" y="1516129"/>
                  <a:pt x="3451569" y="1505043"/>
                  <a:pt x="3457303" y="1497875"/>
                </a:cubicBezTo>
                <a:cubicBezTo>
                  <a:pt x="3463841" y="1489702"/>
                  <a:pt x="3474720" y="1486263"/>
                  <a:pt x="3483429" y="1480457"/>
                </a:cubicBezTo>
                <a:cubicBezTo>
                  <a:pt x="3500382" y="1429596"/>
                  <a:pt x="3478872" y="1476306"/>
                  <a:pt x="3518263" y="1436915"/>
                </a:cubicBezTo>
                <a:cubicBezTo>
                  <a:pt x="3525664" y="1429514"/>
                  <a:pt x="3527307" y="1417069"/>
                  <a:pt x="3535680" y="1410789"/>
                </a:cubicBezTo>
                <a:cubicBezTo>
                  <a:pt x="3574563" y="1381626"/>
                  <a:pt x="3595166" y="1383457"/>
                  <a:pt x="3640183" y="1375955"/>
                </a:cubicBezTo>
                <a:cubicBezTo>
                  <a:pt x="3668218" y="1291854"/>
                  <a:pt x="3619157" y="1418505"/>
                  <a:pt x="3683726" y="1332412"/>
                </a:cubicBezTo>
                <a:cubicBezTo>
                  <a:pt x="3694742" y="1317724"/>
                  <a:pt x="3690959" y="1295436"/>
                  <a:pt x="3701143" y="1280160"/>
                </a:cubicBezTo>
                <a:cubicBezTo>
                  <a:pt x="3712754" y="1262743"/>
                  <a:pt x="3721175" y="1242710"/>
                  <a:pt x="3735977" y="1227909"/>
                </a:cubicBezTo>
                <a:cubicBezTo>
                  <a:pt x="3741783" y="1222103"/>
                  <a:pt x="3748623" y="1217173"/>
                  <a:pt x="3753395" y="1210492"/>
                </a:cubicBezTo>
                <a:cubicBezTo>
                  <a:pt x="3763233" y="1196718"/>
                  <a:pt x="3767551" y="1178918"/>
                  <a:pt x="3779520" y="1166949"/>
                </a:cubicBezTo>
                <a:cubicBezTo>
                  <a:pt x="3786011" y="1160458"/>
                  <a:pt x="3796937" y="1161143"/>
                  <a:pt x="3805646" y="1158240"/>
                </a:cubicBezTo>
                <a:cubicBezTo>
                  <a:pt x="3830722" y="1083019"/>
                  <a:pt x="3789045" y="1183551"/>
                  <a:pt x="3849189" y="1123406"/>
                </a:cubicBezTo>
                <a:cubicBezTo>
                  <a:pt x="3860243" y="1112352"/>
                  <a:pt x="3855552" y="1090917"/>
                  <a:pt x="3866606" y="1079863"/>
                </a:cubicBezTo>
                <a:cubicBezTo>
                  <a:pt x="3891578" y="1054891"/>
                  <a:pt x="3917113" y="1057415"/>
                  <a:pt x="3944983" y="1045029"/>
                </a:cubicBezTo>
                <a:cubicBezTo>
                  <a:pt x="3962778" y="1037120"/>
                  <a:pt x="3979818" y="1027612"/>
                  <a:pt x="3997235" y="1018903"/>
                </a:cubicBezTo>
                <a:cubicBezTo>
                  <a:pt x="4018114" y="956263"/>
                  <a:pt x="3986104" y="1027807"/>
                  <a:pt x="4040777" y="984069"/>
                </a:cubicBezTo>
                <a:cubicBezTo>
                  <a:pt x="4047945" y="978334"/>
                  <a:pt x="4045381" y="966154"/>
                  <a:pt x="4049486" y="957943"/>
                </a:cubicBezTo>
                <a:cubicBezTo>
                  <a:pt x="4057056" y="942804"/>
                  <a:pt x="4066903" y="928914"/>
                  <a:pt x="4075612" y="914400"/>
                </a:cubicBezTo>
                <a:cubicBezTo>
                  <a:pt x="4078515" y="902789"/>
                  <a:pt x="4079605" y="890567"/>
                  <a:pt x="4084320" y="879566"/>
                </a:cubicBezTo>
                <a:cubicBezTo>
                  <a:pt x="4090719" y="864634"/>
                  <a:pt x="4133075" y="814268"/>
                  <a:pt x="4136572" y="809897"/>
                </a:cubicBezTo>
                <a:cubicBezTo>
                  <a:pt x="4155571" y="752897"/>
                  <a:pt x="4129183" y="808842"/>
                  <a:pt x="4171406" y="775063"/>
                </a:cubicBezTo>
                <a:cubicBezTo>
                  <a:pt x="4179579" y="768525"/>
                  <a:pt x="4184142" y="758298"/>
                  <a:pt x="4188823" y="748937"/>
                </a:cubicBezTo>
                <a:cubicBezTo>
                  <a:pt x="4192928" y="740727"/>
                  <a:pt x="4191041" y="729303"/>
                  <a:pt x="4197532" y="722812"/>
                </a:cubicBezTo>
                <a:cubicBezTo>
                  <a:pt x="4204023" y="716321"/>
                  <a:pt x="4214949" y="717006"/>
                  <a:pt x="4223657" y="714103"/>
                </a:cubicBezTo>
                <a:cubicBezTo>
                  <a:pt x="4246880" y="690880"/>
                  <a:pt x="4278639" y="673810"/>
                  <a:pt x="4293326" y="644435"/>
                </a:cubicBezTo>
                <a:cubicBezTo>
                  <a:pt x="4299132" y="632823"/>
                  <a:pt x="4302194" y="619370"/>
                  <a:pt x="4310743" y="609600"/>
                </a:cubicBezTo>
                <a:cubicBezTo>
                  <a:pt x="4322983" y="595612"/>
                  <a:pt x="4341143" y="587909"/>
                  <a:pt x="4354286" y="574766"/>
                </a:cubicBezTo>
                <a:cubicBezTo>
                  <a:pt x="4364549" y="564503"/>
                  <a:pt x="4369262" y="549224"/>
                  <a:pt x="4380412" y="539932"/>
                </a:cubicBezTo>
                <a:cubicBezTo>
                  <a:pt x="4387464" y="534055"/>
                  <a:pt x="4398327" y="535328"/>
                  <a:pt x="4406537" y="531223"/>
                </a:cubicBezTo>
                <a:cubicBezTo>
                  <a:pt x="4415898" y="526542"/>
                  <a:pt x="4423302" y="518487"/>
                  <a:pt x="4432663" y="513806"/>
                </a:cubicBezTo>
                <a:cubicBezTo>
                  <a:pt x="4472325" y="493975"/>
                  <a:pt x="4484997" y="490555"/>
                  <a:pt x="4519749" y="478972"/>
                </a:cubicBezTo>
                <a:cubicBezTo>
                  <a:pt x="4531360" y="470263"/>
                  <a:pt x="4541981" y="460047"/>
                  <a:pt x="4554583" y="452846"/>
                </a:cubicBezTo>
                <a:cubicBezTo>
                  <a:pt x="4562553" y="448291"/>
                  <a:pt x="4571882" y="446659"/>
                  <a:pt x="4580709" y="444137"/>
                </a:cubicBezTo>
                <a:cubicBezTo>
                  <a:pt x="4628699" y="430426"/>
                  <a:pt x="4630763" y="433738"/>
                  <a:pt x="4693920" y="426720"/>
                </a:cubicBezTo>
                <a:cubicBezTo>
                  <a:pt x="4756296" y="405929"/>
                  <a:pt x="4684943" y="435653"/>
                  <a:pt x="4737463" y="391886"/>
                </a:cubicBezTo>
                <a:cubicBezTo>
                  <a:pt x="4747436" y="383575"/>
                  <a:pt x="4761026" y="380910"/>
                  <a:pt x="4772297" y="374469"/>
                </a:cubicBezTo>
                <a:cubicBezTo>
                  <a:pt x="4858461" y="325233"/>
                  <a:pt x="4727993" y="392267"/>
                  <a:pt x="4833257" y="339635"/>
                </a:cubicBezTo>
                <a:cubicBezTo>
                  <a:pt x="4836160" y="330926"/>
                  <a:pt x="4839444" y="322336"/>
                  <a:pt x="4841966" y="313509"/>
                </a:cubicBezTo>
                <a:cubicBezTo>
                  <a:pt x="4845254" y="302001"/>
                  <a:pt x="4842794" y="287682"/>
                  <a:pt x="4850675" y="278675"/>
                </a:cubicBezTo>
                <a:cubicBezTo>
                  <a:pt x="4864459" y="262921"/>
                  <a:pt x="4902926" y="243840"/>
                  <a:pt x="4902926" y="243840"/>
                </a:cubicBezTo>
                <a:cubicBezTo>
                  <a:pt x="4908732" y="235132"/>
                  <a:pt x="4912942" y="225116"/>
                  <a:pt x="4920343" y="217715"/>
                </a:cubicBezTo>
                <a:cubicBezTo>
                  <a:pt x="4930606" y="207452"/>
                  <a:pt x="4945885" y="202739"/>
                  <a:pt x="4955177" y="191589"/>
                </a:cubicBezTo>
                <a:cubicBezTo>
                  <a:pt x="4961054" y="184537"/>
                  <a:pt x="4958151" y="172631"/>
                  <a:pt x="4963886" y="165463"/>
                </a:cubicBezTo>
                <a:cubicBezTo>
                  <a:pt x="4970424" y="157290"/>
                  <a:pt x="4982611" y="155447"/>
                  <a:pt x="4990012" y="148046"/>
                </a:cubicBezTo>
                <a:cubicBezTo>
                  <a:pt x="5062414" y="75644"/>
                  <a:pt x="4991908" y="126462"/>
                  <a:pt x="5050972" y="87086"/>
                </a:cubicBezTo>
                <a:cubicBezTo>
                  <a:pt x="5059680" y="72572"/>
                  <a:pt x="5068877" y="58339"/>
                  <a:pt x="5077097" y="43543"/>
                </a:cubicBezTo>
                <a:cubicBezTo>
                  <a:pt x="5083402" y="32195"/>
                  <a:pt x="5085335" y="17889"/>
                  <a:pt x="5094515" y="8709"/>
                </a:cubicBezTo>
                <a:cubicBezTo>
                  <a:pt x="5101006" y="2218"/>
                  <a:pt x="5111932" y="2903"/>
                  <a:pt x="5120640" y="0"/>
                </a:cubicBezTo>
                <a:cubicBezTo>
                  <a:pt x="5143779" y="115690"/>
                  <a:pt x="5110232" y="-60641"/>
                  <a:pt x="5138057" y="148046"/>
                </a:cubicBezTo>
                <a:cubicBezTo>
                  <a:pt x="5139270" y="157145"/>
                  <a:pt x="5141031" y="167004"/>
                  <a:pt x="5146766" y="174172"/>
                </a:cubicBezTo>
                <a:cubicBezTo>
                  <a:pt x="5153304" y="182345"/>
                  <a:pt x="5164183" y="185783"/>
                  <a:pt x="5172892" y="191589"/>
                </a:cubicBezTo>
                <a:cubicBezTo>
                  <a:pt x="5175795" y="200298"/>
                  <a:pt x="5174432" y="211981"/>
                  <a:pt x="5181600" y="217715"/>
                </a:cubicBezTo>
                <a:cubicBezTo>
                  <a:pt x="5190946" y="225192"/>
                  <a:pt x="5204927" y="223135"/>
                  <a:pt x="5216435" y="226423"/>
                </a:cubicBezTo>
                <a:cubicBezTo>
                  <a:pt x="5225261" y="228945"/>
                  <a:pt x="5233852" y="232229"/>
                  <a:pt x="5242560" y="235132"/>
                </a:cubicBezTo>
                <a:cubicBezTo>
                  <a:pt x="5332341" y="220168"/>
                  <a:pt x="5299259" y="221643"/>
                  <a:pt x="5434149" y="235132"/>
                </a:cubicBezTo>
                <a:cubicBezTo>
                  <a:pt x="5443760" y="236093"/>
                  <a:pt x="5483805" y="247704"/>
                  <a:pt x="5495109" y="252549"/>
                </a:cubicBezTo>
                <a:cubicBezTo>
                  <a:pt x="5507041" y="257663"/>
                  <a:pt x="5517213" y="267420"/>
                  <a:pt x="5529943" y="269966"/>
                </a:cubicBezTo>
                <a:cubicBezTo>
                  <a:pt x="5561383" y="276254"/>
                  <a:pt x="5593833" y="275485"/>
                  <a:pt x="5625737" y="278675"/>
                </a:cubicBezTo>
                <a:cubicBezTo>
                  <a:pt x="5651893" y="281291"/>
                  <a:pt x="5677989" y="284480"/>
                  <a:pt x="5704115" y="287383"/>
                </a:cubicBezTo>
                <a:cubicBezTo>
                  <a:pt x="5721532" y="293189"/>
                  <a:pt x="5738781" y="299524"/>
                  <a:pt x="5756366" y="304800"/>
                </a:cubicBezTo>
                <a:cubicBezTo>
                  <a:pt x="5767830" y="308239"/>
                  <a:pt x="5779497" y="316017"/>
                  <a:pt x="5791200" y="313509"/>
                </a:cubicBezTo>
                <a:cubicBezTo>
                  <a:pt x="6188701" y="228331"/>
                  <a:pt x="5863479" y="266222"/>
                  <a:pt x="6087292" y="243840"/>
                </a:cubicBezTo>
                <a:cubicBezTo>
                  <a:pt x="6178637" y="262110"/>
                  <a:pt x="6139767" y="258070"/>
                  <a:pt x="6296297" y="243840"/>
                </a:cubicBezTo>
                <a:cubicBezTo>
                  <a:pt x="6305439" y="243009"/>
                  <a:pt x="6313517" y="237358"/>
                  <a:pt x="6322423" y="235132"/>
                </a:cubicBezTo>
                <a:cubicBezTo>
                  <a:pt x="6336783" y="231542"/>
                  <a:pt x="6351452" y="229326"/>
                  <a:pt x="6365966" y="226423"/>
                </a:cubicBezTo>
                <a:cubicBezTo>
                  <a:pt x="6368869" y="217714"/>
                  <a:pt x="6368184" y="206788"/>
                  <a:pt x="6374675" y="200297"/>
                </a:cubicBezTo>
                <a:cubicBezTo>
                  <a:pt x="6381166" y="193806"/>
                  <a:pt x="6391974" y="194111"/>
                  <a:pt x="6400800" y="191589"/>
                </a:cubicBezTo>
                <a:cubicBezTo>
                  <a:pt x="6477344" y="169719"/>
                  <a:pt x="6399122" y="195050"/>
                  <a:pt x="6461760" y="174172"/>
                </a:cubicBezTo>
                <a:cubicBezTo>
                  <a:pt x="6470469" y="168366"/>
                  <a:pt x="6479713" y="163293"/>
                  <a:pt x="6487886" y="156755"/>
                </a:cubicBezTo>
                <a:cubicBezTo>
                  <a:pt x="6494297" y="151626"/>
                  <a:pt x="6498262" y="143561"/>
                  <a:pt x="6505303" y="139337"/>
                </a:cubicBezTo>
                <a:cubicBezTo>
                  <a:pt x="6513174" y="134614"/>
                  <a:pt x="6522573" y="133044"/>
                  <a:pt x="6531429" y="130629"/>
                </a:cubicBezTo>
                <a:cubicBezTo>
                  <a:pt x="6625470" y="104982"/>
                  <a:pt x="6596750" y="113546"/>
                  <a:pt x="6714309" y="104503"/>
                </a:cubicBezTo>
                <a:cubicBezTo>
                  <a:pt x="6748697" y="93041"/>
                  <a:pt x="6731255" y="95795"/>
                  <a:pt x="6766560" y="95795"/>
                </a:cubicBezTo>
              </a:path>
            </a:pathLst>
          </a:custGeom>
          <a:noFill/>
          <a:ln w="149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D9464E4-8C30-4565-A78A-508379BDA82B}"/>
              </a:ext>
            </a:extLst>
          </p:cNvPr>
          <p:cNvSpPr txBox="1"/>
          <p:nvPr/>
        </p:nvSpPr>
        <p:spPr>
          <a:xfrm>
            <a:off x="451264" y="2161332"/>
            <a:ext cx="2480149" cy="3785652"/>
          </a:xfrm>
          <a:prstGeom prst="rect">
            <a:avLst/>
          </a:prstGeom>
          <a:noFill/>
        </p:spPr>
        <p:txBody>
          <a:bodyPr wrap="square" rtlCol="0">
            <a:spAutoFit/>
          </a:bodyPr>
          <a:lstStyle/>
          <a:p>
            <a:r>
              <a:rPr lang="en-US" sz="2400" dirty="0"/>
              <a:t>In 2008:</a:t>
            </a:r>
          </a:p>
          <a:p>
            <a:r>
              <a:rPr lang="en-US" sz="2400" dirty="0"/>
              <a:t>China GDP </a:t>
            </a:r>
            <a:r>
              <a:rPr lang="en-US" sz="2400" dirty="0" err="1"/>
              <a:t>wap</a:t>
            </a:r>
            <a:r>
              <a:rPr lang="en-US" sz="2400" dirty="0"/>
              <a:t> 7,896</a:t>
            </a:r>
          </a:p>
          <a:p>
            <a:r>
              <a:rPr lang="en-US" sz="2400" dirty="0"/>
              <a:t>China GDP pc 5,712</a:t>
            </a:r>
          </a:p>
          <a:p>
            <a:endParaRPr lang="en-US" sz="2400" dirty="0"/>
          </a:p>
          <a:p>
            <a:r>
              <a:rPr lang="en-US" sz="2400" dirty="0"/>
              <a:t>Mexico GDP </a:t>
            </a:r>
            <a:r>
              <a:rPr lang="en-US" sz="2400" dirty="0" err="1"/>
              <a:t>wap</a:t>
            </a:r>
            <a:r>
              <a:rPr lang="en-US" sz="2400" dirty="0"/>
              <a:t> 20,755</a:t>
            </a:r>
          </a:p>
          <a:p>
            <a:r>
              <a:rPr lang="en-US" sz="2400" dirty="0"/>
              <a:t>Mexico GDP pc 14,434</a:t>
            </a:r>
          </a:p>
        </p:txBody>
      </p:sp>
    </p:spTree>
    <p:extLst>
      <p:ext uri="{BB962C8B-B14F-4D97-AF65-F5344CB8AC3E}">
        <p14:creationId xmlns:p14="http://schemas.microsoft.com/office/powerpoint/2010/main" val="4116550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1A5DA-A986-4480-B668-003B11AF08F2}"/>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B91A8154-4911-4178-A6CB-00B02293FC7B}"/>
              </a:ext>
            </a:extLst>
          </p:cNvPr>
          <p:cNvSpPr>
            <a:spLocks noGrp="1"/>
          </p:cNvSpPr>
          <p:nvPr>
            <p:ph idx="1"/>
          </p:nvPr>
        </p:nvSpPr>
        <p:spPr/>
        <p:txBody>
          <a:bodyPr>
            <a:normAutofit fontScale="92500" lnSpcReduction="10000"/>
          </a:bodyPr>
          <a:lstStyle/>
          <a:p>
            <a:r>
              <a:rPr lang="en-US" dirty="0"/>
              <a:t>The paper conducted a broad and critical analysis of existing literature from multiple angles</a:t>
            </a:r>
          </a:p>
          <a:p>
            <a:r>
              <a:rPr lang="en-US" dirty="0"/>
              <a:t>Certain comparisons amongst different time periods might not be apt due to the global economic climate e.g. 1990-2000 Mexico vs 1998-2008 China</a:t>
            </a:r>
          </a:p>
          <a:p>
            <a:r>
              <a:rPr lang="en-US" dirty="0"/>
              <a:t>Proposed factor responsible for the difference in growth makes intuitive sense and is supported by the numerical analysis</a:t>
            </a:r>
          </a:p>
          <a:p>
            <a:r>
              <a:rPr lang="en-US" dirty="0"/>
              <a:t>Conclusions applicable to new emerging markets such as India, South Africa, and Brazil. Its stance in support of open trade is an especially interesting topic in the current macro environment of trade wars and protectionism, with China slowing down although it is still far from reaching U.S. per capita wealth.</a:t>
            </a:r>
          </a:p>
        </p:txBody>
      </p:sp>
      <p:sp>
        <p:nvSpPr>
          <p:cNvPr id="4" name="TextBox 3">
            <a:extLst>
              <a:ext uri="{FF2B5EF4-FFF2-40B4-BE49-F238E27FC236}">
                <a16:creationId xmlns:a16="http://schemas.microsoft.com/office/drawing/2014/main" id="{48C9987B-8F97-4DE3-8334-FD96472C21CF}"/>
              </a:ext>
            </a:extLst>
          </p:cNvPr>
          <p:cNvSpPr txBox="1"/>
          <p:nvPr/>
        </p:nvSpPr>
        <p:spPr>
          <a:xfrm>
            <a:off x="2678305" y="2308110"/>
            <a:ext cx="6439569" cy="3154710"/>
          </a:xfrm>
          <a:prstGeom prst="rect">
            <a:avLst/>
          </a:prstGeom>
          <a:solidFill>
            <a:schemeClr val="bg1"/>
          </a:solidFill>
        </p:spPr>
        <p:txBody>
          <a:bodyPr wrap="square" rtlCol="0">
            <a:spAutoFit/>
          </a:bodyPr>
          <a:lstStyle/>
          <a:p>
            <a:r>
              <a:rPr lang="en-US" sz="19900" u="sng" dirty="0">
                <a:solidFill>
                  <a:srgbClr val="92D050"/>
                </a:solidFill>
              </a:rPr>
              <a:t>VALID</a:t>
            </a:r>
          </a:p>
        </p:txBody>
      </p:sp>
    </p:spTree>
    <p:extLst>
      <p:ext uri="{BB962C8B-B14F-4D97-AF65-F5344CB8AC3E}">
        <p14:creationId xmlns:p14="http://schemas.microsoft.com/office/powerpoint/2010/main" val="393208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C62FC-09A9-4929-AA96-BD7B58401E18}"/>
              </a:ext>
            </a:extLst>
          </p:cNvPr>
          <p:cNvSpPr>
            <a:spLocks noGrp="1"/>
          </p:cNvSpPr>
          <p:nvPr>
            <p:ph type="title"/>
          </p:nvPr>
        </p:nvSpPr>
        <p:spPr>
          <a:xfrm>
            <a:off x="838200" y="365125"/>
            <a:ext cx="10515600" cy="396875"/>
          </a:xfrm>
        </p:spPr>
        <p:txBody>
          <a:bodyPr>
            <a:normAutofit fontScale="90000"/>
          </a:bodyPr>
          <a:lstStyle/>
          <a:p>
            <a:r>
              <a:rPr lang="en-US" sz="3200" dirty="0"/>
              <a:t>References</a:t>
            </a:r>
            <a:endParaRPr lang="en-US" dirty="0"/>
          </a:p>
        </p:txBody>
      </p:sp>
      <p:sp>
        <p:nvSpPr>
          <p:cNvPr id="3" name="Content Placeholder 2">
            <a:extLst>
              <a:ext uri="{FF2B5EF4-FFF2-40B4-BE49-F238E27FC236}">
                <a16:creationId xmlns:a16="http://schemas.microsoft.com/office/drawing/2014/main" id="{B97A47A0-0FF4-4E70-9261-9268ED6C3103}"/>
              </a:ext>
            </a:extLst>
          </p:cNvPr>
          <p:cNvSpPr>
            <a:spLocks noGrp="1"/>
          </p:cNvSpPr>
          <p:nvPr>
            <p:ph idx="1"/>
          </p:nvPr>
        </p:nvSpPr>
        <p:spPr>
          <a:xfrm>
            <a:off x="838200" y="873760"/>
            <a:ext cx="10515600" cy="5303203"/>
          </a:xfrm>
        </p:spPr>
        <p:txBody>
          <a:bodyPr>
            <a:normAutofit fontScale="77500" lnSpcReduction="20000"/>
          </a:bodyPr>
          <a:lstStyle/>
          <a:p>
            <a:pPr marL="342900" indent="-342900">
              <a:buFont typeface="+mj-lt"/>
              <a:buAutoNum type="arabicPeriod"/>
            </a:pPr>
            <a:r>
              <a:rPr lang="en-US" sz="1600" dirty="0"/>
              <a:t>Stephen L </a:t>
            </a:r>
            <a:r>
              <a:rPr lang="en-US" sz="1600" dirty="0" err="1"/>
              <a:t>Parente</a:t>
            </a:r>
            <a:r>
              <a:rPr lang="en-US" sz="1600" dirty="0"/>
              <a:t> and Edward C Prescott (1994, 2002) and Timothy J Kehoe and Edward C Prescott (2002, 2007)</a:t>
            </a:r>
          </a:p>
          <a:p>
            <a:pPr marL="342900" indent="-342900">
              <a:buFont typeface="+mj-lt"/>
              <a:buAutoNum type="arabicPeriod"/>
            </a:pPr>
            <a:r>
              <a:rPr lang="en-US" sz="1600" dirty="0" err="1"/>
              <a:t>Claustre</a:t>
            </a:r>
            <a:r>
              <a:rPr lang="en-US" sz="1600" dirty="0"/>
              <a:t> </a:t>
            </a:r>
            <a:r>
              <a:rPr lang="en-US" sz="1600" dirty="0" err="1"/>
              <a:t>Bajone</a:t>
            </a:r>
            <a:r>
              <a:rPr lang="en-US" sz="1600" dirty="0"/>
              <a:t> et al. (2010)</a:t>
            </a:r>
          </a:p>
          <a:p>
            <a:pPr marL="342900" indent="-342900">
              <a:buFont typeface="+mj-lt"/>
              <a:buAutoNum type="arabicPeriod"/>
            </a:pPr>
            <a:r>
              <a:rPr lang="en-US" sz="1600" dirty="0"/>
              <a:t>Jeffrey D Sachs and Andrew M Warner (1995)</a:t>
            </a:r>
          </a:p>
          <a:p>
            <a:pPr marL="342900" indent="-342900">
              <a:buFont typeface="+mj-lt"/>
              <a:buAutoNum type="arabicPeriod"/>
            </a:pPr>
            <a:r>
              <a:rPr lang="en-US" sz="1600" dirty="0"/>
              <a:t>Andrew M Warner (2003)</a:t>
            </a:r>
          </a:p>
          <a:p>
            <a:pPr marL="342900" indent="-342900">
              <a:buFont typeface="+mj-lt"/>
              <a:buAutoNum type="arabicPeriod"/>
            </a:pPr>
            <a:r>
              <a:rPr lang="en-US" sz="1600" dirty="0"/>
              <a:t>Francisco Rodriguez (2007)</a:t>
            </a:r>
          </a:p>
          <a:p>
            <a:pPr marL="342900" indent="-342900">
              <a:buFont typeface="+mj-lt"/>
              <a:buAutoNum type="arabicPeriod"/>
            </a:pPr>
            <a:r>
              <a:rPr lang="en-US" sz="1600" dirty="0"/>
              <a:t>Steve </a:t>
            </a:r>
            <a:r>
              <a:rPr lang="en-US" sz="1600" dirty="0" err="1"/>
              <a:t>Dowrick</a:t>
            </a:r>
            <a:r>
              <a:rPr lang="en-US" sz="1600" dirty="0"/>
              <a:t> and Jane </a:t>
            </a:r>
            <a:r>
              <a:rPr lang="en-US" sz="1600" dirty="0" err="1"/>
              <a:t>Golley</a:t>
            </a:r>
            <a:r>
              <a:rPr lang="en-US" sz="1600" dirty="0"/>
              <a:t> (2004) and David N DeJong and Marla Ripoll (2006)</a:t>
            </a:r>
          </a:p>
          <a:p>
            <a:pPr marL="342900" indent="-342900">
              <a:buFont typeface="+mj-lt"/>
              <a:buAutoNum type="arabicPeriod"/>
            </a:pPr>
            <a:r>
              <a:rPr lang="en-US" sz="1600" dirty="0" err="1"/>
              <a:t>Halit</a:t>
            </a:r>
            <a:r>
              <a:rPr lang="en-US" sz="1600" dirty="0"/>
              <a:t> </a:t>
            </a:r>
            <a:r>
              <a:rPr lang="en-US" sz="1600" dirty="0" err="1"/>
              <a:t>Yanikkaya</a:t>
            </a:r>
            <a:r>
              <a:rPr lang="en-US" sz="1600" dirty="0"/>
              <a:t> (2003)</a:t>
            </a:r>
          </a:p>
          <a:p>
            <a:pPr marL="342900" indent="-342900">
              <a:buFont typeface="+mj-lt"/>
              <a:buAutoNum type="arabicPeriod"/>
            </a:pPr>
            <a:r>
              <a:rPr lang="en-US" sz="1600" dirty="0"/>
              <a:t>Luis Rivera-</a:t>
            </a:r>
            <a:r>
              <a:rPr lang="en-US" sz="1600" dirty="0" err="1"/>
              <a:t>Batiz</a:t>
            </a:r>
            <a:r>
              <a:rPr lang="en-US" sz="1600" dirty="0"/>
              <a:t> and Paul M Romer (1991) amongst others</a:t>
            </a:r>
          </a:p>
          <a:p>
            <a:pPr marL="342900" indent="-342900">
              <a:buFont typeface="+mj-lt"/>
              <a:buAutoNum type="arabicPeriod"/>
            </a:pPr>
            <a:r>
              <a:rPr lang="en-US" sz="1600" dirty="0"/>
              <a:t>Raphael </a:t>
            </a:r>
            <a:r>
              <a:rPr lang="en-US" sz="1600" dirty="0" err="1"/>
              <a:t>Bergoeing</a:t>
            </a:r>
            <a:r>
              <a:rPr lang="en-US" sz="1600" dirty="0"/>
              <a:t> et al (2002, 2007)</a:t>
            </a:r>
          </a:p>
          <a:p>
            <a:pPr marL="342900" indent="-342900">
              <a:buFont typeface="+mj-lt"/>
              <a:buAutoNum type="arabicPeriod"/>
            </a:pPr>
            <a:r>
              <a:rPr lang="en-US" sz="1600" dirty="0"/>
              <a:t>Anne Krueger and Aaron </a:t>
            </a:r>
            <a:r>
              <a:rPr lang="en-US" sz="1600" dirty="0" err="1"/>
              <a:t>Tornell</a:t>
            </a:r>
            <a:r>
              <a:rPr lang="en-US" sz="1600" dirty="0"/>
              <a:t> (1999) and Aaron </a:t>
            </a:r>
            <a:r>
              <a:rPr lang="en-US" sz="1600" dirty="0" err="1"/>
              <a:t>Tornell</a:t>
            </a:r>
            <a:r>
              <a:rPr lang="en-US" sz="1600" dirty="0"/>
              <a:t>, Frank </a:t>
            </a:r>
            <a:r>
              <a:rPr lang="en-US" sz="1600" dirty="0" err="1"/>
              <a:t>Westerman</a:t>
            </a:r>
            <a:r>
              <a:rPr lang="en-US" sz="1600" dirty="0"/>
              <a:t>, and Lorenza Martinez (2003)</a:t>
            </a:r>
          </a:p>
          <a:p>
            <a:pPr marL="342900" indent="-342900">
              <a:buFont typeface="+mj-lt"/>
              <a:buAutoNum type="arabicPeriod"/>
            </a:pPr>
            <a:r>
              <a:rPr lang="en-US" sz="1600" dirty="0"/>
              <a:t>Loren Brandt and </a:t>
            </a:r>
            <a:r>
              <a:rPr lang="en-US" sz="1600" dirty="0" err="1"/>
              <a:t>Xiaodong</a:t>
            </a:r>
            <a:r>
              <a:rPr lang="en-US" sz="1600" dirty="0"/>
              <a:t> Zhu (2010)</a:t>
            </a:r>
          </a:p>
          <a:p>
            <a:pPr marL="342900" indent="-342900">
              <a:buFont typeface="+mj-lt"/>
              <a:buAutoNum type="arabicPeriod"/>
            </a:pPr>
            <a:r>
              <a:rPr lang="en-US" sz="1600" dirty="0"/>
              <a:t>Chang-Tai Hsieh and Peter J </a:t>
            </a:r>
            <a:r>
              <a:rPr lang="en-US" sz="1600" dirty="0" err="1"/>
              <a:t>Klenow</a:t>
            </a:r>
            <a:r>
              <a:rPr lang="en-US" sz="1600" dirty="0"/>
              <a:t> (2009)</a:t>
            </a:r>
          </a:p>
          <a:p>
            <a:pPr marL="342900" indent="-342900">
              <a:buFont typeface="+mj-lt"/>
              <a:buAutoNum type="arabicPeriod"/>
            </a:pPr>
            <a:r>
              <a:rPr lang="en-US" sz="1600" dirty="0"/>
              <a:t>Ernesto Lopez-Cordova (2003)</a:t>
            </a:r>
          </a:p>
          <a:p>
            <a:pPr marL="342900" indent="-342900">
              <a:buFont typeface="+mj-lt"/>
              <a:buAutoNum type="arabicPeriod"/>
            </a:pPr>
            <a:r>
              <a:rPr lang="en-US" sz="1600" dirty="0" err="1"/>
              <a:t>Bajona</a:t>
            </a:r>
            <a:r>
              <a:rPr lang="en-US" sz="1600" dirty="0"/>
              <a:t> and </a:t>
            </a:r>
            <a:r>
              <a:rPr lang="en-US" sz="1600" dirty="0" err="1"/>
              <a:t>Tianshu</a:t>
            </a:r>
            <a:r>
              <a:rPr lang="en-US" sz="1600" dirty="0"/>
              <a:t> Chu (2010)</a:t>
            </a:r>
          </a:p>
          <a:p>
            <a:pPr marL="342900" indent="-342900">
              <a:buFont typeface="+mj-lt"/>
              <a:buAutoNum type="arabicPeriod"/>
            </a:pPr>
            <a:r>
              <a:rPr lang="en-US" sz="1600" dirty="0"/>
              <a:t>Ricardian models by </a:t>
            </a:r>
            <a:r>
              <a:rPr lang="en-US" sz="1600" dirty="0" err="1"/>
              <a:t>Rudiger</a:t>
            </a:r>
            <a:r>
              <a:rPr lang="en-US" sz="1600" dirty="0"/>
              <a:t> Dornbusch, Stanley Fischer, and Paul A Samuelson (1977) and Jonathan Eaton and Samuel S </a:t>
            </a:r>
            <a:r>
              <a:rPr lang="en-US" sz="1600" dirty="0" err="1"/>
              <a:t>Kortum</a:t>
            </a:r>
            <a:r>
              <a:rPr lang="en-US" sz="1600" dirty="0"/>
              <a:t> (2002)</a:t>
            </a:r>
            <a:br>
              <a:rPr lang="en-US" sz="1600" dirty="0"/>
            </a:br>
            <a:r>
              <a:rPr lang="en-US" sz="1600" dirty="0"/>
              <a:t>Imperfect Competition models by Paul Krugman (1980) and Marc J Melitz (2003)</a:t>
            </a:r>
          </a:p>
          <a:p>
            <a:pPr marL="342900" indent="-342900">
              <a:buFont typeface="+mj-lt"/>
              <a:buAutoNum type="arabicPeriod"/>
            </a:pPr>
            <a:r>
              <a:rPr lang="en-US" sz="1600" dirty="0" err="1"/>
              <a:t>Feenstra</a:t>
            </a:r>
            <a:r>
              <a:rPr lang="en-US" sz="1600" dirty="0"/>
              <a:t> (1994)</a:t>
            </a:r>
          </a:p>
          <a:p>
            <a:pPr marL="342900" indent="-342900">
              <a:buFont typeface="+mj-lt"/>
              <a:buAutoNum type="arabicPeriod"/>
            </a:pPr>
            <a:r>
              <a:rPr lang="en-US" sz="1600" dirty="0"/>
              <a:t>Christian </a:t>
            </a:r>
            <a:r>
              <a:rPr lang="en-US" sz="1600" dirty="0" err="1"/>
              <a:t>Broda</a:t>
            </a:r>
            <a:r>
              <a:rPr lang="en-US" sz="1600" dirty="0"/>
              <a:t> and David E Weinstein (2006)</a:t>
            </a:r>
          </a:p>
          <a:p>
            <a:pPr marL="342900" indent="-342900">
              <a:buFont typeface="+mj-lt"/>
              <a:buAutoNum type="arabicPeriod"/>
            </a:pPr>
            <a:r>
              <a:rPr lang="en-US" sz="1600" dirty="0" err="1"/>
              <a:t>Broda</a:t>
            </a:r>
            <a:r>
              <a:rPr lang="en-US" sz="1600" dirty="0"/>
              <a:t>, Joshua Greenfield, and </a:t>
            </a:r>
            <a:r>
              <a:rPr lang="en-US" sz="1600" dirty="0" err="1"/>
              <a:t>Weisntein</a:t>
            </a:r>
            <a:r>
              <a:rPr lang="en-US" sz="1600" dirty="0"/>
              <a:t> (2006)</a:t>
            </a:r>
          </a:p>
          <a:p>
            <a:pPr marL="342900" indent="-342900">
              <a:buFont typeface="+mj-lt"/>
              <a:buAutoNum type="arabicPeriod"/>
            </a:pPr>
            <a:r>
              <a:rPr lang="en-US" sz="1600" dirty="0"/>
              <a:t>Natalia </a:t>
            </a:r>
            <a:r>
              <a:rPr lang="en-US" sz="1600" dirty="0" err="1"/>
              <a:t>Ramondo</a:t>
            </a:r>
            <a:r>
              <a:rPr lang="en-US" sz="1600" dirty="0"/>
              <a:t> and Rodriguez-Clare (2009) and Ellen R </a:t>
            </a:r>
            <a:r>
              <a:rPr lang="en-US" sz="1600" dirty="0" err="1"/>
              <a:t>McGrattan</a:t>
            </a:r>
            <a:r>
              <a:rPr lang="en-US" sz="1600" dirty="0"/>
              <a:t> and Prescott (2009)</a:t>
            </a:r>
          </a:p>
          <a:p>
            <a:pPr marL="342900" indent="-342900">
              <a:buFont typeface="+mj-lt"/>
              <a:buAutoNum type="arabicPeriod"/>
            </a:pPr>
            <a:r>
              <a:rPr lang="en-US" sz="1600" dirty="0"/>
              <a:t>Thomas J Holmes and James A Schmitz (2001), Schmitz (2005), Mark J Gibson (2007)</a:t>
            </a:r>
          </a:p>
        </p:txBody>
      </p:sp>
    </p:spTree>
    <p:extLst>
      <p:ext uri="{BB962C8B-B14F-4D97-AF65-F5344CB8AC3E}">
        <p14:creationId xmlns:p14="http://schemas.microsoft.com/office/powerpoint/2010/main" val="4141663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F6417-FA48-4FF1-836D-D99F5769B361}"/>
              </a:ext>
            </a:extLst>
          </p:cNvPr>
          <p:cNvSpPr>
            <a:spLocks noGrp="1"/>
          </p:cNvSpPr>
          <p:nvPr>
            <p:ph type="title"/>
          </p:nvPr>
        </p:nvSpPr>
        <p:spPr/>
        <p:txBody>
          <a:bodyPr/>
          <a:lstStyle/>
          <a:p>
            <a:r>
              <a:rPr lang="en-US" dirty="0"/>
              <a:t>Presentation Goal</a:t>
            </a:r>
          </a:p>
        </p:txBody>
      </p:sp>
      <p:sp>
        <p:nvSpPr>
          <p:cNvPr id="3" name="Content Placeholder 2">
            <a:extLst>
              <a:ext uri="{FF2B5EF4-FFF2-40B4-BE49-F238E27FC236}">
                <a16:creationId xmlns:a16="http://schemas.microsoft.com/office/drawing/2014/main" id="{0C4A0395-6E2B-416E-8D92-1DA211821703}"/>
              </a:ext>
            </a:extLst>
          </p:cNvPr>
          <p:cNvSpPr>
            <a:spLocks noGrp="1"/>
          </p:cNvSpPr>
          <p:nvPr>
            <p:ph idx="1"/>
          </p:nvPr>
        </p:nvSpPr>
        <p:spPr>
          <a:xfrm>
            <a:off x="838200" y="2705793"/>
            <a:ext cx="10515600" cy="1446414"/>
          </a:xfrm>
        </p:spPr>
        <p:txBody>
          <a:bodyPr/>
          <a:lstStyle/>
          <a:p>
            <a:pPr marL="0" indent="0">
              <a:buNone/>
            </a:pPr>
            <a:r>
              <a:rPr lang="en-US" dirty="0"/>
              <a:t>The presentations should reflect a sophisticated understanding of the papers' assumptions and conclusions, and the presentation should include a critical analysis of the paper's validity and applicability.</a:t>
            </a:r>
          </a:p>
        </p:txBody>
      </p:sp>
    </p:spTree>
    <p:extLst>
      <p:ext uri="{BB962C8B-B14F-4D97-AF65-F5344CB8AC3E}">
        <p14:creationId xmlns:p14="http://schemas.microsoft.com/office/powerpoint/2010/main" val="3775621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71215A-33F4-44EC-AA7E-AA718B804B1C}"/>
              </a:ext>
            </a:extLst>
          </p:cNvPr>
          <p:cNvPicPr>
            <a:picLocks noChangeAspect="1"/>
          </p:cNvPicPr>
          <p:nvPr/>
        </p:nvPicPr>
        <p:blipFill>
          <a:blip r:embed="rId3"/>
          <a:stretch>
            <a:fillRect/>
          </a:stretch>
        </p:blipFill>
        <p:spPr>
          <a:xfrm>
            <a:off x="280554" y="285858"/>
            <a:ext cx="11592458" cy="1865060"/>
          </a:xfrm>
          <a:prstGeom prst="rect">
            <a:avLst/>
          </a:prstGeom>
        </p:spPr>
      </p:pic>
      <p:pic>
        <p:nvPicPr>
          <p:cNvPr id="2" name="Content Placeholder 1">
            <a:extLst>
              <a:ext uri="{FF2B5EF4-FFF2-40B4-BE49-F238E27FC236}">
                <a16:creationId xmlns:a16="http://schemas.microsoft.com/office/drawing/2014/main" id="{FBC1FB3D-6B9F-43E9-9DF4-93DD23D618C2}"/>
              </a:ext>
            </a:extLst>
          </p:cNvPr>
          <p:cNvPicPr>
            <a:picLocks noGrp="1" noChangeAspect="1"/>
          </p:cNvPicPr>
          <p:nvPr>
            <p:ph idx="1"/>
          </p:nvPr>
        </p:nvPicPr>
        <p:blipFill>
          <a:blip r:embed="rId4"/>
          <a:stretch>
            <a:fillRect/>
          </a:stretch>
        </p:blipFill>
        <p:spPr>
          <a:xfrm>
            <a:off x="3608497" y="1837819"/>
            <a:ext cx="8501463" cy="1352190"/>
          </a:xfrm>
          <a:prstGeom prst="rect">
            <a:avLst/>
          </a:prstGeom>
        </p:spPr>
      </p:pic>
      <p:pic>
        <p:nvPicPr>
          <p:cNvPr id="6" name="Picture 5">
            <a:extLst>
              <a:ext uri="{FF2B5EF4-FFF2-40B4-BE49-F238E27FC236}">
                <a16:creationId xmlns:a16="http://schemas.microsoft.com/office/drawing/2014/main" id="{7722EFF2-5080-4615-A015-674457BFEF92}"/>
              </a:ext>
            </a:extLst>
          </p:cNvPr>
          <p:cNvPicPr>
            <a:picLocks noChangeAspect="1"/>
          </p:cNvPicPr>
          <p:nvPr/>
        </p:nvPicPr>
        <p:blipFill>
          <a:blip r:embed="rId5"/>
          <a:stretch>
            <a:fillRect/>
          </a:stretch>
        </p:blipFill>
        <p:spPr>
          <a:xfrm>
            <a:off x="0" y="3525508"/>
            <a:ext cx="12192000" cy="1769133"/>
          </a:xfrm>
          <a:prstGeom prst="rect">
            <a:avLst/>
          </a:prstGeom>
        </p:spPr>
      </p:pic>
    </p:spTree>
    <p:extLst>
      <p:ext uri="{BB962C8B-B14F-4D97-AF65-F5344CB8AC3E}">
        <p14:creationId xmlns:p14="http://schemas.microsoft.com/office/powerpoint/2010/main" val="97247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66F6A9-EACD-42CD-9BBA-A2D361D13EC0}"/>
              </a:ext>
            </a:extLst>
          </p:cNvPr>
          <p:cNvPicPr>
            <a:picLocks noChangeAspect="1"/>
          </p:cNvPicPr>
          <p:nvPr/>
        </p:nvPicPr>
        <p:blipFill>
          <a:blip r:embed="rId3"/>
          <a:stretch>
            <a:fillRect/>
          </a:stretch>
        </p:blipFill>
        <p:spPr>
          <a:xfrm>
            <a:off x="0" y="138646"/>
            <a:ext cx="12192000" cy="2124164"/>
          </a:xfrm>
          <a:prstGeom prst="rect">
            <a:avLst/>
          </a:prstGeom>
        </p:spPr>
      </p:pic>
      <p:pic>
        <p:nvPicPr>
          <p:cNvPr id="6" name="Picture 5">
            <a:extLst>
              <a:ext uri="{FF2B5EF4-FFF2-40B4-BE49-F238E27FC236}">
                <a16:creationId xmlns:a16="http://schemas.microsoft.com/office/drawing/2014/main" id="{00A9026E-FAC3-475B-AEE6-4D9B74403071}"/>
              </a:ext>
            </a:extLst>
          </p:cNvPr>
          <p:cNvPicPr>
            <a:picLocks noChangeAspect="1"/>
          </p:cNvPicPr>
          <p:nvPr/>
        </p:nvPicPr>
        <p:blipFill>
          <a:blip r:embed="rId4"/>
          <a:stretch>
            <a:fillRect/>
          </a:stretch>
        </p:blipFill>
        <p:spPr>
          <a:xfrm>
            <a:off x="0" y="2134658"/>
            <a:ext cx="12192000" cy="1665817"/>
          </a:xfrm>
          <a:prstGeom prst="rect">
            <a:avLst/>
          </a:prstGeom>
        </p:spPr>
      </p:pic>
      <p:pic>
        <p:nvPicPr>
          <p:cNvPr id="7" name="Picture 6">
            <a:extLst>
              <a:ext uri="{FF2B5EF4-FFF2-40B4-BE49-F238E27FC236}">
                <a16:creationId xmlns:a16="http://schemas.microsoft.com/office/drawing/2014/main" id="{A757F9B5-E82A-4EFC-B6A0-00EABF33E1F0}"/>
              </a:ext>
            </a:extLst>
          </p:cNvPr>
          <p:cNvPicPr>
            <a:picLocks noChangeAspect="1"/>
          </p:cNvPicPr>
          <p:nvPr/>
        </p:nvPicPr>
        <p:blipFill>
          <a:blip r:embed="rId5"/>
          <a:stretch>
            <a:fillRect/>
          </a:stretch>
        </p:blipFill>
        <p:spPr>
          <a:xfrm>
            <a:off x="880427" y="3509963"/>
            <a:ext cx="7172325" cy="1162050"/>
          </a:xfrm>
          <a:prstGeom prst="rect">
            <a:avLst/>
          </a:prstGeom>
        </p:spPr>
      </p:pic>
      <p:pic>
        <p:nvPicPr>
          <p:cNvPr id="8" name="Picture 7">
            <a:extLst>
              <a:ext uri="{FF2B5EF4-FFF2-40B4-BE49-F238E27FC236}">
                <a16:creationId xmlns:a16="http://schemas.microsoft.com/office/drawing/2014/main" id="{8F343F9D-70D1-48D9-A4E8-B998955B97F1}"/>
              </a:ext>
            </a:extLst>
          </p:cNvPr>
          <p:cNvPicPr>
            <a:picLocks noChangeAspect="1"/>
          </p:cNvPicPr>
          <p:nvPr/>
        </p:nvPicPr>
        <p:blipFill>
          <a:blip r:embed="rId6"/>
          <a:stretch>
            <a:fillRect/>
          </a:stretch>
        </p:blipFill>
        <p:spPr>
          <a:xfrm>
            <a:off x="2085975" y="4549066"/>
            <a:ext cx="10106025" cy="2308934"/>
          </a:xfrm>
          <a:prstGeom prst="rect">
            <a:avLst/>
          </a:prstGeom>
        </p:spPr>
      </p:pic>
    </p:spTree>
    <p:extLst>
      <p:ext uri="{BB962C8B-B14F-4D97-AF65-F5344CB8AC3E}">
        <p14:creationId xmlns:p14="http://schemas.microsoft.com/office/powerpoint/2010/main" val="308275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FA4A11-066E-4BD3-A63E-E12F0C74DA01}"/>
              </a:ext>
            </a:extLst>
          </p:cNvPr>
          <p:cNvSpPr>
            <a:spLocks noGrp="1"/>
          </p:cNvSpPr>
          <p:nvPr>
            <p:ph type="title"/>
          </p:nvPr>
        </p:nvSpPr>
        <p:spPr/>
        <p:txBody>
          <a:bodyPr/>
          <a:lstStyle/>
          <a:p>
            <a:r>
              <a:rPr lang="en-US" dirty="0"/>
              <a:t>Summary</a:t>
            </a:r>
          </a:p>
        </p:txBody>
      </p:sp>
      <p:sp>
        <p:nvSpPr>
          <p:cNvPr id="9" name="Text Placeholder 8">
            <a:extLst>
              <a:ext uri="{FF2B5EF4-FFF2-40B4-BE49-F238E27FC236}">
                <a16:creationId xmlns:a16="http://schemas.microsoft.com/office/drawing/2014/main" id="{66A55B2C-DEBD-448B-8EB2-D10F66A61530}"/>
              </a:ext>
            </a:extLst>
          </p:cNvPr>
          <p:cNvSpPr>
            <a:spLocks noGrp="1"/>
          </p:cNvSpPr>
          <p:nvPr>
            <p:ph type="body" idx="1"/>
          </p:nvPr>
        </p:nvSpPr>
        <p:spPr/>
        <p:txBody>
          <a:bodyPr/>
          <a:lstStyle/>
          <a:p>
            <a:endParaRPr lang="en-US"/>
          </a:p>
        </p:txBody>
      </p:sp>
      <p:pic>
        <p:nvPicPr>
          <p:cNvPr id="7" name="Graphic 6" descr="Checklist">
            <a:extLst>
              <a:ext uri="{FF2B5EF4-FFF2-40B4-BE49-F238E27FC236}">
                <a16:creationId xmlns:a16="http://schemas.microsoft.com/office/drawing/2014/main" id="{7F3E84F7-EA62-427C-9063-2C4FD1D439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26916" y="312852"/>
            <a:ext cx="1175474" cy="1175474"/>
          </a:xfrm>
          <a:prstGeom prst="rect">
            <a:avLst/>
          </a:prstGeom>
        </p:spPr>
      </p:pic>
    </p:spTree>
    <p:extLst>
      <p:ext uri="{BB962C8B-B14F-4D97-AF65-F5344CB8AC3E}">
        <p14:creationId xmlns:p14="http://schemas.microsoft.com/office/powerpoint/2010/main" val="427649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B69AC0E-7EAD-41D8-BA33-293ACF11F727}"/>
              </a:ext>
            </a:extLst>
          </p:cNvPr>
          <p:cNvSpPr>
            <a:spLocks noGrp="1"/>
          </p:cNvSpPr>
          <p:nvPr>
            <p:ph idx="1"/>
          </p:nvPr>
        </p:nvSpPr>
        <p:spPr>
          <a:xfrm>
            <a:off x="655321" y="2575033"/>
            <a:ext cx="5120113" cy="3869305"/>
          </a:xfrm>
        </p:spPr>
        <p:txBody>
          <a:bodyPr>
            <a:normAutofit fontScale="92500" lnSpcReduction="10000"/>
          </a:bodyPr>
          <a:lstStyle/>
          <a:p>
            <a:pPr marL="0" indent="0">
              <a:buNone/>
            </a:pPr>
            <a:r>
              <a:rPr lang="en-US" sz="2400" dirty="0"/>
              <a:t>Under a balanced growth model, the industrial leader will grow at a constant rate. </a:t>
            </a:r>
          </a:p>
          <a:p>
            <a:pPr marL="0" indent="0">
              <a:buNone/>
            </a:pPr>
            <a:r>
              <a:rPr lang="en-US" sz="2400" dirty="0"/>
              <a:t>Developing countries can grow faster than the leader with improved institutions and policy reform.</a:t>
            </a:r>
          </a:p>
          <a:p>
            <a:pPr marL="0" indent="0">
              <a:buNone/>
            </a:pPr>
            <a:r>
              <a:rPr lang="en-US" sz="2400" dirty="0"/>
              <a:t>Growth potential depends on the distance from the industry leader</a:t>
            </a:r>
            <a:r>
              <a:rPr lang="en-US" sz="2400" baseline="30000" dirty="0"/>
              <a:t>1</a:t>
            </a:r>
          </a:p>
          <a:p>
            <a:r>
              <a:rPr lang="en-US" sz="2400" dirty="0"/>
              <a:t>China has experienced more growth because its starting point as measured by real GDP per working-age person (</a:t>
            </a:r>
            <a:r>
              <a:rPr lang="en-US" sz="2400" dirty="0" err="1"/>
              <a:t>rGDP-wap</a:t>
            </a:r>
            <a:r>
              <a:rPr lang="en-US" sz="2400" dirty="0"/>
              <a:t>) is lower than Mexico’s (20K vs 5K)</a:t>
            </a:r>
            <a:endParaRPr lang="en-US" sz="2400" baseline="30000" dirty="0"/>
          </a:p>
        </p:txBody>
      </p:sp>
      <p:pic>
        <p:nvPicPr>
          <p:cNvPr id="1026" name="Picture 2" descr="person taking photo of road with cars during daytime">
            <a:extLst>
              <a:ext uri="{FF2B5EF4-FFF2-40B4-BE49-F238E27FC236}">
                <a16:creationId xmlns:a16="http://schemas.microsoft.com/office/drawing/2014/main" id="{E732ADDD-FE95-48C8-9F40-B6208673A8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64" r="21988" b="-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8CDFFE3-F5D8-406F-AD3C-B15B95A3C729}"/>
              </a:ext>
            </a:extLst>
          </p:cNvPr>
          <p:cNvSpPr/>
          <p:nvPr/>
        </p:nvSpPr>
        <p:spPr>
          <a:xfrm>
            <a:off x="559198" y="1356206"/>
            <a:ext cx="3224537" cy="830997"/>
          </a:xfrm>
          <a:prstGeom prst="rect">
            <a:avLst/>
          </a:prstGeom>
        </p:spPr>
        <p:txBody>
          <a:bodyPr wrap="none">
            <a:spAutoFit/>
          </a:bodyPr>
          <a:lstStyle/>
          <a:p>
            <a:r>
              <a:rPr lang="en-US" sz="4800" dirty="0">
                <a:latin typeface="+mj-lt"/>
              </a:rPr>
              <a:t>Core thesis: </a:t>
            </a:r>
          </a:p>
        </p:txBody>
      </p:sp>
    </p:spTree>
    <p:extLst>
      <p:ext uri="{BB962C8B-B14F-4D97-AF65-F5344CB8AC3E}">
        <p14:creationId xmlns:p14="http://schemas.microsoft.com/office/powerpoint/2010/main" val="394771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B69AC0E-7EAD-41D8-BA33-293ACF11F727}"/>
              </a:ext>
            </a:extLst>
          </p:cNvPr>
          <p:cNvSpPr>
            <a:spLocks noGrp="1"/>
          </p:cNvSpPr>
          <p:nvPr>
            <p:ph idx="1"/>
          </p:nvPr>
        </p:nvSpPr>
        <p:spPr>
          <a:xfrm>
            <a:off x="655321" y="2575033"/>
            <a:ext cx="5120113" cy="4078316"/>
          </a:xfrm>
        </p:spPr>
        <p:txBody>
          <a:bodyPr>
            <a:normAutofit/>
          </a:bodyPr>
          <a:lstStyle/>
          <a:p>
            <a:pPr marL="0" indent="0">
              <a:buNone/>
            </a:pPr>
            <a:r>
              <a:rPr lang="en-US" sz="2000" dirty="0"/>
              <a:t>Factor driving China growth:</a:t>
            </a:r>
          </a:p>
          <a:p>
            <a:r>
              <a:rPr lang="en-US" sz="2000" dirty="0"/>
              <a:t>Productivity improvement measured by TFP</a:t>
            </a:r>
          </a:p>
          <a:p>
            <a:pPr marL="0" indent="0">
              <a:buNone/>
            </a:pPr>
            <a:r>
              <a:rPr lang="en-US" sz="2000" dirty="0"/>
              <a:t>Factors impeding growth in Mexico</a:t>
            </a:r>
          </a:p>
          <a:p>
            <a:r>
              <a:rPr lang="en-US" sz="2000" dirty="0"/>
              <a:t>Inefficient financial institutions</a:t>
            </a:r>
          </a:p>
          <a:p>
            <a:r>
              <a:rPr lang="en-US" sz="2000" dirty="0"/>
              <a:t>Insufficient rule of law</a:t>
            </a:r>
          </a:p>
          <a:p>
            <a:r>
              <a:rPr lang="en-US" sz="2000" dirty="0"/>
              <a:t>Rigid labor markets</a:t>
            </a:r>
          </a:p>
          <a:p>
            <a:r>
              <a:rPr lang="en-US" sz="2000" dirty="0"/>
              <a:t>Same factors do not affect China because China has not reached the same level of economic development (</a:t>
            </a:r>
            <a:r>
              <a:rPr lang="en-US" sz="2000" dirty="0" err="1"/>
              <a:t>rGDP-wap</a:t>
            </a:r>
            <a:r>
              <a:rPr lang="en-US" sz="2000" dirty="0"/>
              <a:t>) as Mexico</a:t>
            </a:r>
          </a:p>
          <a:p>
            <a:pPr lvl="1"/>
            <a:r>
              <a:rPr lang="en-US" sz="1800" dirty="0"/>
              <a:t>These factors might affect China in the future</a:t>
            </a:r>
            <a:endParaRPr lang="en-US" sz="2000" dirty="0"/>
          </a:p>
        </p:txBody>
      </p:sp>
      <p:pic>
        <p:nvPicPr>
          <p:cNvPr id="2050" name="Picture 2" descr="Police standing on road">
            <a:extLst>
              <a:ext uri="{FF2B5EF4-FFF2-40B4-BE49-F238E27FC236}">
                <a16:creationId xmlns:a16="http://schemas.microsoft.com/office/drawing/2014/main" id="{50E0E0FA-BCF4-44AE-B0B6-2FA85E7990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00" r="24953" b="-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BB89DC1-3437-4B82-9104-4B9CDB29362C}"/>
              </a:ext>
            </a:extLst>
          </p:cNvPr>
          <p:cNvSpPr/>
          <p:nvPr/>
        </p:nvSpPr>
        <p:spPr>
          <a:xfrm>
            <a:off x="515983" y="377488"/>
            <a:ext cx="4711337" cy="1938992"/>
          </a:xfrm>
          <a:prstGeom prst="rect">
            <a:avLst/>
          </a:prstGeom>
        </p:spPr>
        <p:txBody>
          <a:bodyPr wrap="square">
            <a:spAutoFit/>
          </a:bodyPr>
          <a:lstStyle/>
          <a:p>
            <a:r>
              <a:rPr lang="en-US" sz="4000" dirty="0">
                <a:latin typeface="+mj-lt"/>
              </a:rPr>
              <a:t>Mexico has stagnated while China has boomed</a:t>
            </a:r>
          </a:p>
        </p:txBody>
      </p:sp>
    </p:spTree>
    <p:extLst>
      <p:ext uri="{BB962C8B-B14F-4D97-AF65-F5344CB8AC3E}">
        <p14:creationId xmlns:p14="http://schemas.microsoft.com/office/powerpoint/2010/main" val="40019928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LINETEXTSHAPEGUID" val="02ab36d4-c69b-46af-ad8d-3079e46bdf20"/>
</p:tagLst>
</file>

<file path=ppt/tags/tag2.xml><?xml version="1.0" encoding="utf-8"?>
<p:tagLst xmlns:a="http://schemas.openxmlformats.org/drawingml/2006/main" xmlns:r="http://schemas.openxmlformats.org/officeDocument/2006/relationships" xmlns:p="http://schemas.openxmlformats.org/presentationml/2006/main">
  <p:tag name="INLINETEXTSHAPEGUID" val="3707e2d3-1e4b-4d1c-8172-29c01bbb29f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TotalTime>
  <Words>2391</Words>
  <Application>Microsoft Office PowerPoint</Application>
  <PresentationFormat>Widescreen</PresentationFormat>
  <Paragraphs>265</Paragraphs>
  <Slides>44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Why Have Economic Reforms in Mexico Not Generated Growth? Timothy J Kehoe and Kim J Ruhl</vt:lpstr>
      <vt:lpstr>About the Publication</vt:lpstr>
      <vt:lpstr>About the Authors</vt:lpstr>
      <vt:lpstr>Why is this paper interesting (or applicability)</vt:lpstr>
      <vt:lpstr>PowerPoint Presentation</vt:lpstr>
      <vt:lpstr>PowerPoint Presentation</vt:lpstr>
      <vt:lpstr>Summary</vt:lpstr>
      <vt:lpstr>PowerPoint Presentation</vt:lpstr>
      <vt:lpstr>PowerPoint Presentation</vt:lpstr>
      <vt:lpstr>Scope of Research</vt:lpstr>
      <vt:lpstr>Focus</vt:lpstr>
      <vt:lpstr>Methodology</vt:lpstr>
      <vt:lpstr>Approach</vt:lpstr>
      <vt:lpstr>Analytical Tools</vt:lpstr>
      <vt:lpstr>Overview</vt:lpstr>
      <vt:lpstr>Mexico vs China, 1</vt:lpstr>
      <vt:lpstr>Mexico vs China, 2</vt:lpstr>
      <vt:lpstr>Mexico vs China, 3</vt:lpstr>
      <vt:lpstr>Existing Literature on growth factors</vt:lpstr>
      <vt:lpstr>Factor 1: Cross-Country Growth Regression, 1 of 2</vt:lpstr>
      <vt:lpstr>Factor 1: Cross-Country Growth Regression, 2 of 2</vt:lpstr>
      <vt:lpstr>Factor 2: Stagnant Mexican Economy</vt:lpstr>
      <vt:lpstr>Factor 3: China Factors</vt:lpstr>
      <vt:lpstr>Factor 4: Impact of Trade on Welfare Growth</vt:lpstr>
      <vt:lpstr>Factor 4: Impact of Trade on Real GDP</vt:lpstr>
      <vt:lpstr>Gains from terms of trade</vt:lpstr>
      <vt:lpstr>Gains from New Varieties, 1 of 2</vt:lpstr>
      <vt:lpstr>Gains from New Varieties, 2 of 2</vt:lpstr>
      <vt:lpstr>PowerPoint Presentation</vt:lpstr>
      <vt:lpstr>Summary of Results</vt:lpstr>
      <vt:lpstr>New Theory</vt:lpstr>
      <vt:lpstr>Factor 5: Productivity</vt:lpstr>
      <vt:lpstr>PowerPoint Presentation</vt:lpstr>
      <vt:lpstr>Factor 5: Productivity </vt:lpstr>
      <vt:lpstr>Other Considerations</vt:lpstr>
      <vt:lpstr>Productivity and GDP</vt:lpstr>
      <vt:lpstr>Mexico vs China – why the difference</vt:lpstr>
      <vt:lpstr>Growth Trends</vt:lpstr>
      <vt:lpstr>USA </vt:lpstr>
      <vt:lpstr>Mexico</vt:lpstr>
      <vt:lpstr>China  (estimate)</vt:lpstr>
      <vt:lpstr>Final Thoughts</vt:lpstr>
      <vt:lpstr>References</vt:lpstr>
      <vt:lpstr>Presentation Goal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Have Economic Reforms in Mexico Not Generated Growth? Timothy J Kehoe and Kim J Ruhl</dc:title>
  <dc:creator>Yu, Stefan</dc:creator>
  <cp:lastModifiedBy>Yu, Stefan</cp:lastModifiedBy>
  <cp:revision>511</cp:revision>
  <dcterms:created xsi:type="dcterms:W3CDTF">2018-09-09T15:49:07Z</dcterms:created>
  <dcterms:modified xsi:type="dcterms:W3CDTF">2018-09-10T18:57:32Z</dcterms:modified>
</cp:coreProperties>
</file>