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12" r:id="rId2"/>
    <p:sldId id="256" r:id="rId3"/>
    <p:sldId id="313" r:id="rId4"/>
    <p:sldId id="317" r:id="rId5"/>
    <p:sldId id="257" r:id="rId6"/>
    <p:sldId id="258" r:id="rId7"/>
    <p:sldId id="259" r:id="rId8"/>
    <p:sldId id="260" r:id="rId9"/>
    <p:sldId id="264" r:id="rId10"/>
    <p:sldId id="268" r:id="rId11"/>
    <p:sldId id="269" r:id="rId12"/>
    <p:sldId id="271" r:id="rId13"/>
    <p:sldId id="272" r:id="rId14"/>
    <p:sldId id="300" r:id="rId15"/>
    <p:sldId id="273" r:id="rId16"/>
    <p:sldId id="262" r:id="rId17"/>
    <p:sldId id="275" r:id="rId18"/>
    <p:sldId id="318" r:id="rId19"/>
    <p:sldId id="276" r:id="rId20"/>
    <p:sldId id="277" r:id="rId21"/>
    <p:sldId id="278" r:id="rId22"/>
    <p:sldId id="279" r:id="rId23"/>
    <p:sldId id="280" r:id="rId24"/>
    <p:sldId id="301" r:id="rId25"/>
    <p:sldId id="316" r:id="rId26"/>
    <p:sldId id="282" r:id="rId27"/>
    <p:sldId id="283" r:id="rId28"/>
    <p:sldId id="284" r:id="rId29"/>
    <p:sldId id="302" r:id="rId30"/>
    <p:sldId id="303" r:id="rId31"/>
    <p:sldId id="285" r:id="rId32"/>
    <p:sldId id="288" r:id="rId33"/>
    <p:sldId id="305" r:id="rId34"/>
    <p:sldId id="306" r:id="rId35"/>
    <p:sldId id="290" r:id="rId36"/>
    <p:sldId id="291" r:id="rId37"/>
    <p:sldId id="307" r:id="rId38"/>
    <p:sldId id="293" r:id="rId39"/>
    <p:sldId id="296" r:id="rId40"/>
    <p:sldId id="309" r:id="rId41"/>
    <p:sldId id="298" r:id="rId42"/>
    <p:sldId id="310" r:id="rId43"/>
    <p:sldId id="311" r:id="rId44"/>
    <p:sldId id="314" r:id="rId45"/>
    <p:sldId id="315"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 Jianyi" initials="XJ" lastIdx="0" clrIdx="0">
    <p:extLst>
      <p:ext uri="{19B8F6BF-5375-455C-9EA6-DF929625EA0E}">
        <p15:presenceInfo xmlns:p15="http://schemas.microsoft.com/office/powerpoint/2012/main" userId="aebc8914-4f03-46ad-b7c6-a81cbda7f4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87"/>
    <p:restoredTop sz="94665"/>
  </p:normalViewPr>
  <p:slideViewPr>
    <p:cSldViewPr snapToGrid="0" snapToObjects="1">
      <p:cViewPr varScale="1">
        <p:scale>
          <a:sx n="107" d="100"/>
          <a:sy n="107" d="100"/>
        </p:scale>
        <p:origin x="3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C551E-3346-5D44-B5BC-EAC5D18FB39D}" type="datetimeFigureOut">
              <a:rPr kumimoji="1" lang="zh-CN" altLang="en-US" smtClean="0"/>
              <a:t>2018/9/16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CAD73-78B1-9E47-9ADF-700846BD9E27}" type="slidenum">
              <a:rPr kumimoji="1" lang="zh-CN" altLang="en-US" smtClean="0"/>
              <a:t>‹#›</a:t>
            </a:fld>
            <a:endParaRPr kumimoji="1" lang="zh-CN" altLang="en-US"/>
          </a:p>
        </p:txBody>
      </p:sp>
    </p:spTree>
    <p:extLst>
      <p:ext uri="{BB962C8B-B14F-4D97-AF65-F5344CB8AC3E}">
        <p14:creationId xmlns:p14="http://schemas.microsoft.com/office/powerpoint/2010/main" val="197451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54CAD73-78B1-9E47-9ADF-700846BD9E27}" type="slidenum">
              <a:rPr kumimoji="1" lang="zh-CN" altLang="en-US" smtClean="0"/>
              <a:t>22</a:t>
            </a:fld>
            <a:endParaRPr kumimoji="1" lang="zh-CN" altLang="en-US"/>
          </a:p>
        </p:txBody>
      </p:sp>
    </p:spTree>
    <p:extLst>
      <p:ext uri="{BB962C8B-B14F-4D97-AF65-F5344CB8AC3E}">
        <p14:creationId xmlns:p14="http://schemas.microsoft.com/office/powerpoint/2010/main" val="405806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454CAD73-78B1-9E47-9ADF-700846BD9E27}" type="slidenum">
              <a:rPr kumimoji="1" lang="zh-CN" altLang="en-US" smtClean="0"/>
              <a:t>30</a:t>
            </a:fld>
            <a:endParaRPr kumimoji="1" lang="zh-CN" altLang="en-US"/>
          </a:p>
        </p:txBody>
      </p:sp>
    </p:spTree>
    <p:extLst>
      <p:ext uri="{BB962C8B-B14F-4D97-AF65-F5344CB8AC3E}">
        <p14:creationId xmlns:p14="http://schemas.microsoft.com/office/powerpoint/2010/main" val="115447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3C623A-9FBE-5042-9D77-0C276958A310}"/>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3A19729C-9E28-F34F-A134-BB3D7C6B2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F9258AE6-A970-1C44-8E9C-1A84B7B34174}"/>
              </a:ext>
            </a:extLst>
          </p:cNvPr>
          <p:cNvSpPr>
            <a:spLocks noGrp="1"/>
          </p:cNvSpPr>
          <p:nvPr>
            <p:ph type="dt" sz="half" idx="10"/>
          </p:nvPr>
        </p:nvSpPr>
        <p:spPr/>
        <p:txBody>
          <a:bodyPr/>
          <a:lstStyle/>
          <a:p>
            <a:fld id="{A0122449-C966-4D43-8567-D92C6E0E311E}" type="datetimeFigureOut">
              <a:rPr kumimoji="1" lang="zh-CN" altLang="en-US" smtClean="0"/>
              <a:t>2018/9/16</a:t>
            </a:fld>
            <a:endParaRPr kumimoji="1" lang="zh-CN" altLang="en-US"/>
          </a:p>
        </p:txBody>
      </p:sp>
      <p:sp>
        <p:nvSpPr>
          <p:cNvPr id="5" name="页脚占位符 4">
            <a:extLst>
              <a:ext uri="{FF2B5EF4-FFF2-40B4-BE49-F238E27FC236}">
                <a16:creationId xmlns:a16="http://schemas.microsoft.com/office/drawing/2014/main" id="{8B79A9D1-2993-FF41-B1C1-196FC95FBA86}"/>
              </a:ext>
            </a:extLst>
          </p:cNvPr>
          <p:cNvSpPr>
            <a:spLocks noGrp="1"/>
          </p:cNvSpPr>
          <p:nvPr>
            <p:ph type="ftr" sz="quarter" idx="11"/>
          </p:nvPr>
        </p:nvSpPr>
        <p:spPr/>
        <p:txBody>
          <a:bodyPr/>
          <a:lstStyle/>
          <a:p>
            <a:endParaRPr kumimoji="1" lang="zh-CN" altLang="en-US"/>
          </a:p>
        </p:txBody>
      </p:sp>
      <p:sp>
        <p:nvSpPr>
          <p:cNvPr id="6" name="幻灯片编号占位符 5">
            <a:extLst>
              <a:ext uri="{FF2B5EF4-FFF2-40B4-BE49-F238E27FC236}">
                <a16:creationId xmlns:a16="http://schemas.microsoft.com/office/drawing/2014/main" id="{0F6961EC-AECA-6F49-BDF0-5DE45E1A7A4D}"/>
              </a:ext>
            </a:extLst>
          </p:cNvPr>
          <p:cNvSpPr>
            <a:spLocks noGrp="1"/>
          </p:cNvSpPr>
          <p:nvPr>
            <p:ph type="sldNum" sz="quarter" idx="12"/>
          </p:nvPr>
        </p:nvSpPr>
        <p:spPr/>
        <p:txBody>
          <a:body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8124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ED722-5F93-CF49-A8B3-41793E81F90B}"/>
              </a:ext>
            </a:extLst>
          </p:cNvPr>
          <p:cNvSpPr>
            <a:spLocks noGrp="1"/>
          </p:cNvSpPr>
          <p:nvPr>
            <p:ph type="title"/>
          </p:nvPr>
        </p:nvSpPr>
        <p:spPr/>
        <p:txBody>
          <a:bodyPr/>
          <a:lstStyle/>
          <a:p>
            <a:r>
              <a:rPr kumimoji="1" lang="zh-CN" altLang="en-US"/>
              <a:t>单击此处编辑母版标题样式</a:t>
            </a:r>
          </a:p>
        </p:txBody>
      </p:sp>
      <p:sp>
        <p:nvSpPr>
          <p:cNvPr id="3" name="竖排文本占位符 2">
            <a:extLst>
              <a:ext uri="{FF2B5EF4-FFF2-40B4-BE49-F238E27FC236}">
                <a16:creationId xmlns:a16="http://schemas.microsoft.com/office/drawing/2014/main" id="{2CF4C5FB-50DA-A14A-B068-839A803DB189}"/>
              </a:ext>
            </a:extLst>
          </p:cNvPr>
          <p:cNvSpPr>
            <a:spLocks noGrp="1"/>
          </p:cNvSpPr>
          <p:nvPr>
            <p:ph type="body" orient="vert" idx="1"/>
          </p:nvPr>
        </p:nvSpPr>
        <p:spPr/>
        <p:txBody>
          <a:bodyPr vert="eaVert"/>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4" name="日期占位符 3">
            <a:extLst>
              <a:ext uri="{FF2B5EF4-FFF2-40B4-BE49-F238E27FC236}">
                <a16:creationId xmlns:a16="http://schemas.microsoft.com/office/drawing/2014/main" id="{FEC7CF97-3946-5240-8FE3-C71FE5896CAA}"/>
              </a:ext>
            </a:extLst>
          </p:cNvPr>
          <p:cNvSpPr>
            <a:spLocks noGrp="1"/>
          </p:cNvSpPr>
          <p:nvPr>
            <p:ph type="dt" sz="half" idx="10"/>
          </p:nvPr>
        </p:nvSpPr>
        <p:spPr/>
        <p:txBody>
          <a:bodyPr/>
          <a:lstStyle/>
          <a:p>
            <a:fld id="{A0122449-C966-4D43-8567-D92C6E0E311E}" type="datetimeFigureOut">
              <a:rPr kumimoji="1" lang="zh-CN" altLang="en-US" smtClean="0"/>
              <a:t>2018/9/16</a:t>
            </a:fld>
            <a:endParaRPr kumimoji="1" lang="zh-CN" altLang="en-US"/>
          </a:p>
        </p:txBody>
      </p:sp>
      <p:sp>
        <p:nvSpPr>
          <p:cNvPr id="5" name="页脚占位符 4">
            <a:extLst>
              <a:ext uri="{FF2B5EF4-FFF2-40B4-BE49-F238E27FC236}">
                <a16:creationId xmlns:a16="http://schemas.microsoft.com/office/drawing/2014/main" id="{2A8D5F2D-E29A-BB45-BAD8-0F63F6C799F1}"/>
              </a:ext>
            </a:extLst>
          </p:cNvPr>
          <p:cNvSpPr>
            <a:spLocks noGrp="1"/>
          </p:cNvSpPr>
          <p:nvPr>
            <p:ph type="ftr" sz="quarter" idx="11"/>
          </p:nvPr>
        </p:nvSpPr>
        <p:spPr/>
        <p:txBody>
          <a:bodyPr/>
          <a:lstStyle/>
          <a:p>
            <a:endParaRPr kumimoji="1" lang="zh-CN" altLang="en-US"/>
          </a:p>
        </p:txBody>
      </p:sp>
      <p:sp>
        <p:nvSpPr>
          <p:cNvPr id="6" name="幻灯片编号占位符 5">
            <a:extLst>
              <a:ext uri="{FF2B5EF4-FFF2-40B4-BE49-F238E27FC236}">
                <a16:creationId xmlns:a16="http://schemas.microsoft.com/office/drawing/2014/main" id="{9F45E438-87B2-3842-831B-72E0EC29D952}"/>
              </a:ext>
            </a:extLst>
          </p:cNvPr>
          <p:cNvSpPr>
            <a:spLocks noGrp="1"/>
          </p:cNvSpPr>
          <p:nvPr>
            <p:ph type="sldNum" sz="quarter" idx="12"/>
          </p:nvPr>
        </p:nvSpPr>
        <p:spPr/>
        <p:txBody>
          <a:body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141705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3C60391-05EB-A24F-93B8-A44FCD6CB785}"/>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a:extLst>
              <a:ext uri="{FF2B5EF4-FFF2-40B4-BE49-F238E27FC236}">
                <a16:creationId xmlns:a16="http://schemas.microsoft.com/office/drawing/2014/main" id="{9A7CFA1C-67DC-A84F-B8B9-6069EDC97D59}"/>
              </a:ext>
            </a:extLst>
          </p:cNvPr>
          <p:cNvSpPr>
            <a:spLocks noGrp="1"/>
          </p:cNvSpPr>
          <p:nvPr>
            <p:ph type="body" orient="vert" idx="1"/>
          </p:nvPr>
        </p:nvSpPr>
        <p:spPr>
          <a:xfrm>
            <a:off x="838200" y="365125"/>
            <a:ext cx="7734300" cy="5811838"/>
          </a:xfrm>
        </p:spPr>
        <p:txBody>
          <a:bodyPr vert="eaVert"/>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4" name="日期占位符 3">
            <a:extLst>
              <a:ext uri="{FF2B5EF4-FFF2-40B4-BE49-F238E27FC236}">
                <a16:creationId xmlns:a16="http://schemas.microsoft.com/office/drawing/2014/main" id="{9054AFEA-4386-9A48-B738-1ED28CFDDA36}"/>
              </a:ext>
            </a:extLst>
          </p:cNvPr>
          <p:cNvSpPr>
            <a:spLocks noGrp="1"/>
          </p:cNvSpPr>
          <p:nvPr>
            <p:ph type="dt" sz="half" idx="10"/>
          </p:nvPr>
        </p:nvSpPr>
        <p:spPr/>
        <p:txBody>
          <a:bodyPr/>
          <a:lstStyle/>
          <a:p>
            <a:fld id="{A0122449-C966-4D43-8567-D92C6E0E311E}" type="datetimeFigureOut">
              <a:rPr kumimoji="1" lang="zh-CN" altLang="en-US" smtClean="0"/>
              <a:t>2018/9/16</a:t>
            </a:fld>
            <a:endParaRPr kumimoji="1" lang="zh-CN" altLang="en-US"/>
          </a:p>
        </p:txBody>
      </p:sp>
      <p:sp>
        <p:nvSpPr>
          <p:cNvPr id="5" name="页脚占位符 4">
            <a:extLst>
              <a:ext uri="{FF2B5EF4-FFF2-40B4-BE49-F238E27FC236}">
                <a16:creationId xmlns:a16="http://schemas.microsoft.com/office/drawing/2014/main" id="{3D327384-0480-8247-8683-862476A23077}"/>
              </a:ext>
            </a:extLst>
          </p:cNvPr>
          <p:cNvSpPr>
            <a:spLocks noGrp="1"/>
          </p:cNvSpPr>
          <p:nvPr>
            <p:ph type="ftr" sz="quarter" idx="11"/>
          </p:nvPr>
        </p:nvSpPr>
        <p:spPr/>
        <p:txBody>
          <a:bodyPr/>
          <a:lstStyle/>
          <a:p>
            <a:endParaRPr kumimoji="1" lang="zh-CN" altLang="en-US"/>
          </a:p>
        </p:txBody>
      </p:sp>
      <p:sp>
        <p:nvSpPr>
          <p:cNvPr id="6" name="幻灯片编号占位符 5">
            <a:extLst>
              <a:ext uri="{FF2B5EF4-FFF2-40B4-BE49-F238E27FC236}">
                <a16:creationId xmlns:a16="http://schemas.microsoft.com/office/drawing/2014/main" id="{19FBF9BD-CA93-BA4B-AC97-2B3EA457D561}"/>
              </a:ext>
            </a:extLst>
          </p:cNvPr>
          <p:cNvSpPr>
            <a:spLocks noGrp="1"/>
          </p:cNvSpPr>
          <p:nvPr>
            <p:ph type="sldNum" sz="quarter" idx="12"/>
          </p:nvPr>
        </p:nvSpPr>
        <p:spPr/>
        <p:txBody>
          <a:body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303474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2D9EEF-601A-254F-849A-5E41132A02B1}"/>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21F20828-1507-E74F-A7D4-94B1AB7FC138}"/>
              </a:ext>
            </a:extLst>
          </p:cNvPr>
          <p:cNvSpPr>
            <a:spLocks noGrp="1"/>
          </p:cNvSpPr>
          <p:nvPr>
            <p:ph idx="1"/>
          </p:nvPr>
        </p:nvSpPr>
        <p:spPr/>
        <p:txBody>
          <a:body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4" name="日期占位符 3">
            <a:extLst>
              <a:ext uri="{FF2B5EF4-FFF2-40B4-BE49-F238E27FC236}">
                <a16:creationId xmlns:a16="http://schemas.microsoft.com/office/drawing/2014/main" id="{8806FE46-644C-8C46-92AF-835E22365B23}"/>
              </a:ext>
            </a:extLst>
          </p:cNvPr>
          <p:cNvSpPr>
            <a:spLocks noGrp="1"/>
          </p:cNvSpPr>
          <p:nvPr>
            <p:ph type="dt" sz="half" idx="10"/>
          </p:nvPr>
        </p:nvSpPr>
        <p:spPr/>
        <p:txBody>
          <a:bodyPr/>
          <a:lstStyle/>
          <a:p>
            <a:fld id="{A0122449-C966-4D43-8567-D92C6E0E311E}" type="datetimeFigureOut">
              <a:rPr kumimoji="1" lang="zh-CN" altLang="en-US" smtClean="0"/>
              <a:t>2018/9/16</a:t>
            </a:fld>
            <a:endParaRPr kumimoji="1" lang="zh-CN" altLang="en-US"/>
          </a:p>
        </p:txBody>
      </p:sp>
      <p:sp>
        <p:nvSpPr>
          <p:cNvPr id="5" name="页脚占位符 4">
            <a:extLst>
              <a:ext uri="{FF2B5EF4-FFF2-40B4-BE49-F238E27FC236}">
                <a16:creationId xmlns:a16="http://schemas.microsoft.com/office/drawing/2014/main" id="{FBC8867C-396B-E14E-83D5-CC7A23A5718C}"/>
              </a:ext>
            </a:extLst>
          </p:cNvPr>
          <p:cNvSpPr>
            <a:spLocks noGrp="1"/>
          </p:cNvSpPr>
          <p:nvPr>
            <p:ph type="ftr" sz="quarter" idx="11"/>
          </p:nvPr>
        </p:nvSpPr>
        <p:spPr/>
        <p:txBody>
          <a:bodyPr/>
          <a:lstStyle/>
          <a:p>
            <a:endParaRPr kumimoji="1" lang="zh-CN" altLang="en-US"/>
          </a:p>
        </p:txBody>
      </p:sp>
      <p:sp>
        <p:nvSpPr>
          <p:cNvPr id="6" name="幻灯片编号占位符 5">
            <a:extLst>
              <a:ext uri="{FF2B5EF4-FFF2-40B4-BE49-F238E27FC236}">
                <a16:creationId xmlns:a16="http://schemas.microsoft.com/office/drawing/2014/main" id="{6EAE9CC1-C088-4247-92ED-1FA598993153}"/>
              </a:ext>
            </a:extLst>
          </p:cNvPr>
          <p:cNvSpPr>
            <a:spLocks noGrp="1"/>
          </p:cNvSpPr>
          <p:nvPr>
            <p:ph type="sldNum" sz="quarter" idx="12"/>
          </p:nvPr>
        </p:nvSpPr>
        <p:spPr/>
        <p:txBody>
          <a:body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61418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47946D-0599-6549-8BEC-591BAD67CE00}"/>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AC408D96-4EE5-A54A-91A4-03F12B3BB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编辑母版文本样式</a:t>
            </a:r>
          </a:p>
        </p:txBody>
      </p:sp>
      <p:sp>
        <p:nvSpPr>
          <p:cNvPr id="4" name="日期占位符 3">
            <a:extLst>
              <a:ext uri="{FF2B5EF4-FFF2-40B4-BE49-F238E27FC236}">
                <a16:creationId xmlns:a16="http://schemas.microsoft.com/office/drawing/2014/main" id="{B0F81EA3-2A51-D64E-9DA9-4FEA341C295A}"/>
              </a:ext>
            </a:extLst>
          </p:cNvPr>
          <p:cNvSpPr>
            <a:spLocks noGrp="1"/>
          </p:cNvSpPr>
          <p:nvPr>
            <p:ph type="dt" sz="half" idx="10"/>
          </p:nvPr>
        </p:nvSpPr>
        <p:spPr/>
        <p:txBody>
          <a:bodyPr/>
          <a:lstStyle/>
          <a:p>
            <a:fld id="{A0122449-C966-4D43-8567-D92C6E0E311E}" type="datetimeFigureOut">
              <a:rPr kumimoji="1" lang="zh-CN" altLang="en-US" smtClean="0"/>
              <a:t>2018/9/16</a:t>
            </a:fld>
            <a:endParaRPr kumimoji="1" lang="zh-CN" altLang="en-US"/>
          </a:p>
        </p:txBody>
      </p:sp>
      <p:sp>
        <p:nvSpPr>
          <p:cNvPr id="5" name="页脚占位符 4">
            <a:extLst>
              <a:ext uri="{FF2B5EF4-FFF2-40B4-BE49-F238E27FC236}">
                <a16:creationId xmlns:a16="http://schemas.microsoft.com/office/drawing/2014/main" id="{E1D15750-C182-0349-BAC6-F9B72A672BA4}"/>
              </a:ext>
            </a:extLst>
          </p:cNvPr>
          <p:cNvSpPr>
            <a:spLocks noGrp="1"/>
          </p:cNvSpPr>
          <p:nvPr>
            <p:ph type="ftr" sz="quarter" idx="11"/>
          </p:nvPr>
        </p:nvSpPr>
        <p:spPr/>
        <p:txBody>
          <a:bodyPr/>
          <a:lstStyle/>
          <a:p>
            <a:endParaRPr kumimoji="1" lang="zh-CN" altLang="en-US"/>
          </a:p>
        </p:txBody>
      </p:sp>
      <p:sp>
        <p:nvSpPr>
          <p:cNvPr id="6" name="幻灯片编号占位符 5">
            <a:extLst>
              <a:ext uri="{FF2B5EF4-FFF2-40B4-BE49-F238E27FC236}">
                <a16:creationId xmlns:a16="http://schemas.microsoft.com/office/drawing/2014/main" id="{4C35313A-369C-C14A-A912-C225CFB6A213}"/>
              </a:ext>
            </a:extLst>
          </p:cNvPr>
          <p:cNvSpPr>
            <a:spLocks noGrp="1"/>
          </p:cNvSpPr>
          <p:nvPr>
            <p:ph type="sldNum" sz="quarter" idx="12"/>
          </p:nvPr>
        </p:nvSpPr>
        <p:spPr/>
        <p:txBody>
          <a:body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317397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0E976C-6E84-604A-A778-781B427F632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4CAC1A5-0AC7-EC48-9911-F24A3FFB3627}"/>
              </a:ext>
            </a:extLst>
          </p:cNvPr>
          <p:cNvSpPr>
            <a:spLocks noGrp="1"/>
          </p:cNvSpPr>
          <p:nvPr>
            <p:ph sz="half" idx="1"/>
          </p:nvPr>
        </p:nvSpPr>
        <p:spPr>
          <a:xfrm>
            <a:off x="838200" y="1825625"/>
            <a:ext cx="5181600" cy="4351338"/>
          </a:xfrm>
        </p:spPr>
        <p:txBody>
          <a:body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4" name="内容占位符 3">
            <a:extLst>
              <a:ext uri="{FF2B5EF4-FFF2-40B4-BE49-F238E27FC236}">
                <a16:creationId xmlns:a16="http://schemas.microsoft.com/office/drawing/2014/main" id="{F4D17630-82D0-3A47-91C8-244BA9BB8BBD}"/>
              </a:ext>
            </a:extLst>
          </p:cNvPr>
          <p:cNvSpPr>
            <a:spLocks noGrp="1"/>
          </p:cNvSpPr>
          <p:nvPr>
            <p:ph sz="half" idx="2"/>
          </p:nvPr>
        </p:nvSpPr>
        <p:spPr>
          <a:xfrm>
            <a:off x="6172200" y="1825625"/>
            <a:ext cx="5181600" cy="4351338"/>
          </a:xfrm>
        </p:spPr>
        <p:txBody>
          <a:body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5" name="日期占位符 4">
            <a:extLst>
              <a:ext uri="{FF2B5EF4-FFF2-40B4-BE49-F238E27FC236}">
                <a16:creationId xmlns:a16="http://schemas.microsoft.com/office/drawing/2014/main" id="{E7D43F61-871D-BE47-8E91-BE463ED7A308}"/>
              </a:ext>
            </a:extLst>
          </p:cNvPr>
          <p:cNvSpPr>
            <a:spLocks noGrp="1"/>
          </p:cNvSpPr>
          <p:nvPr>
            <p:ph type="dt" sz="half" idx="10"/>
          </p:nvPr>
        </p:nvSpPr>
        <p:spPr/>
        <p:txBody>
          <a:bodyPr/>
          <a:lstStyle/>
          <a:p>
            <a:fld id="{A0122449-C966-4D43-8567-D92C6E0E311E}" type="datetimeFigureOut">
              <a:rPr kumimoji="1" lang="zh-CN" altLang="en-US" smtClean="0"/>
              <a:t>2018/9/16</a:t>
            </a:fld>
            <a:endParaRPr kumimoji="1" lang="zh-CN" altLang="en-US"/>
          </a:p>
        </p:txBody>
      </p:sp>
      <p:sp>
        <p:nvSpPr>
          <p:cNvPr id="6" name="页脚占位符 5">
            <a:extLst>
              <a:ext uri="{FF2B5EF4-FFF2-40B4-BE49-F238E27FC236}">
                <a16:creationId xmlns:a16="http://schemas.microsoft.com/office/drawing/2014/main" id="{7A87B658-1B86-EE48-9455-D7E7C5E184A7}"/>
              </a:ext>
            </a:extLst>
          </p:cNvPr>
          <p:cNvSpPr>
            <a:spLocks noGrp="1"/>
          </p:cNvSpPr>
          <p:nvPr>
            <p:ph type="ftr" sz="quarter" idx="11"/>
          </p:nvPr>
        </p:nvSpPr>
        <p:spPr/>
        <p:txBody>
          <a:bodyPr/>
          <a:lstStyle/>
          <a:p>
            <a:endParaRPr kumimoji="1" lang="zh-CN" altLang="en-US"/>
          </a:p>
        </p:txBody>
      </p:sp>
      <p:sp>
        <p:nvSpPr>
          <p:cNvPr id="7" name="幻灯片编号占位符 6">
            <a:extLst>
              <a:ext uri="{FF2B5EF4-FFF2-40B4-BE49-F238E27FC236}">
                <a16:creationId xmlns:a16="http://schemas.microsoft.com/office/drawing/2014/main" id="{EE620A08-6B27-D84F-B2B9-F9214A8DB159}"/>
              </a:ext>
            </a:extLst>
          </p:cNvPr>
          <p:cNvSpPr>
            <a:spLocks noGrp="1"/>
          </p:cNvSpPr>
          <p:nvPr>
            <p:ph type="sldNum" sz="quarter" idx="12"/>
          </p:nvPr>
        </p:nvSpPr>
        <p:spPr/>
        <p:txBody>
          <a:body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280638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C2817D-56D9-194B-895A-74690C96B5DB}"/>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B09A5D45-5798-224D-8FC2-3D35FF3684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编辑母版文本样式</a:t>
            </a:r>
          </a:p>
        </p:txBody>
      </p:sp>
      <p:sp>
        <p:nvSpPr>
          <p:cNvPr id="4" name="内容占位符 3">
            <a:extLst>
              <a:ext uri="{FF2B5EF4-FFF2-40B4-BE49-F238E27FC236}">
                <a16:creationId xmlns:a16="http://schemas.microsoft.com/office/drawing/2014/main" id="{E7B3D77B-50F6-8A48-8E93-EC6ED4469719}"/>
              </a:ext>
            </a:extLst>
          </p:cNvPr>
          <p:cNvSpPr>
            <a:spLocks noGrp="1"/>
          </p:cNvSpPr>
          <p:nvPr>
            <p:ph sz="half" idx="2"/>
          </p:nvPr>
        </p:nvSpPr>
        <p:spPr>
          <a:xfrm>
            <a:off x="839788" y="2505075"/>
            <a:ext cx="5157787" cy="3684588"/>
          </a:xfrm>
        </p:spPr>
        <p:txBody>
          <a:body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5" name="文本占位符 4">
            <a:extLst>
              <a:ext uri="{FF2B5EF4-FFF2-40B4-BE49-F238E27FC236}">
                <a16:creationId xmlns:a16="http://schemas.microsoft.com/office/drawing/2014/main" id="{0B2C5359-465A-984A-9041-A2D4ECB99C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编辑母版文本样式</a:t>
            </a:r>
          </a:p>
        </p:txBody>
      </p:sp>
      <p:sp>
        <p:nvSpPr>
          <p:cNvPr id="6" name="内容占位符 5">
            <a:extLst>
              <a:ext uri="{FF2B5EF4-FFF2-40B4-BE49-F238E27FC236}">
                <a16:creationId xmlns:a16="http://schemas.microsoft.com/office/drawing/2014/main" id="{36F752E5-094C-884F-BC31-79BC52A26982}"/>
              </a:ext>
            </a:extLst>
          </p:cNvPr>
          <p:cNvSpPr>
            <a:spLocks noGrp="1"/>
          </p:cNvSpPr>
          <p:nvPr>
            <p:ph sz="quarter" idx="4"/>
          </p:nvPr>
        </p:nvSpPr>
        <p:spPr>
          <a:xfrm>
            <a:off x="6172200" y="2505075"/>
            <a:ext cx="5183188" cy="3684588"/>
          </a:xfrm>
        </p:spPr>
        <p:txBody>
          <a:body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7" name="日期占位符 6">
            <a:extLst>
              <a:ext uri="{FF2B5EF4-FFF2-40B4-BE49-F238E27FC236}">
                <a16:creationId xmlns:a16="http://schemas.microsoft.com/office/drawing/2014/main" id="{B1D6C14C-13A4-D744-B857-867A36BF01BB}"/>
              </a:ext>
            </a:extLst>
          </p:cNvPr>
          <p:cNvSpPr>
            <a:spLocks noGrp="1"/>
          </p:cNvSpPr>
          <p:nvPr>
            <p:ph type="dt" sz="half" idx="10"/>
          </p:nvPr>
        </p:nvSpPr>
        <p:spPr/>
        <p:txBody>
          <a:bodyPr/>
          <a:lstStyle/>
          <a:p>
            <a:fld id="{A0122449-C966-4D43-8567-D92C6E0E311E}" type="datetimeFigureOut">
              <a:rPr kumimoji="1" lang="zh-CN" altLang="en-US" smtClean="0"/>
              <a:t>2018/9/16</a:t>
            </a:fld>
            <a:endParaRPr kumimoji="1" lang="zh-CN" altLang="en-US"/>
          </a:p>
        </p:txBody>
      </p:sp>
      <p:sp>
        <p:nvSpPr>
          <p:cNvPr id="8" name="页脚占位符 7">
            <a:extLst>
              <a:ext uri="{FF2B5EF4-FFF2-40B4-BE49-F238E27FC236}">
                <a16:creationId xmlns:a16="http://schemas.microsoft.com/office/drawing/2014/main" id="{13383982-1B51-8146-8E41-C11705DABF13}"/>
              </a:ext>
            </a:extLst>
          </p:cNvPr>
          <p:cNvSpPr>
            <a:spLocks noGrp="1"/>
          </p:cNvSpPr>
          <p:nvPr>
            <p:ph type="ftr" sz="quarter" idx="11"/>
          </p:nvPr>
        </p:nvSpPr>
        <p:spPr/>
        <p:txBody>
          <a:bodyPr/>
          <a:lstStyle/>
          <a:p>
            <a:endParaRPr kumimoji="1" lang="zh-CN" altLang="en-US"/>
          </a:p>
        </p:txBody>
      </p:sp>
      <p:sp>
        <p:nvSpPr>
          <p:cNvPr id="9" name="幻灯片编号占位符 8">
            <a:extLst>
              <a:ext uri="{FF2B5EF4-FFF2-40B4-BE49-F238E27FC236}">
                <a16:creationId xmlns:a16="http://schemas.microsoft.com/office/drawing/2014/main" id="{0F9E2D26-27D2-0742-A343-3CB5A49276BB}"/>
              </a:ext>
            </a:extLst>
          </p:cNvPr>
          <p:cNvSpPr>
            <a:spLocks noGrp="1"/>
          </p:cNvSpPr>
          <p:nvPr>
            <p:ph type="sldNum" sz="quarter" idx="12"/>
          </p:nvPr>
        </p:nvSpPr>
        <p:spPr/>
        <p:txBody>
          <a:body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140583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94C7A-84E9-B04B-8A23-26BA7B899D4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08DA4EA2-A027-2448-8991-96A874DC41C2}"/>
              </a:ext>
            </a:extLst>
          </p:cNvPr>
          <p:cNvSpPr>
            <a:spLocks noGrp="1"/>
          </p:cNvSpPr>
          <p:nvPr>
            <p:ph type="dt" sz="half" idx="10"/>
          </p:nvPr>
        </p:nvSpPr>
        <p:spPr/>
        <p:txBody>
          <a:bodyPr/>
          <a:lstStyle/>
          <a:p>
            <a:fld id="{A0122449-C966-4D43-8567-D92C6E0E311E}" type="datetimeFigureOut">
              <a:rPr kumimoji="1" lang="zh-CN" altLang="en-US" smtClean="0"/>
              <a:t>2018/9/16</a:t>
            </a:fld>
            <a:endParaRPr kumimoji="1" lang="zh-CN" altLang="en-US"/>
          </a:p>
        </p:txBody>
      </p:sp>
      <p:sp>
        <p:nvSpPr>
          <p:cNvPr id="4" name="页脚占位符 3">
            <a:extLst>
              <a:ext uri="{FF2B5EF4-FFF2-40B4-BE49-F238E27FC236}">
                <a16:creationId xmlns:a16="http://schemas.microsoft.com/office/drawing/2014/main" id="{DF5FF1D7-1A85-2446-8E02-CA89B3506BA8}"/>
              </a:ext>
            </a:extLst>
          </p:cNvPr>
          <p:cNvSpPr>
            <a:spLocks noGrp="1"/>
          </p:cNvSpPr>
          <p:nvPr>
            <p:ph type="ftr" sz="quarter" idx="11"/>
          </p:nvPr>
        </p:nvSpPr>
        <p:spPr/>
        <p:txBody>
          <a:bodyPr/>
          <a:lstStyle/>
          <a:p>
            <a:endParaRPr kumimoji="1" lang="zh-CN" altLang="en-US"/>
          </a:p>
        </p:txBody>
      </p:sp>
      <p:sp>
        <p:nvSpPr>
          <p:cNvPr id="5" name="幻灯片编号占位符 4">
            <a:extLst>
              <a:ext uri="{FF2B5EF4-FFF2-40B4-BE49-F238E27FC236}">
                <a16:creationId xmlns:a16="http://schemas.microsoft.com/office/drawing/2014/main" id="{40204CF0-8F06-8747-8AD5-C3E997807F0F}"/>
              </a:ext>
            </a:extLst>
          </p:cNvPr>
          <p:cNvSpPr>
            <a:spLocks noGrp="1"/>
          </p:cNvSpPr>
          <p:nvPr>
            <p:ph type="sldNum" sz="quarter" idx="12"/>
          </p:nvPr>
        </p:nvSpPr>
        <p:spPr/>
        <p:txBody>
          <a:body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423708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698DA0B-8083-734A-BDA0-EF4A287196F7}"/>
              </a:ext>
            </a:extLst>
          </p:cNvPr>
          <p:cNvSpPr>
            <a:spLocks noGrp="1"/>
          </p:cNvSpPr>
          <p:nvPr>
            <p:ph type="dt" sz="half" idx="10"/>
          </p:nvPr>
        </p:nvSpPr>
        <p:spPr/>
        <p:txBody>
          <a:bodyPr/>
          <a:lstStyle/>
          <a:p>
            <a:fld id="{A0122449-C966-4D43-8567-D92C6E0E311E}" type="datetimeFigureOut">
              <a:rPr kumimoji="1" lang="zh-CN" altLang="en-US" smtClean="0"/>
              <a:t>2018/9/16</a:t>
            </a:fld>
            <a:endParaRPr kumimoji="1" lang="zh-CN" altLang="en-US"/>
          </a:p>
        </p:txBody>
      </p:sp>
      <p:sp>
        <p:nvSpPr>
          <p:cNvPr id="3" name="页脚占位符 2">
            <a:extLst>
              <a:ext uri="{FF2B5EF4-FFF2-40B4-BE49-F238E27FC236}">
                <a16:creationId xmlns:a16="http://schemas.microsoft.com/office/drawing/2014/main" id="{90F19F02-45B3-BB4C-8667-EE73FC51B88D}"/>
              </a:ext>
            </a:extLst>
          </p:cNvPr>
          <p:cNvSpPr>
            <a:spLocks noGrp="1"/>
          </p:cNvSpPr>
          <p:nvPr>
            <p:ph type="ftr" sz="quarter" idx="11"/>
          </p:nvPr>
        </p:nvSpPr>
        <p:spPr/>
        <p:txBody>
          <a:bodyPr/>
          <a:lstStyle/>
          <a:p>
            <a:endParaRPr kumimoji="1" lang="zh-CN" altLang="en-US"/>
          </a:p>
        </p:txBody>
      </p:sp>
      <p:sp>
        <p:nvSpPr>
          <p:cNvPr id="4" name="幻灯片编号占位符 3">
            <a:extLst>
              <a:ext uri="{FF2B5EF4-FFF2-40B4-BE49-F238E27FC236}">
                <a16:creationId xmlns:a16="http://schemas.microsoft.com/office/drawing/2014/main" id="{8E7D94F6-A5AE-4646-BD62-0DA333B6A632}"/>
              </a:ext>
            </a:extLst>
          </p:cNvPr>
          <p:cNvSpPr>
            <a:spLocks noGrp="1"/>
          </p:cNvSpPr>
          <p:nvPr>
            <p:ph type="sldNum" sz="quarter" idx="12"/>
          </p:nvPr>
        </p:nvSpPr>
        <p:spPr/>
        <p:txBody>
          <a:body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81080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69D9D2-A122-E748-A924-BF256FF3CE9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C6148D70-A441-EE40-BECA-5C40BB378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4" name="文本占位符 3">
            <a:extLst>
              <a:ext uri="{FF2B5EF4-FFF2-40B4-BE49-F238E27FC236}">
                <a16:creationId xmlns:a16="http://schemas.microsoft.com/office/drawing/2014/main" id="{DD5FF626-B5C0-6444-BCBF-26964C82E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编辑母版文本样式</a:t>
            </a:r>
          </a:p>
        </p:txBody>
      </p:sp>
      <p:sp>
        <p:nvSpPr>
          <p:cNvPr id="5" name="日期占位符 4">
            <a:extLst>
              <a:ext uri="{FF2B5EF4-FFF2-40B4-BE49-F238E27FC236}">
                <a16:creationId xmlns:a16="http://schemas.microsoft.com/office/drawing/2014/main" id="{C783D6DC-6BE0-534E-8CF4-0633D9698440}"/>
              </a:ext>
            </a:extLst>
          </p:cNvPr>
          <p:cNvSpPr>
            <a:spLocks noGrp="1"/>
          </p:cNvSpPr>
          <p:nvPr>
            <p:ph type="dt" sz="half" idx="10"/>
          </p:nvPr>
        </p:nvSpPr>
        <p:spPr/>
        <p:txBody>
          <a:bodyPr/>
          <a:lstStyle/>
          <a:p>
            <a:fld id="{A0122449-C966-4D43-8567-D92C6E0E311E}" type="datetimeFigureOut">
              <a:rPr kumimoji="1" lang="zh-CN" altLang="en-US" smtClean="0"/>
              <a:t>2018/9/16</a:t>
            </a:fld>
            <a:endParaRPr kumimoji="1" lang="zh-CN" altLang="en-US"/>
          </a:p>
        </p:txBody>
      </p:sp>
      <p:sp>
        <p:nvSpPr>
          <p:cNvPr id="6" name="页脚占位符 5">
            <a:extLst>
              <a:ext uri="{FF2B5EF4-FFF2-40B4-BE49-F238E27FC236}">
                <a16:creationId xmlns:a16="http://schemas.microsoft.com/office/drawing/2014/main" id="{58E8671B-6E44-D240-8C1D-0254090A64D4}"/>
              </a:ext>
            </a:extLst>
          </p:cNvPr>
          <p:cNvSpPr>
            <a:spLocks noGrp="1"/>
          </p:cNvSpPr>
          <p:nvPr>
            <p:ph type="ftr" sz="quarter" idx="11"/>
          </p:nvPr>
        </p:nvSpPr>
        <p:spPr/>
        <p:txBody>
          <a:bodyPr/>
          <a:lstStyle/>
          <a:p>
            <a:endParaRPr kumimoji="1" lang="zh-CN" altLang="en-US"/>
          </a:p>
        </p:txBody>
      </p:sp>
      <p:sp>
        <p:nvSpPr>
          <p:cNvPr id="7" name="幻灯片编号占位符 6">
            <a:extLst>
              <a:ext uri="{FF2B5EF4-FFF2-40B4-BE49-F238E27FC236}">
                <a16:creationId xmlns:a16="http://schemas.microsoft.com/office/drawing/2014/main" id="{090CEA33-1F15-8B4B-964D-A35E4397FB1D}"/>
              </a:ext>
            </a:extLst>
          </p:cNvPr>
          <p:cNvSpPr>
            <a:spLocks noGrp="1"/>
          </p:cNvSpPr>
          <p:nvPr>
            <p:ph type="sldNum" sz="quarter" idx="12"/>
          </p:nvPr>
        </p:nvSpPr>
        <p:spPr/>
        <p:txBody>
          <a:body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44710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1824DF-6E41-484E-9637-7FE9944B9388}"/>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DA0CD1FC-A718-B848-A4D0-E37E6F1670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51317469-C229-F642-8027-5400351CF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编辑母版文本样式</a:t>
            </a:r>
          </a:p>
        </p:txBody>
      </p:sp>
      <p:sp>
        <p:nvSpPr>
          <p:cNvPr id="5" name="日期占位符 4">
            <a:extLst>
              <a:ext uri="{FF2B5EF4-FFF2-40B4-BE49-F238E27FC236}">
                <a16:creationId xmlns:a16="http://schemas.microsoft.com/office/drawing/2014/main" id="{FCE6DEA7-AA10-0E44-B57E-EF54405F3DE0}"/>
              </a:ext>
            </a:extLst>
          </p:cNvPr>
          <p:cNvSpPr>
            <a:spLocks noGrp="1"/>
          </p:cNvSpPr>
          <p:nvPr>
            <p:ph type="dt" sz="half" idx="10"/>
          </p:nvPr>
        </p:nvSpPr>
        <p:spPr/>
        <p:txBody>
          <a:bodyPr/>
          <a:lstStyle/>
          <a:p>
            <a:fld id="{A0122449-C966-4D43-8567-D92C6E0E311E}" type="datetimeFigureOut">
              <a:rPr kumimoji="1" lang="zh-CN" altLang="en-US" smtClean="0"/>
              <a:t>2018/9/16</a:t>
            </a:fld>
            <a:endParaRPr kumimoji="1" lang="zh-CN" altLang="en-US"/>
          </a:p>
        </p:txBody>
      </p:sp>
      <p:sp>
        <p:nvSpPr>
          <p:cNvPr id="6" name="页脚占位符 5">
            <a:extLst>
              <a:ext uri="{FF2B5EF4-FFF2-40B4-BE49-F238E27FC236}">
                <a16:creationId xmlns:a16="http://schemas.microsoft.com/office/drawing/2014/main" id="{BDB9FF22-68EE-924B-A5C8-2403C3335F0E}"/>
              </a:ext>
            </a:extLst>
          </p:cNvPr>
          <p:cNvSpPr>
            <a:spLocks noGrp="1"/>
          </p:cNvSpPr>
          <p:nvPr>
            <p:ph type="ftr" sz="quarter" idx="11"/>
          </p:nvPr>
        </p:nvSpPr>
        <p:spPr/>
        <p:txBody>
          <a:bodyPr/>
          <a:lstStyle/>
          <a:p>
            <a:endParaRPr kumimoji="1" lang="zh-CN" altLang="en-US"/>
          </a:p>
        </p:txBody>
      </p:sp>
      <p:sp>
        <p:nvSpPr>
          <p:cNvPr id="7" name="幻灯片编号占位符 6">
            <a:extLst>
              <a:ext uri="{FF2B5EF4-FFF2-40B4-BE49-F238E27FC236}">
                <a16:creationId xmlns:a16="http://schemas.microsoft.com/office/drawing/2014/main" id="{0B49A31E-3607-0642-A677-A196AC5013AD}"/>
              </a:ext>
            </a:extLst>
          </p:cNvPr>
          <p:cNvSpPr>
            <a:spLocks noGrp="1"/>
          </p:cNvSpPr>
          <p:nvPr>
            <p:ph type="sldNum" sz="quarter" idx="12"/>
          </p:nvPr>
        </p:nvSpPr>
        <p:spPr/>
        <p:txBody>
          <a:body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37273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B3134F9-8CD1-ED4C-A70B-96F35AC30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A420CF36-1A6A-B048-99CF-A03B657D3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4" name="日期占位符 3">
            <a:extLst>
              <a:ext uri="{FF2B5EF4-FFF2-40B4-BE49-F238E27FC236}">
                <a16:creationId xmlns:a16="http://schemas.microsoft.com/office/drawing/2014/main" id="{EAD14D7B-91C8-474C-907D-A9383E70E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22449-C966-4D43-8567-D92C6E0E311E}" type="datetimeFigureOut">
              <a:rPr kumimoji="1" lang="zh-CN" altLang="en-US" smtClean="0"/>
              <a:t>2018/9/16</a:t>
            </a:fld>
            <a:endParaRPr kumimoji="1" lang="zh-CN" altLang="en-US"/>
          </a:p>
        </p:txBody>
      </p:sp>
      <p:sp>
        <p:nvSpPr>
          <p:cNvPr id="5" name="页脚占位符 4">
            <a:extLst>
              <a:ext uri="{FF2B5EF4-FFF2-40B4-BE49-F238E27FC236}">
                <a16:creationId xmlns:a16="http://schemas.microsoft.com/office/drawing/2014/main" id="{75C72D21-8D5B-A845-96E6-B190924AA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a:extLst>
              <a:ext uri="{FF2B5EF4-FFF2-40B4-BE49-F238E27FC236}">
                <a16:creationId xmlns:a16="http://schemas.microsoft.com/office/drawing/2014/main" id="{482FB255-CF31-AF4F-84F3-D73D4EDA2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50E5B-2EED-D74E-8BBB-45AB6E2E9416}" type="slidenum">
              <a:rPr kumimoji="1" lang="zh-CN" altLang="en-US" smtClean="0"/>
              <a:t>‹#›</a:t>
            </a:fld>
            <a:endParaRPr kumimoji="1" lang="zh-CN" altLang="en-US"/>
          </a:p>
        </p:txBody>
      </p:sp>
    </p:spTree>
    <p:extLst>
      <p:ext uri="{BB962C8B-B14F-4D97-AF65-F5344CB8AC3E}">
        <p14:creationId xmlns:p14="http://schemas.microsoft.com/office/powerpoint/2010/main" val="4048743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D9E5333-91E1-8946-B68B-985FA5E41F04}"/>
              </a:ext>
            </a:extLst>
          </p:cNvPr>
          <p:cNvSpPr/>
          <p:nvPr/>
        </p:nvSpPr>
        <p:spPr>
          <a:xfrm>
            <a:off x="2315688" y="2230498"/>
            <a:ext cx="8229600" cy="1077218"/>
          </a:xfrm>
          <a:prstGeom prst="rect">
            <a:avLst/>
          </a:prstGeom>
        </p:spPr>
        <p:txBody>
          <a:bodyPr wrap="square">
            <a:spAutoFit/>
          </a:bodyPr>
          <a:lstStyle/>
          <a:p>
            <a:pPr algn="ctr"/>
            <a:r>
              <a:rPr lang="en-US" altLang="zh-CN" sz="3200" b="1" dirty="0">
                <a:solidFill>
                  <a:srgbClr val="2C2728"/>
                </a:solidFill>
                <a:latin typeface="Times New Roman" panose="02020603050405020304" pitchFamily="18" charset="0"/>
                <a:cs typeface="Times New Roman" panose="02020603050405020304" pitchFamily="18" charset="0"/>
              </a:rPr>
              <a:t>Mutual fund</a:t>
            </a:r>
            <a:r>
              <a:rPr lang="zh-Hans" altLang="en-US" sz="3200" b="1" dirty="0">
                <a:solidFill>
                  <a:srgbClr val="2C2728"/>
                </a:solidFill>
                <a:latin typeface="Times New Roman" panose="02020603050405020304" pitchFamily="18" charset="0"/>
                <a:cs typeface="Times New Roman" panose="02020603050405020304" pitchFamily="18" charset="0"/>
              </a:rPr>
              <a:t> </a:t>
            </a:r>
            <a:r>
              <a:rPr lang="en-US" altLang="zh-CN" sz="3200" b="1" dirty="0">
                <a:solidFill>
                  <a:srgbClr val="2C2728"/>
                </a:solidFill>
                <a:latin typeface="Times New Roman" panose="02020603050405020304" pitchFamily="18" charset="0"/>
                <a:cs typeface="Times New Roman" panose="02020603050405020304" pitchFamily="18" charset="0"/>
              </a:rPr>
              <a:t>performance</a:t>
            </a:r>
            <a:r>
              <a:rPr lang="zh-Hans" altLang="en-US" sz="3200" b="1" dirty="0">
                <a:solidFill>
                  <a:srgbClr val="2C2728"/>
                </a:solidFill>
                <a:latin typeface="Times New Roman" panose="02020603050405020304" pitchFamily="18" charset="0"/>
                <a:cs typeface="Times New Roman" panose="02020603050405020304" pitchFamily="18" charset="0"/>
              </a:rPr>
              <a:t> </a:t>
            </a:r>
            <a:r>
              <a:rPr lang="en-US" altLang="zh-CN" sz="3200" b="1" dirty="0">
                <a:solidFill>
                  <a:srgbClr val="2C2728"/>
                </a:solidFill>
                <a:latin typeface="Times New Roman" panose="02020603050405020304" pitchFamily="18" charset="0"/>
                <a:cs typeface="Times New Roman" panose="02020603050405020304" pitchFamily="18" charset="0"/>
              </a:rPr>
              <a:t>evaluation</a:t>
            </a:r>
            <a:r>
              <a:rPr lang="zh-Hans" altLang="en-US" sz="3200" b="1" dirty="0">
                <a:solidFill>
                  <a:srgbClr val="2C2728"/>
                </a:solidFill>
                <a:latin typeface="Times New Roman" panose="02020603050405020304" pitchFamily="18" charset="0"/>
                <a:cs typeface="Times New Roman" panose="02020603050405020304" pitchFamily="18" charset="0"/>
              </a:rPr>
              <a:t> </a:t>
            </a:r>
            <a:r>
              <a:rPr lang="en-US" altLang="zh-CN" sz="3200" b="1" dirty="0">
                <a:solidFill>
                  <a:srgbClr val="2C2728"/>
                </a:solidFill>
                <a:latin typeface="Times New Roman" panose="02020603050405020304" pitchFamily="18" charset="0"/>
                <a:cs typeface="Times New Roman" panose="02020603050405020304" pitchFamily="18" charset="0"/>
              </a:rPr>
              <a:t>with</a:t>
            </a:r>
            <a:r>
              <a:rPr lang="zh-Hans" altLang="en-US" sz="3200" b="1" dirty="0">
                <a:solidFill>
                  <a:srgbClr val="2C2728"/>
                </a:solidFill>
                <a:latin typeface="Times New Roman" panose="02020603050405020304" pitchFamily="18" charset="0"/>
                <a:cs typeface="Times New Roman" panose="02020603050405020304" pitchFamily="18" charset="0"/>
              </a:rPr>
              <a:t> </a:t>
            </a:r>
            <a:r>
              <a:rPr lang="en-US" altLang="zh-CN" sz="3200" b="1" dirty="0">
                <a:solidFill>
                  <a:srgbClr val="2C2728"/>
                </a:solidFill>
                <a:latin typeface="Times New Roman" panose="02020603050405020304" pitchFamily="18" charset="0"/>
                <a:cs typeface="Times New Roman" panose="02020603050405020304" pitchFamily="18" charset="0"/>
              </a:rPr>
              <a:t>active peer</a:t>
            </a:r>
            <a:r>
              <a:rPr lang="zh-Hans" altLang="en-US" sz="3200" b="1" dirty="0">
                <a:solidFill>
                  <a:srgbClr val="2C2728"/>
                </a:solidFill>
                <a:latin typeface="Times New Roman" panose="02020603050405020304" pitchFamily="18" charset="0"/>
                <a:cs typeface="Times New Roman" panose="02020603050405020304" pitchFamily="18" charset="0"/>
              </a:rPr>
              <a:t> </a:t>
            </a:r>
            <a:r>
              <a:rPr lang="en-US" altLang="zh-CN" sz="3200" b="1" dirty="0">
                <a:solidFill>
                  <a:srgbClr val="2C2728"/>
                </a:solidFill>
                <a:latin typeface="Times New Roman" panose="02020603050405020304" pitchFamily="18" charset="0"/>
                <a:cs typeface="Times New Roman" panose="02020603050405020304" pitchFamily="18" charset="0"/>
              </a:rPr>
              <a:t>benchmarks </a:t>
            </a:r>
            <a:endParaRPr lang="en-US" altLang="zh-CN" sz="3200" b="1" dirty="0">
              <a:solidFill>
                <a:srgbClr val="2C2728"/>
              </a:solidFill>
              <a:effectLst/>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35B19D66-D9B8-DD4C-BC14-67E3465924CA}"/>
              </a:ext>
            </a:extLst>
          </p:cNvPr>
          <p:cNvSpPr/>
          <p:nvPr/>
        </p:nvSpPr>
        <p:spPr>
          <a:xfrm>
            <a:off x="3021280" y="3462095"/>
            <a:ext cx="6818415" cy="400110"/>
          </a:xfrm>
          <a:prstGeom prst="rect">
            <a:avLst/>
          </a:prstGeom>
        </p:spPr>
        <p:txBody>
          <a:bodyPr wrap="square">
            <a:spAutoFit/>
          </a:bodyPr>
          <a:lstStyle/>
          <a:p>
            <a:r>
              <a:rPr lang="en-US" altLang="zh-CN" sz="2000" dirty="0">
                <a:solidFill>
                  <a:srgbClr val="2C2728"/>
                </a:solidFill>
                <a:latin typeface="Times New Roman" panose="02020603050405020304" pitchFamily="18" charset="0"/>
                <a:cs typeface="Times New Roman" panose="02020603050405020304" pitchFamily="18" charset="0"/>
              </a:rPr>
              <a:t>David</a:t>
            </a:r>
            <a:r>
              <a:rPr lang="zh-Hans" altLang="en-US" sz="2000" dirty="0">
                <a:solidFill>
                  <a:srgbClr val="2C2728"/>
                </a:solidFill>
                <a:latin typeface="Times New Roman" panose="02020603050405020304" pitchFamily="18" charset="0"/>
                <a:cs typeface="Times New Roman" panose="02020603050405020304" pitchFamily="18" charset="0"/>
              </a:rPr>
              <a:t> </a:t>
            </a:r>
            <a:r>
              <a:rPr lang="en-US" altLang="zh-CN" sz="2000" dirty="0">
                <a:solidFill>
                  <a:srgbClr val="2C2728"/>
                </a:solidFill>
                <a:latin typeface="Times New Roman" panose="02020603050405020304" pitchFamily="18" charset="0"/>
                <a:cs typeface="Times New Roman" panose="02020603050405020304" pitchFamily="18" charset="0"/>
              </a:rPr>
              <a:t>Hunter, Eugene</a:t>
            </a:r>
            <a:r>
              <a:rPr lang="zh-Hans" altLang="en-US" sz="2000" dirty="0">
                <a:solidFill>
                  <a:srgbClr val="2C2728"/>
                </a:solidFill>
                <a:latin typeface="Times New Roman" panose="02020603050405020304" pitchFamily="18" charset="0"/>
                <a:cs typeface="Times New Roman" panose="02020603050405020304" pitchFamily="18" charset="0"/>
              </a:rPr>
              <a:t> </a:t>
            </a:r>
            <a:r>
              <a:rPr lang="en-US" altLang="zh-CN" sz="2000" dirty="0" err="1">
                <a:solidFill>
                  <a:srgbClr val="2C2728"/>
                </a:solidFill>
                <a:latin typeface="Times New Roman" panose="02020603050405020304" pitchFamily="18" charset="0"/>
                <a:cs typeface="Times New Roman" panose="02020603050405020304" pitchFamily="18" charset="0"/>
              </a:rPr>
              <a:t>Kandel</a:t>
            </a:r>
            <a:r>
              <a:rPr lang="en-US" altLang="zh-CN" sz="2000" dirty="0">
                <a:solidFill>
                  <a:srgbClr val="2C2728"/>
                </a:solidFill>
                <a:latin typeface="Times New Roman" panose="02020603050405020304" pitchFamily="18" charset="0"/>
                <a:cs typeface="Times New Roman" panose="02020603050405020304" pitchFamily="18" charset="0"/>
              </a:rPr>
              <a:t>, Shmuel</a:t>
            </a:r>
            <a:r>
              <a:rPr lang="zh-Hans" altLang="en-US" sz="2000" dirty="0">
                <a:solidFill>
                  <a:srgbClr val="2C2728"/>
                </a:solidFill>
                <a:latin typeface="Times New Roman" panose="02020603050405020304" pitchFamily="18" charset="0"/>
                <a:cs typeface="Times New Roman" panose="02020603050405020304" pitchFamily="18" charset="0"/>
              </a:rPr>
              <a:t> </a:t>
            </a:r>
            <a:r>
              <a:rPr lang="en-US" altLang="zh-CN" sz="2000" dirty="0" err="1">
                <a:solidFill>
                  <a:srgbClr val="2C2728"/>
                </a:solidFill>
                <a:latin typeface="Times New Roman" panose="02020603050405020304" pitchFamily="18" charset="0"/>
                <a:cs typeface="Times New Roman" panose="02020603050405020304" pitchFamily="18" charset="0"/>
              </a:rPr>
              <a:t>Kandel</a:t>
            </a:r>
            <a:r>
              <a:rPr lang="en-US" altLang="zh-CN" sz="2000" dirty="0">
                <a:solidFill>
                  <a:srgbClr val="2C2728"/>
                </a:solidFill>
                <a:latin typeface="Times New Roman" panose="02020603050405020304" pitchFamily="18" charset="0"/>
                <a:cs typeface="Times New Roman" panose="02020603050405020304" pitchFamily="18" charset="0"/>
              </a:rPr>
              <a:t>, Russ</a:t>
            </a:r>
            <a:r>
              <a:rPr lang="zh-Hans" altLang="en-US" sz="2000" dirty="0">
                <a:solidFill>
                  <a:srgbClr val="2C2728"/>
                </a:solidFill>
                <a:latin typeface="Times New Roman" panose="02020603050405020304" pitchFamily="18" charset="0"/>
                <a:cs typeface="Times New Roman" panose="02020603050405020304" pitchFamily="18" charset="0"/>
              </a:rPr>
              <a:t> </a:t>
            </a:r>
            <a:r>
              <a:rPr lang="en-US" altLang="zh-CN" sz="2000" dirty="0" err="1">
                <a:solidFill>
                  <a:srgbClr val="2C2728"/>
                </a:solidFill>
                <a:latin typeface="Times New Roman" panose="02020603050405020304" pitchFamily="18" charset="0"/>
                <a:cs typeface="Times New Roman" panose="02020603050405020304" pitchFamily="18" charset="0"/>
              </a:rPr>
              <a:t>Wermers</a:t>
            </a:r>
            <a:r>
              <a:rPr lang="en-US" altLang="zh-CN" sz="2000" dirty="0">
                <a:solidFill>
                  <a:srgbClr val="2C2728"/>
                </a:solidFill>
                <a:latin typeface="Times New Roman" panose="02020603050405020304" pitchFamily="18" charset="0"/>
                <a:cs typeface="Times New Roman" panose="02020603050405020304" pitchFamily="18" charset="0"/>
              </a:rPr>
              <a:t> </a:t>
            </a:r>
            <a:endParaRPr lang="en-US" altLang="zh-CN" sz="2000" dirty="0">
              <a:solidFill>
                <a:srgbClr val="2C2728"/>
              </a:solidFill>
              <a:effectLst/>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02B30CC7-FA22-EF4D-925D-C06696BB76DE}"/>
              </a:ext>
            </a:extLst>
          </p:cNvPr>
          <p:cNvSpPr txBox="1"/>
          <p:nvPr/>
        </p:nvSpPr>
        <p:spPr>
          <a:xfrm>
            <a:off x="5041073" y="4370121"/>
            <a:ext cx="2778828" cy="369332"/>
          </a:xfrm>
          <a:prstGeom prst="rect">
            <a:avLst/>
          </a:prstGeom>
          <a:noFill/>
        </p:spPr>
        <p:txBody>
          <a:bodyPr wrap="square" rtlCol="0">
            <a:spAutoFit/>
          </a:bodyPr>
          <a:lstStyle/>
          <a:p>
            <a:r>
              <a:rPr kumimoji="1" lang="en-US" altLang="zh-Hans" dirty="0"/>
              <a:t>Present</a:t>
            </a:r>
            <a:r>
              <a:rPr kumimoji="1" lang="zh-Hans" altLang="en-US" dirty="0"/>
              <a:t> </a:t>
            </a:r>
            <a:r>
              <a:rPr kumimoji="1" lang="en-US" altLang="zh-Hans" dirty="0"/>
              <a:t>by</a:t>
            </a:r>
            <a:r>
              <a:rPr kumimoji="1" lang="zh-Hans" altLang="en-US" dirty="0"/>
              <a:t> </a:t>
            </a:r>
            <a:r>
              <a:rPr kumimoji="1" lang="en-US" altLang="zh-Hans" dirty="0"/>
              <a:t>Jianyi (Alex)</a:t>
            </a:r>
            <a:r>
              <a:rPr kumimoji="1" lang="zh-Hans" altLang="en-US" dirty="0"/>
              <a:t> </a:t>
            </a:r>
            <a:r>
              <a:rPr kumimoji="1" lang="en-US" altLang="zh-Hans" dirty="0"/>
              <a:t>Xu</a:t>
            </a:r>
            <a:endParaRPr kumimoji="1" lang="zh-CN" altLang="en-US" dirty="0"/>
          </a:p>
        </p:txBody>
      </p:sp>
    </p:spTree>
    <p:extLst>
      <p:ext uri="{BB962C8B-B14F-4D97-AF65-F5344CB8AC3E}">
        <p14:creationId xmlns:p14="http://schemas.microsoft.com/office/powerpoint/2010/main" val="45564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964249C-1A08-324A-8993-DCEBFD2E3C43}"/>
              </a:ext>
            </a:extLst>
          </p:cNvPr>
          <p:cNvSpPr/>
          <p:nvPr/>
        </p:nvSpPr>
        <p:spPr>
          <a:xfrm>
            <a:off x="868471" y="1632508"/>
            <a:ext cx="10397627"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In this subsection, we outline the econometric advantages of using the peer group return, in addition to the traditional risk factors. </a:t>
            </a:r>
          </a:p>
        </p:txBody>
      </p:sp>
      <p:sp>
        <p:nvSpPr>
          <p:cNvPr id="3" name="矩形 2">
            <a:extLst>
              <a:ext uri="{FF2B5EF4-FFF2-40B4-BE49-F238E27FC236}">
                <a16:creationId xmlns:a16="http://schemas.microsoft.com/office/drawing/2014/main" id="{23FDE64A-D264-584D-9C33-F033DEA614CF}"/>
              </a:ext>
            </a:extLst>
          </p:cNvPr>
          <p:cNvSpPr/>
          <p:nvPr/>
        </p:nvSpPr>
        <p:spPr>
          <a:xfrm>
            <a:off x="868471" y="2654899"/>
            <a:ext cx="6096000" cy="461665"/>
          </a:xfrm>
          <a:prstGeom prst="rect">
            <a:avLst/>
          </a:prstGeom>
        </p:spPr>
        <p:txBody>
          <a:bodyPr>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the gross excess return of fund </a:t>
            </a:r>
            <a:r>
              <a:rPr lang="en-US" altLang="zh-CN" sz="2400" b="0" i="1" u="none" strike="noStrike" dirty="0" err="1">
                <a:effectLst/>
                <a:latin typeface="Times New Roman" panose="02020603050405020304" pitchFamily="18" charset="0"/>
                <a:cs typeface="Times New Roman" panose="02020603050405020304" pitchFamily="18" charset="0"/>
              </a:rPr>
              <a:t>i</a:t>
            </a:r>
            <a:r>
              <a:rPr lang="en-US" altLang="zh-CN" sz="2400" b="0" i="0" u="none" strike="noStrike" dirty="0">
                <a:effectLst/>
                <a:latin typeface="Times New Roman" panose="02020603050405020304" pitchFamily="18" charset="0"/>
                <a:cs typeface="Times New Roman" panose="02020603050405020304" pitchFamily="18" charset="0"/>
              </a:rPr>
              <a:t> at time </a:t>
            </a:r>
            <a:r>
              <a:rPr lang="en-US" altLang="zh-CN" sz="2400" b="0" i="1" u="none" strike="noStrike" dirty="0">
                <a:effectLst/>
                <a:latin typeface="Times New Roman" panose="02020603050405020304" pitchFamily="18" charset="0"/>
                <a:cs typeface="Times New Roman" panose="02020603050405020304" pitchFamily="18" charset="0"/>
              </a:rPr>
              <a:t>t:</a:t>
            </a:r>
            <a:endParaRPr lang="zh-CN" altLang="en-US" sz="24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80525868-5661-664B-AD7F-B65D0950C02D}"/>
              </a:ext>
            </a:extLst>
          </p:cNvPr>
          <p:cNvPicPr>
            <a:picLocks noChangeAspect="1"/>
          </p:cNvPicPr>
          <p:nvPr/>
        </p:nvPicPr>
        <p:blipFill>
          <a:blip r:embed="rId2"/>
          <a:stretch>
            <a:fillRect/>
          </a:stretch>
        </p:blipFill>
        <p:spPr>
          <a:xfrm>
            <a:off x="1017975" y="3185627"/>
            <a:ext cx="11174025" cy="869502"/>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06E415-46EC-8A4F-B639-5F62846BBBB2}"/>
                  </a:ext>
                </a:extLst>
              </p:cNvPr>
              <p:cNvSpPr/>
              <p:nvPr/>
            </p:nvSpPr>
            <p:spPr>
              <a:xfrm>
                <a:off x="1161756" y="5054208"/>
                <a:ext cx="10587408" cy="413511"/>
              </a:xfrm>
              <a:prstGeom prst="rect">
                <a:avLst/>
              </a:prstGeom>
            </p:spPr>
            <p:txBody>
              <a:bodyPr wrap="square">
                <a:spAutoFit/>
              </a:bodyPr>
              <a:lstStyle/>
              <a:p>
                <a14:m>
                  <m:oMath xmlns:m="http://schemas.openxmlformats.org/officeDocument/2006/math">
                    <m:sSub>
                      <m:sSubPr>
                        <m:ctrlPr>
                          <a:rPr lang="en-US" altLang="zh-CN" sz="2000" b="0" i="1" u="none" strike="noStrike" smtClean="0">
                            <a:effectLst/>
                            <a:latin typeface="Cambria Math" panose="02040503050406030204" pitchFamily="18" charset="0"/>
                            <a:cs typeface="Times New Roman" panose="02020603050405020304" pitchFamily="18" charset="0"/>
                          </a:rPr>
                        </m:ctrlPr>
                      </m:sSubPr>
                      <m:e>
                        <m:r>
                          <a:rPr lang="en-US" altLang="zh-CN" sz="2000" b="0" i="1" u="none" strike="noStrike" smtClean="0">
                            <a:effectLst/>
                            <a:latin typeface="Cambria Math" panose="02040503050406030204" pitchFamily="18" charset="0"/>
                            <a:cs typeface="Times New Roman" panose="02020603050405020304" pitchFamily="18" charset="0"/>
                          </a:rPr>
                          <m:t>𝑚</m:t>
                        </m:r>
                      </m:e>
                      <m:sub>
                        <m:r>
                          <a:rPr lang="en-US" altLang="zh-CN" sz="2000" b="0" i="1" u="none" strike="noStrike" smtClean="0">
                            <a:effectLst/>
                            <a:latin typeface="Cambria Math" panose="02040503050406030204" pitchFamily="18" charset="0"/>
                            <a:cs typeface="Times New Roman" panose="02020603050405020304" pitchFamily="18" charset="0"/>
                          </a:rPr>
                          <m:t>𝑖</m:t>
                        </m:r>
                        <m:r>
                          <a:rPr lang="en-US" altLang="zh-CN" sz="2000" b="0" i="1" u="none" strike="noStrike" smtClean="0">
                            <a:effectLst/>
                            <a:latin typeface="Cambria Math" panose="02040503050406030204" pitchFamily="18" charset="0"/>
                            <a:cs typeface="Times New Roman" panose="02020603050405020304" pitchFamily="18" charset="0"/>
                          </a:rPr>
                          <m:t>,</m:t>
                        </m:r>
                        <m:r>
                          <a:rPr lang="en-US" altLang="zh-CN" sz="2000" b="0" i="1" u="none" strike="noStrike" smtClean="0">
                            <a:effectLst/>
                            <a:latin typeface="Cambria Math" panose="02040503050406030204" pitchFamily="18" charset="0"/>
                            <a:cs typeface="Times New Roman" panose="02020603050405020304" pitchFamily="18" charset="0"/>
                          </a:rPr>
                          <m:t>𝑡</m:t>
                        </m:r>
                      </m:sub>
                    </m:sSub>
                    <m:r>
                      <a:rPr lang="en-US" altLang="zh-CN" sz="2000" b="0" i="0" u="none" strike="noStrike" smtClean="0">
                        <a:effectLst/>
                        <a:latin typeface="Cambria Math" panose="02040503050406030204" pitchFamily="18" charset="0"/>
                        <a:cs typeface="Times New Roman" panose="02020603050405020304" pitchFamily="18" charset="0"/>
                      </a:rPr>
                      <m:t>:  </m:t>
                    </m:r>
                  </m:oMath>
                </a14:m>
                <a:r>
                  <a:rPr lang="en-US" altLang="zh-CN" sz="2000" b="0" i="0" u="none" strike="noStrike" dirty="0">
                    <a:effectLst/>
                    <a:latin typeface="Times New Roman" panose="02020603050405020304" pitchFamily="18" charset="0"/>
                    <a:cs typeface="Times New Roman" panose="02020603050405020304" pitchFamily="18" charset="0"/>
                  </a:rPr>
                  <a:t>the periodic management fee that fund </a:t>
                </a:r>
                <a:r>
                  <a:rPr lang="en-US" altLang="zh-CN" sz="2000" b="0" i="1" u="none" strike="noStrike" dirty="0" err="1">
                    <a:effectLst/>
                    <a:latin typeface="Times New Roman" panose="02020603050405020304" pitchFamily="18" charset="0"/>
                    <a:cs typeface="Times New Roman" panose="02020603050405020304" pitchFamily="18" charset="0"/>
                  </a:rPr>
                  <a:t>i</a:t>
                </a:r>
                <a:r>
                  <a:rPr lang="en-US" altLang="zh-CN" sz="2000" b="0" i="0" u="none" strike="noStrike" dirty="0">
                    <a:effectLst/>
                    <a:latin typeface="Times New Roman" panose="02020603050405020304" pitchFamily="18" charset="0"/>
                    <a:cs typeface="Times New Roman" panose="02020603050405020304" pitchFamily="18" charset="0"/>
                  </a:rPr>
                  <a:t> charges at period </a:t>
                </a:r>
                <a:r>
                  <a:rPr lang="en-US" altLang="zh-CN" sz="2000" b="0" i="1" u="none" strike="noStrike" dirty="0">
                    <a:effectLst/>
                    <a:latin typeface="Times New Roman" panose="02020603050405020304" pitchFamily="18" charset="0"/>
                    <a:cs typeface="Times New Roman" panose="02020603050405020304" pitchFamily="18" charset="0"/>
                  </a:rPr>
                  <a:t>t.</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6306E415-46EC-8A4F-B639-5F62846BBBB2}"/>
                  </a:ext>
                </a:extLst>
              </p:cNvPr>
              <p:cNvSpPr>
                <a:spLocks noRot="1" noChangeAspect="1" noMove="1" noResize="1" noEditPoints="1" noAdjustHandles="1" noChangeArrowheads="1" noChangeShapeType="1" noTextEdit="1"/>
              </p:cNvSpPr>
              <p:nvPr/>
            </p:nvSpPr>
            <p:spPr>
              <a:xfrm>
                <a:off x="1161756" y="5054208"/>
                <a:ext cx="10587408" cy="413511"/>
              </a:xfrm>
              <a:prstGeom prst="rect">
                <a:avLst/>
              </a:prstGeom>
              <a:blipFill>
                <a:blip r:embed="rId3"/>
                <a:stretch>
                  <a:fillRect t="-5882"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A2E18A4E-1B0D-A148-97CC-F4C3C571601E}"/>
                  </a:ext>
                </a:extLst>
              </p:cNvPr>
              <p:cNvSpPr/>
              <p:nvPr/>
            </p:nvSpPr>
            <p:spPr>
              <a:xfrm>
                <a:off x="1161756" y="5614380"/>
                <a:ext cx="4643644" cy="424732"/>
              </a:xfrm>
              <a:prstGeom prst="rect">
                <a:avLst/>
              </a:prstGeom>
            </p:spPr>
            <p:txBody>
              <a:bodyPr wrap="none">
                <a:spAutoFit/>
              </a:bodyPr>
              <a:lstStyle/>
              <a:p>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𝑟</m:t>
                        </m:r>
                      </m:e>
                      <m:sub>
                        <m:r>
                          <a:rPr lang="en-US" altLang="zh-CN" sz="2000" i="1">
                            <a:latin typeface="Cambria Math" panose="02040503050406030204" pitchFamily="18" charset="0"/>
                            <a:cs typeface="Times New Roman" panose="02020603050405020304" pitchFamily="18" charset="0"/>
                          </a:rPr>
                          <m:t>𝑓</m:t>
                        </m:r>
                        <m:r>
                          <a:rPr lang="en-US" altLang="zh-CN" sz="2000" i="1">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𝑡</m:t>
                        </m:r>
                      </m:sub>
                    </m:sSub>
                  </m:oMath>
                </a14:m>
                <a:r>
                  <a:rPr lang="en-US" altLang="zh-CN" sz="2000" dirty="0">
                    <a:latin typeface="Times New Roman" panose="02020603050405020304" pitchFamily="18" charset="0"/>
                    <a:cs typeface="Times New Roman" panose="02020603050405020304" pitchFamily="18" charset="0"/>
                  </a:rPr>
                  <a:t> : the risk-free rate for the same period. </a:t>
                </a:r>
                <a:endParaRPr lang="zh-CN" altLang="en-US" sz="2000" dirty="0"/>
              </a:p>
            </p:txBody>
          </p:sp>
        </mc:Choice>
        <mc:Fallback xmlns="">
          <p:sp>
            <p:nvSpPr>
              <p:cNvPr id="7" name="矩形 6">
                <a:extLst>
                  <a:ext uri="{FF2B5EF4-FFF2-40B4-BE49-F238E27FC236}">
                    <a16:creationId xmlns:a16="http://schemas.microsoft.com/office/drawing/2014/main" id="{A2E18A4E-1B0D-A148-97CC-F4C3C571601E}"/>
                  </a:ext>
                </a:extLst>
              </p:cNvPr>
              <p:cNvSpPr>
                <a:spLocks noRot="1" noChangeAspect="1" noMove="1" noResize="1" noEditPoints="1" noAdjustHandles="1" noChangeArrowheads="1" noChangeShapeType="1" noTextEdit="1"/>
              </p:cNvSpPr>
              <p:nvPr/>
            </p:nvSpPr>
            <p:spPr>
              <a:xfrm>
                <a:off x="1161756" y="5614380"/>
                <a:ext cx="4643644" cy="424732"/>
              </a:xfrm>
              <a:prstGeom prst="rect">
                <a:avLst/>
              </a:prstGeom>
              <a:blipFill>
                <a:blip r:embed="rId4"/>
                <a:stretch>
                  <a:fillRect t="-5714"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EDF2E9DE-6C78-CF40-B786-5901FAC4B29B}"/>
                  </a:ext>
                </a:extLst>
              </p:cNvPr>
              <p:cNvSpPr/>
              <p:nvPr/>
            </p:nvSpPr>
            <p:spPr>
              <a:xfrm>
                <a:off x="1161756" y="4186259"/>
                <a:ext cx="9828297" cy="721288"/>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𝑅</m:t>
                        </m:r>
                      </m:e>
                      <m:sub>
                        <m: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𝑡</m:t>
                        </m:r>
                      </m:sub>
                    </m:sSub>
                  </m:oMath>
                </a14:m>
                <a:r>
                  <a:rPr lang="en-US" altLang="zh-CN" sz="2000" dirty="0">
                    <a:latin typeface="Times New Roman" panose="02020603050405020304" pitchFamily="18" charset="0"/>
                    <a:cs typeface="Times New Roman" panose="02020603050405020304" pitchFamily="18" charset="0"/>
                  </a:rPr>
                  <a:t>: the actual reported return of fund </a:t>
                </a:r>
                <a:r>
                  <a:rPr lang="en-US" altLang="zh-CN" sz="2000" i="1" dirty="0" err="1">
                    <a:latin typeface="Times New Roman" panose="02020603050405020304" pitchFamily="18" charset="0"/>
                    <a:cs typeface="Times New Roman" panose="02020603050405020304" pitchFamily="18" charset="0"/>
                  </a:rPr>
                  <a:t>i</a:t>
                </a:r>
                <a:r>
                  <a:rPr lang="en-US" altLang="zh-CN" sz="2000" dirty="0">
                    <a:latin typeface="Times New Roman" panose="02020603050405020304" pitchFamily="18" charset="0"/>
                    <a:cs typeface="Times New Roman" panose="02020603050405020304" pitchFamily="18" charset="0"/>
                  </a:rPr>
                  <a:t> during month </a:t>
                </a:r>
                <a:r>
                  <a:rPr lang="en-US" altLang="zh-CN" sz="2000" i="1" dirty="0">
                    <a:latin typeface="Times New Roman" panose="02020603050405020304" pitchFamily="18" charset="0"/>
                    <a:cs typeface="Times New Roman" panose="02020603050405020304" pitchFamily="18" charset="0"/>
                  </a:rPr>
                  <a:t>t</a:t>
                </a:r>
                <a:r>
                  <a:rPr lang="en-US" altLang="zh-CN" sz="2000" dirty="0">
                    <a:latin typeface="Times New Roman" panose="02020603050405020304" pitchFamily="18" charset="0"/>
                    <a:cs typeface="Times New Roman" panose="02020603050405020304" pitchFamily="18" charset="0"/>
                  </a:rPr>
                  <a:t>, which is net of the management fee    and trading costs. </a:t>
                </a:r>
                <a:endParaRPr lang="zh-CN" altLang="en-US" sz="2000" dirty="0"/>
              </a:p>
            </p:txBody>
          </p:sp>
        </mc:Choice>
        <mc:Fallback xmlns="">
          <p:sp>
            <p:nvSpPr>
              <p:cNvPr id="8" name="矩形 7">
                <a:extLst>
                  <a:ext uri="{FF2B5EF4-FFF2-40B4-BE49-F238E27FC236}">
                    <a16:creationId xmlns:a16="http://schemas.microsoft.com/office/drawing/2014/main" id="{EDF2E9DE-6C78-CF40-B786-5901FAC4B29B}"/>
                  </a:ext>
                </a:extLst>
              </p:cNvPr>
              <p:cNvSpPr>
                <a:spLocks noRot="1" noChangeAspect="1" noMove="1" noResize="1" noEditPoints="1" noAdjustHandles="1" noChangeArrowheads="1" noChangeShapeType="1" noTextEdit="1"/>
              </p:cNvSpPr>
              <p:nvPr/>
            </p:nvSpPr>
            <p:spPr>
              <a:xfrm>
                <a:off x="1161756" y="4186259"/>
                <a:ext cx="9828297" cy="721288"/>
              </a:xfrm>
              <a:prstGeom prst="rect">
                <a:avLst/>
              </a:prstGeom>
              <a:blipFill>
                <a:blip r:embed="rId5"/>
                <a:stretch>
                  <a:fillRect l="-516" t="-5263" b="-14035"/>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5D1C177F-37BB-0346-80F9-E06B03A0F9C6}"/>
              </a:ext>
            </a:extLst>
          </p:cNvPr>
          <p:cNvSpPr/>
          <p:nvPr/>
        </p:nvSpPr>
        <p:spPr>
          <a:xfrm>
            <a:off x="729301" y="525717"/>
            <a:ext cx="4426212"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The Econometric </a:t>
            </a:r>
            <a:r>
              <a:rPr lang="en-US" altLang="zh-CN" sz="3200" b="1" dirty="0">
                <a:latin typeface="Times New Roman" panose="02020603050405020304" pitchFamily="18" charset="0"/>
                <a:cs typeface="Times New Roman" panose="02020603050405020304" pitchFamily="18" charset="0"/>
              </a:rPr>
              <a:t>M</a:t>
            </a:r>
            <a:r>
              <a:rPr lang="en-US" altLang="zh-CN" sz="3200" b="1" i="0" u="none" strike="noStrike" dirty="0">
                <a:effectLst/>
                <a:latin typeface="Times New Roman" panose="02020603050405020304" pitchFamily="18" charset="0"/>
                <a:cs typeface="Times New Roman" panose="02020603050405020304" pitchFamily="18" charset="0"/>
              </a:rPr>
              <a:t>odel</a:t>
            </a:r>
          </a:p>
        </p:txBody>
      </p:sp>
    </p:spTree>
    <p:extLst>
      <p:ext uri="{BB962C8B-B14F-4D97-AF65-F5344CB8AC3E}">
        <p14:creationId xmlns:p14="http://schemas.microsoft.com/office/powerpoint/2010/main" val="220971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9BC1CC95-2182-3643-BD94-9D939EEC8741}"/>
                  </a:ext>
                </a:extLst>
              </p:cNvPr>
              <p:cNvSpPr/>
              <p:nvPr/>
            </p:nvSpPr>
            <p:spPr>
              <a:xfrm>
                <a:off x="884577" y="1632233"/>
                <a:ext cx="10485038" cy="847220"/>
              </a:xfrm>
              <a:prstGeom prst="rect">
                <a:avLst/>
              </a:prstGeom>
            </p:spPr>
            <p:txBody>
              <a:bodyPr wrap="squar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We define, by </a:t>
                </a:r>
                <a14:m>
                  <m:oMath xmlns:m="http://schemas.openxmlformats.org/officeDocument/2006/math">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cs typeface="Times New Roman" panose="02020603050405020304" pitchFamily="18" charset="0"/>
                          </a:rPr>
                          <m:t>𝑟</m:t>
                        </m:r>
                      </m:e>
                      <m:sub>
                        <m:r>
                          <a:rPr lang="en-US" altLang="zh-CN" sz="2400" b="0" i="1" u="none" strike="noStrike" smtClean="0">
                            <a:effectLst/>
                            <a:latin typeface="Cambria Math" panose="02040503050406030204" pitchFamily="18" charset="0"/>
                            <a:cs typeface="Times New Roman" panose="02020603050405020304" pitchFamily="18" charset="0"/>
                          </a:rPr>
                          <m:t>𝐴𝑃𝐵</m:t>
                        </m:r>
                        <m:r>
                          <a:rPr lang="en-US" altLang="zh-CN" sz="2400" b="0" i="1" u="none" strike="noStrike" smtClean="0">
                            <a:effectLst/>
                            <a:latin typeface="Cambria Math" panose="02040503050406030204" pitchFamily="18" charset="0"/>
                            <a:cs typeface="Times New Roman" panose="02020603050405020304" pitchFamily="18" charset="0"/>
                          </a:rPr>
                          <m:t>,</m:t>
                        </m:r>
                        <m:r>
                          <a:rPr lang="en-US" altLang="zh-CN" sz="2400" b="0" i="1" u="none" strike="noStrike" smtClean="0">
                            <a:effectLst/>
                            <a:latin typeface="Cambria Math" panose="02040503050406030204" pitchFamily="18" charset="0"/>
                            <a:cs typeface="Times New Roman" panose="02020603050405020304" pitchFamily="18" charset="0"/>
                          </a:rPr>
                          <m:t>𝑡</m:t>
                        </m:r>
                      </m:sub>
                    </m:sSub>
                  </m:oMath>
                </a14:m>
                <a:r>
                  <a:rPr lang="en-US" altLang="zh-CN" sz="2400" b="0" i="0" u="none" strike="noStrike" dirty="0">
                    <a:effectLst/>
                    <a:latin typeface="Times New Roman" panose="02020603050405020304" pitchFamily="18" charset="0"/>
                    <a:cs typeface="Times New Roman" panose="02020603050405020304" pitchFamily="18" charset="0"/>
                  </a:rPr>
                  <a:t>, the average gross excess return of the active peer group of funds to which fund </a:t>
                </a:r>
                <a:r>
                  <a:rPr lang="en-US" altLang="zh-CN" sz="2400" b="0" i="1" u="none" strike="noStrike" dirty="0" err="1">
                    <a:effectLst/>
                    <a:latin typeface="Times New Roman" panose="02020603050405020304" pitchFamily="18" charset="0"/>
                    <a:cs typeface="Times New Roman" panose="02020603050405020304" pitchFamily="18" charset="0"/>
                  </a:rPr>
                  <a:t>i</a:t>
                </a:r>
                <a:r>
                  <a:rPr lang="en-US" altLang="zh-CN" sz="2400" b="0" i="0" u="none" strike="noStrike" dirty="0">
                    <a:effectLst/>
                    <a:latin typeface="Times New Roman" panose="02020603050405020304" pitchFamily="18" charset="0"/>
                    <a:cs typeface="Times New Roman" panose="02020603050405020304" pitchFamily="18" charset="0"/>
                  </a:rPr>
                  <a:t> belongs:</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9BC1CC95-2182-3643-BD94-9D939EEC8741}"/>
                  </a:ext>
                </a:extLst>
              </p:cNvPr>
              <p:cNvSpPr>
                <a:spLocks noRot="1" noChangeAspect="1" noMove="1" noResize="1" noEditPoints="1" noAdjustHandles="1" noChangeArrowheads="1" noChangeShapeType="1" noTextEdit="1"/>
              </p:cNvSpPr>
              <p:nvPr/>
            </p:nvSpPr>
            <p:spPr>
              <a:xfrm>
                <a:off x="884577" y="1632233"/>
                <a:ext cx="10485038" cy="847220"/>
              </a:xfrm>
              <a:prstGeom prst="rect">
                <a:avLst/>
              </a:prstGeom>
              <a:blipFill>
                <a:blip r:embed="rId2"/>
                <a:stretch>
                  <a:fillRect l="-847" t="-5970" b="-1492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2D18D137-4906-3D40-91BC-0319978EA117}"/>
              </a:ext>
            </a:extLst>
          </p:cNvPr>
          <p:cNvPicPr>
            <a:picLocks noChangeAspect="1"/>
          </p:cNvPicPr>
          <p:nvPr/>
        </p:nvPicPr>
        <p:blipFill>
          <a:blip r:embed="rId3"/>
          <a:stretch>
            <a:fillRect/>
          </a:stretch>
        </p:blipFill>
        <p:spPr>
          <a:xfrm>
            <a:off x="1043836" y="2784739"/>
            <a:ext cx="11010580" cy="1077122"/>
          </a:xfrm>
          <a:prstGeom prst="rect">
            <a:avLst/>
          </a:prstGeom>
        </p:spPr>
      </p:pic>
      <p:sp>
        <p:nvSpPr>
          <p:cNvPr id="4" name="矩形 3">
            <a:extLst>
              <a:ext uri="{FF2B5EF4-FFF2-40B4-BE49-F238E27FC236}">
                <a16:creationId xmlns:a16="http://schemas.microsoft.com/office/drawing/2014/main" id="{3EE7F910-78D0-BD4D-8AEA-D55743287BE9}"/>
              </a:ext>
            </a:extLst>
          </p:cNvPr>
          <p:cNvSpPr/>
          <p:nvPr/>
        </p:nvSpPr>
        <p:spPr>
          <a:xfrm>
            <a:off x="884577" y="4913828"/>
            <a:ext cx="10485038" cy="830997"/>
          </a:xfrm>
          <a:prstGeom prst="rect">
            <a:avLst/>
          </a:prstGeom>
        </p:spPr>
        <p:txBody>
          <a:bodyPr wrap="squar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Next, we discuss a simple model to illustrate the potential advantages of adding the APB to the traditional estimation of a model.</a:t>
            </a:r>
            <a:endParaRPr lang="zh-CN" altLang="en-US" sz="24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43F7A928-BD62-1942-AD3F-37A6B82BCC18}"/>
              </a:ext>
            </a:extLst>
          </p:cNvPr>
          <p:cNvSpPr/>
          <p:nvPr/>
        </p:nvSpPr>
        <p:spPr>
          <a:xfrm>
            <a:off x="729301" y="525717"/>
            <a:ext cx="4426212"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The Econometric </a:t>
            </a:r>
            <a:r>
              <a:rPr lang="en-US" altLang="zh-CN" sz="3200" b="1" dirty="0">
                <a:latin typeface="Times New Roman" panose="02020603050405020304" pitchFamily="18" charset="0"/>
                <a:cs typeface="Times New Roman" panose="02020603050405020304" pitchFamily="18" charset="0"/>
              </a:rPr>
              <a:t>M</a:t>
            </a:r>
            <a:r>
              <a:rPr lang="en-US" altLang="zh-CN" sz="3200" b="1" i="0" u="none" strike="noStrike" dirty="0">
                <a:effectLst/>
                <a:latin typeface="Times New Roman" panose="02020603050405020304" pitchFamily="18" charset="0"/>
                <a:cs typeface="Times New Roman" panose="02020603050405020304" pitchFamily="18" charset="0"/>
              </a:rPr>
              <a:t>odel</a:t>
            </a: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99951EE5-C286-AE49-B4E5-A831DB8563E2}"/>
                  </a:ext>
                </a:extLst>
              </p:cNvPr>
              <p:cNvSpPr/>
              <p:nvPr/>
            </p:nvSpPr>
            <p:spPr>
              <a:xfrm>
                <a:off x="1199111" y="3967092"/>
                <a:ext cx="6615337" cy="400110"/>
              </a:xfrm>
              <a:prstGeom prst="rect">
                <a:avLst/>
              </a:prstGeom>
            </p:spPr>
            <p:txBody>
              <a:bodyPr wrap="none">
                <a:spAutoFit/>
              </a:bodyPr>
              <a:lstStyle/>
              <a:p>
                <a14:m>
                  <m:oMath xmlns:m="http://schemas.openxmlformats.org/officeDocument/2006/math">
                    <m:sSub>
                      <m:sSubPr>
                        <m:ctrlPr>
                          <a:rPr lang="en-US" altLang="zh-CN" sz="2000" b="0" i="1" u="none" strike="noStrike" smtClean="0">
                            <a:solidFill>
                              <a:schemeClr val="tx1"/>
                            </a:solidFill>
                            <a:effectLst/>
                            <a:latin typeface="Cambria Math" panose="02040503050406030204" pitchFamily="18" charset="0"/>
                          </a:rPr>
                        </m:ctrlPr>
                      </m:sSubPr>
                      <m:e>
                        <m:r>
                          <a:rPr lang="en-US" altLang="zh-CN" sz="2000" b="0" i="1" u="none" strike="noStrike" smtClean="0">
                            <a:solidFill>
                              <a:schemeClr val="tx1"/>
                            </a:solidFill>
                            <a:effectLst/>
                            <a:latin typeface="Cambria Math" panose="02040503050406030204" pitchFamily="18" charset="0"/>
                          </a:rPr>
                          <m:t>𝑁</m:t>
                        </m:r>
                      </m:e>
                      <m:sub>
                        <m:r>
                          <a:rPr lang="en-US" altLang="zh-CN" sz="2000" b="0" i="1" u="none" strike="noStrike" smtClean="0">
                            <a:solidFill>
                              <a:schemeClr val="tx1"/>
                            </a:solidFill>
                            <a:effectLst/>
                            <a:latin typeface="Cambria Math" panose="02040503050406030204" pitchFamily="18" charset="0"/>
                          </a:rPr>
                          <m:t>𝐴𝑃𝐵</m:t>
                        </m:r>
                      </m:sub>
                    </m:sSub>
                  </m:oMath>
                </a14:m>
                <a:r>
                  <a:rPr lang="en-US" altLang="zh-CN" sz="2000" b="0" i="0" u="none" strike="noStrike" dirty="0">
                    <a:solidFill>
                      <a:schemeClr val="tx1"/>
                    </a:solidFill>
                    <a:effectLst/>
                    <a:latin typeface="Times New Roman" panose="02020603050405020304" pitchFamily="18" charset="0"/>
                    <a:cs typeface="Times New Roman" panose="02020603050405020304" pitchFamily="18" charset="0"/>
                  </a:rPr>
                  <a:t>: the number of funds in the APB to which fund </a:t>
                </a:r>
                <a:r>
                  <a:rPr lang="en-US" altLang="zh-CN" sz="2000" b="0" i="1" u="none" strike="noStrike" dirty="0">
                    <a:solidFill>
                      <a:schemeClr val="tx1"/>
                    </a:solidFill>
                    <a:effectLst/>
                    <a:latin typeface="Times New Roman" panose="02020603050405020304" pitchFamily="18" charset="0"/>
                    <a:cs typeface="Times New Roman" panose="02020603050405020304" pitchFamily="18" charset="0"/>
                  </a:rPr>
                  <a:t>I </a:t>
                </a:r>
                <a:r>
                  <a:rPr lang="en-US" altLang="zh-CN" sz="2000" b="0" i="0" u="none" strike="noStrike" dirty="0">
                    <a:solidFill>
                      <a:schemeClr val="tx1"/>
                    </a:solidFill>
                    <a:effectLst/>
                    <a:latin typeface="Times New Roman" panose="02020603050405020304" pitchFamily="18" charset="0"/>
                    <a:cs typeface="Times New Roman" panose="02020603050405020304" pitchFamily="18" charset="0"/>
                  </a:rPr>
                  <a:t>belongs.</a:t>
                </a:r>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id="{99951EE5-C286-AE49-B4E5-A831DB8563E2}"/>
                  </a:ext>
                </a:extLst>
              </p:cNvPr>
              <p:cNvSpPr>
                <a:spLocks noRot="1" noChangeAspect="1" noMove="1" noResize="1" noEditPoints="1" noAdjustHandles="1" noChangeArrowheads="1" noChangeShapeType="1" noTextEdit="1"/>
              </p:cNvSpPr>
              <p:nvPr/>
            </p:nvSpPr>
            <p:spPr>
              <a:xfrm>
                <a:off x="1199111" y="3967092"/>
                <a:ext cx="6615337" cy="400110"/>
              </a:xfrm>
              <a:prstGeom prst="rect">
                <a:avLst/>
              </a:prstGeom>
              <a:blipFill>
                <a:blip r:embed="rId4"/>
                <a:stretch>
                  <a:fillRect t="-9375" r="-958" b="-25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7138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98A81BE-E41A-8C40-81A1-E0F18114B799}"/>
              </a:ext>
            </a:extLst>
          </p:cNvPr>
          <p:cNvSpPr/>
          <p:nvPr/>
        </p:nvSpPr>
        <p:spPr>
          <a:xfrm>
            <a:off x="729301" y="1792432"/>
            <a:ext cx="10605808" cy="1200329"/>
          </a:xfrm>
          <a:prstGeom prst="rect">
            <a:avLst/>
          </a:prstGeom>
        </p:spPr>
        <p:txBody>
          <a:bodyPr wrap="squar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The noise component of the APB and the individual fund return is likely to be positively correlated due to commonalities in risk-taking, and the APB can be treated as a zero skill asset.</a:t>
            </a:r>
            <a:endParaRPr lang="zh-CN" altLang="en-US" sz="24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3DBAC076-0600-324F-A5D1-F00526AF3D04}"/>
              </a:ext>
            </a:extLst>
          </p:cNvPr>
          <p:cNvSpPr/>
          <p:nvPr/>
        </p:nvSpPr>
        <p:spPr>
          <a:xfrm>
            <a:off x="729301" y="3674701"/>
            <a:ext cx="10605808" cy="830997"/>
          </a:xfrm>
          <a:prstGeom prst="rect">
            <a:avLst/>
          </a:prstGeom>
        </p:spPr>
        <p:txBody>
          <a:bodyPr wrap="squar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Consequently, the estimation of individual fund alphas could be improved by adding the APB to the standard set of benchmarks.</a:t>
            </a:r>
            <a:endParaRPr lang="zh-CN" altLang="en-US" sz="24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AA74A6E9-1FBB-3E4F-A441-86BB53C13C16}"/>
              </a:ext>
            </a:extLst>
          </p:cNvPr>
          <p:cNvSpPr/>
          <p:nvPr/>
        </p:nvSpPr>
        <p:spPr>
          <a:xfrm>
            <a:off x="729301" y="525717"/>
            <a:ext cx="3651962"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The Baseline Model</a:t>
            </a:r>
          </a:p>
        </p:txBody>
      </p:sp>
    </p:spTree>
    <p:extLst>
      <p:ext uri="{BB962C8B-B14F-4D97-AF65-F5344CB8AC3E}">
        <p14:creationId xmlns:p14="http://schemas.microsoft.com/office/powerpoint/2010/main" val="255734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561E1FB-948E-F748-8FF7-0AE6396B26E9}"/>
              </a:ext>
            </a:extLst>
          </p:cNvPr>
          <p:cNvSpPr/>
          <p:nvPr/>
        </p:nvSpPr>
        <p:spPr>
          <a:xfrm>
            <a:off x="729300" y="1518607"/>
            <a:ext cx="10329763"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Formally, let us assume that the fund </a:t>
            </a:r>
            <a:r>
              <a:rPr lang="en-US" altLang="zh-CN" sz="2400" b="0" i="1" u="none" strike="noStrike" dirty="0" err="1">
                <a:effectLst/>
                <a:latin typeface="Times New Roman" panose="02020603050405020304" pitchFamily="18" charset="0"/>
                <a:cs typeface="Times New Roman" panose="02020603050405020304" pitchFamily="18" charset="0"/>
              </a:rPr>
              <a:t>i</a:t>
            </a:r>
            <a:r>
              <a:rPr lang="en-US" altLang="zh-CN" sz="2400" b="0" i="0" u="none" strike="noStrike" dirty="0">
                <a:effectLst/>
                <a:latin typeface="Times New Roman" panose="02020603050405020304" pitchFamily="18" charset="0"/>
                <a:cs typeface="Times New Roman" panose="02020603050405020304" pitchFamily="18" charset="0"/>
              </a:rPr>
              <a:t> errors have the following structure (here, we assume just one priced risk factor for simplicity):</a:t>
            </a:r>
            <a:endParaRPr lang="zh-CN" altLang="en-US" sz="2400"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ECE376A2-632B-3A4A-B1A3-E291F5C29A31}"/>
              </a:ext>
            </a:extLst>
          </p:cNvPr>
          <p:cNvPicPr>
            <a:picLocks noChangeAspect="1"/>
          </p:cNvPicPr>
          <p:nvPr/>
        </p:nvPicPr>
        <p:blipFill>
          <a:blip r:embed="rId2"/>
          <a:stretch>
            <a:fillRect/>
          </a:stretch>
        </p:blipFill>
        <p:spPr>
          <a:xfrm>
            <a:off x="1144036" y="2456722"/>
            <a:ext cx="9915027" cy="2098801"/>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AFAF988C-315A-4241-982F-360E9D7AF17D}"/>
                  </a:ext>
                </a:extLst>
              </p:cNvPr>
              <p:cNvSpPr/>
              <p:nvPr/>
            </p:nvSpPr>
            <p:spPr>
              <a:xfrm>
                <a:off x="729300" y="5455639"/>
                <a:ext cx="10554051" cy="830997"/>
              </a:xfrm>
              <a:prstGeom prst="rect">
                <a:avLst/>
              </a:prstGeom>
            </p:spPr>
            <p:txBody>
              <a:bodyPr wrap="squar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We can obtain unbiased estimates of  </a:t>
                </a:r>
                <a14:m>
                  <m:oMath xmlns:m="http://schemas.openxmlformats.org/officeDocument/2006/math">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𝛼</m:t>
                    </m:r>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zh-CN" sz="2400" b="0" i="0" u="none" strike="noStrike" dirty="0">
                    <a:effectLst/>
                    <a:latin typeface="Times New Roman" panose="02020603050405020304" pitchFamily="18" charset="0"/>
                    <a:cs typeface="Times New Roman" panose="02020603050405020304" pitchFamily="18" charset="0"/>
                  </a:rPr>
                  <a:t>directly with Eq</a:t>
                </a:r>
                <a:r>
                  <a:rPr lang="en-US" altLang="zh-CN" sz="2400" dirty="0">
                    <a:latin typeface="Times New Roman" panose="02020603050405020304" pitchFamily="18" charset="0"/>
                    <a:cs typeface="Times New Roman" panose="02020603050405020304" pitchFamily="18" charset="0"/>
                  </a:rPr>
                  <a:t>3</a:t>
                </a:r>
                <a:r>
                  <a:rPr lang="en-US" altLang="zh-CN" sz="2400" b="0" i="0" u="none" strike="noStrike" dirty="0">
                    <a:effectLst/>
                    <a:latin typeface="Times New Roman" panose="02020603050405020304" pitchFamily="18" charset="0"/>
                    <a:cs typeface="Times New Roman" panose="02020603050405020304" pitchFamily="18" charset="0"/>
                  </a:rPr>
                  <a:t>. Thus, APB-augmented model is undertaken only to increase the precision of the estimator of </a:t>
                </a:r>
                <a14:m>
                  <m:oMath xmlns:m="http://schemas.openxmlformats.org/officeDocument/2006/math">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𝛼</m:t>
                    </m:r>
                  </m:oMath>
                </a14:m>
                <a:r>
                  <a:rPr lang="en-US" altLang="zh-CN" sz="2400" b="0" i="0" u="none" strike="noStrike" dirty="0">
                    <a:effectLst/>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AFAF988C-315A-4241-982F-360E9D7AF17D}"/>
                  </a:ext>
                </a:extLst>
              </p:cNvPr>
              <p:cNvSpPr>
                <a:spLocks noRot="1" noChangeAspect="1" noMove="1" noResize="1" noEditPoints="1" noAdjustHandles="1" noChangeArrowheads="1" noChangeShapeType="1" noTextEdit="1"/>
              </p:cNvSpPr>
              <p:nvPr/>
            </p:nvSpPr>
            <p:spPr>
              <a:xfrm>
                <a:off x="729300" y="5455639"/>
                <a:ext cx="10554051" cy="830997"/>
              </a:xfrm>
              <a:prstGeom prst="rect">
                <a:avLst/>
              </a:prstGeom>
              <a:blipFill>
                <a:blip r:embed="rId3"/>
                <a:stretch>
                  <a:fillRect l="-721" t="-6061" b="-151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AB47A21A-B97E-584F-B019-7AE06CCAC80B}"/>
                  </a:ext>
                </a:extLst>
              </p:cNvPr>
              <p:cNvSpPr/>
              <p:nvPr/>
            </p:nvSpPr>
            <p:spPr>
              <a:xfrm>
                <a:off x="1144036" y="4458572"/>
                <a:ext cx="6150658" cy="400110"/>
              </a:xfrm>
              <a:prstGeom prst="rect">
                <a:avLst/>
              </a:prstGeom>
            </p:spPr>
            <p:txBody>
              <a:bodyPr wrap="none">
                <a:spAutoFit/>
              </a:bodyPr>
              <a:lstStyle/>
              <a:p>
                <a:r>
                  <a:rPr lang="en-US" altLang="zh-CN" sz="2000" b="0" i="0" u="none" strike="noStrike"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000" b="0" i="1" u="none" strike="noStrike" smtClean="0">
                            <a:solidFill>
                              <a:schemeClr val="tx1"/>
                            </a:solidFill>
                            <a:effectLst/>
                            <a:latin typeface="Cambria Math" panose="02040503050406030204" pitchFamily="18" charset="0"/>
                          </a:rPr>
                        </m:ctrlPr>
                      </m:sSubPr>
                      <m:e>
                        <m:r>
                          <a:rPr lang="en-US" altLang="zh-CN" sz="2000" b="0" i="1" u="none" strike="noStrike" smtClean="0">
                            <a:solidFill>
                              <a:schemeClr val="tx1"/>
                            </a:solidFill>
                            <a:effectLst/>
                            <a:latin typeface="Cambria Math" panose="02040503050406030204" pitchFamily="18" charset="0"/>
                          </a:rPr>
                          <m:t>𝐿</m:t>
                        </m:r>
                      </m:e>
                      <m:sub>
                        <m:r>
                          <a:rPr lang="en-US" altLang="zh-CN" sz="2000" b="0" i="1" u="none" strike="noStrike" smtClean="0">
                            <a:solidFill>
                              <a:schemeClr val="tx1"/>
                            </a:solidFill>
                            <a:effectLst/>
                            <a:latin typeface="Cambria Math" panose="02040503050406030204" pitchFamily="18" charset="0"/>
                          </a:rPr>
                          <m:t>𝑡</m:t>
                        </m:r>
                      </m:sub>
                    </m:sSub>
                    <m:r>
                      <a:rPr lang="en-US" altLang="zh-CN" sz="2000" b="0" i="1" u="none" strike="noStrike" smtClean="0">
                        <a:solidFill>
                          <a:schemeClr val="tx1"/>
                        </a:solidFill>
                        <a:effectLst/>
                        <a:latin typeface="Cambria Math" panose="02040503050406030204" pitchFamily="18" charset="0"/>
                      </a:rPr>
                      <m:t>:</m:t>
                    </m:r>
                  </m:oMath>
                </a14:m>
                <a:r>
                  <a:rPr lang="en-US" altLang="zh-CN" sz="2000" b="0" i="0" u="none" strike="noStrike" dirty="0">
                    <a:solidFill>
                      <a:schemeClr val="tx1"/>
                    </a:solidFill>
                    <a:effectLst/>
                    <a:latin typeface="Times New Roman" panose="02020603050405020304" pitchFamily="18" charset="0"/>
                    <a:cs typeface="Times New Roman" panose="02020603050405020304" pitchFamily="18" charset="0"/>
                  </a:rPr>
                  <a:t> a zero-mean random variable (an unpriced risk factor)</a:t>
                </a:r>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AB47A21A-B97E-584F-B019-7AE06CCAC80B}"/>
                  </a:ext>
                </a:extLst>
              </p:cNvPr>
              <p:cNvSpPr>
                <a:spLocks noRot="1" noChangeAspect="1" noMove="1" noResize="1" noEditPoints="1" noAdjustHandles="1" noChangeArrowheads="1" noChangeShapeType="1" noTextEdit="1"/>
              </p:cNvSpPr>
              <p:nvPr/>
            </p:nvSpPr>
            <p:spPr>
              <a:xfrm>
                <a:off x="1144036" y="4458572"/>
                <a:ext cx="6150658" cy="400110"/>
              </a:xfrm>
              <a:prstGeom prst="rect">
                <a:avLst/>
              </a:prstGeom>
              <a:blipFill>
                <a:blip r:embed="rId4"/>
                <a:stretch>
                  <a:fillRect t="-6061" b="-212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8B2E729E-CF1B-1744-8897-D4A4418633C0}"/>
                  </a:ext>
                </a:extLst>
              </p:cNvPr>
              <p:cNvSpPr/>
              <p:nvPr/>
            </p:nvSpPr>
            <p:spPr>
              <a:xfrm>
                <a:off x="1144036" y="4941130"/>
                <a:ext cx="9349573" cy="413511"/>
              </a:xfrm>
              <a:prstGeom prst="rect">
                <a:avLst/>
              </a:prstGeom>
            </p:spPr>
            <p:txBody>
              <a:bodyPr wrap="square">
                <a:spAutoFit/>
              </a:bodyPr>
              <a:lstStyle/>
              <a:p>
                <a14:m>
                  <m:oMath xmlns:m="http://schemas.openxmlformats.org/officeDocument/2006/math">
                    <m:sSub>
                      <m:sSubPr>
                        <m:ctrlPr>
                          <a:rPr lang="en-US" altLang="zh-CN" sz="2000" b="0" i="1" u="none" strike="noStrike" smtClean="0">
                            <a:solidFill>
                              <a:schemeClr val="tx1"/>
                            </a:solidFill>
                            <a:effectLst/>
                            <a:latin typeface="Cambria Math" panose="02040503050406030204" pitchFamily="18" charset="0"/>
                          </a:rPr>
                        </m:ctrlPr>
                      </m:sSubPr>
                      <m:e>
                        <m:r>
                          <a:rPr lang="en-US" altLang="zh-CN" sz="2000" b="0" i="1" u="none" strike="noStrike" smtClean="0">
                            <a:solidFill>
                              <a:schemeClr val="tx1"/>
                            </a:solidFill>
                            <a:effectLst/>
                            <a:latin typeface="Cambria Math" panose="02040503050406030204" pitchFamily="18" charset="0"/>
                            <a:ea typeface="Cambria Math" panose="02040503050406030204" pitchFamily="18" charset="0"/>
                          </a:rPr>
                          <m:t>𝜔</m:t>
                        </m:r>
                      </m:e>
                      <m:sub>
                        <m:r>
                          <a:rPr lang="en-US" altLang="zh-CN" sz="2000" b="0" i="1" u="none" strike="noStrike" smtClean="0">
                            <a:solidFill>
                              <a:schemeClr val="tx1"/>
                            </a:solidFill>
                            <a:effectLst/>
                            <a:latin typeface="Cambria Math" panose="02040503050406030204" pitchFamily="18" charset="0"/>
                          </a:rPr>
                          <m:t>𝑖</m:t>
                        </m:r>
                        <m:r>
                          <a:rPr lang="en-US" altLang="zh-CN" sz="2000" b="0" i="1" u="none" strike="noStrike" smtClean="0">
                            <a:solidFill>
                              <a:schemeClr val="tx1"/>
                            </a:solidFill>
                            <a:effectLst/>
                            <a:latin typeface="Cambria Math" panose="02040503050406030204" pitchFamily="18" charset="0"/>
                          </a:rPr>
                          <m:t>,</m:t>
                        </m:r>
                        <m:r>
                          <a:rPr lang="en-US" altLang="zh-CN" sz="2000" b="0" i="1" u="none" strike="noStrike" smtClean="0">
                            <a:solidFill>
                              <a:schemeClr val="tx1"/>
                            </a:solidFill>
                            <a:effectLst/>
                            <a:latin typeface="Cambria Math" panose="02040503050406030204" pitchFamily="18" charset="0"/>
                          </a:rPr>
                          <m:t>𝑡</m:t>
                        </m:r>
                      </m:sub>
                    </m:sSub>
                    <m:r>
                      <a:rPr lang="en-US" altLang="zh-CN" sz="2000" b="0" i="1" u="none" strike="noStrike" smtClean="0">
                        <a:solidFill>
                          <a:schemeClr val="tx1"/>
                        </a:solidFill>
                        <a:effectLst/>
                        <a:latin typeface="Cambria Math" panose="02040503050406030204" pitchFamily="18" charset="0"/>
                      </a:rPr>
                      <m:t>: </m:t>
                    </m:r>
                  </m:oMath>
                </a14:m>
                <a:r>
                  <a:rPr lang="en-US" altLang="zh-CN" sz="2000" b="0" i="0" u="none" strike="noStrike" dirty="0">
                    <a:solidFill>
                      <a:schemeClr val="tx1"/>
                    </a:solidFill>
                    <a:effectLst/>
                    <a:latin typeface="Times New Roman" panose="02020603050405020304" pitchFamily="18" charset="0"/>
                    <a:cs typeface="Times New Roman" panose="02020603050405020304" pitchFamily="18" charset="0"/>
                  </a:rPr>
                  <a:t>an independent and identically distributed (across funds) error term </a:t>
                </a:r>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8B2E729E-CF1B-1744-8897-D4A4418633C0}"/>
                  </a:ext>
                </a:extLst>
              </p:cNvPr>
              <p:cNvSpPr>
                <a:spLocks noRot="1" noChangeAspect="1" noMove="1" noResize="1" noEditPoints="1" noAdjustHandles="1" noChangeArrowheads="1" noChangeShapeType="1" noTextEdit="1"/>
              </p:cNvSpPr>
              <p:nvPr/>
            </p:nvSpPr>
            <p:spPr>
              <a:xfrm>
                <a:off x="1144036" y="4941130"/>
                <a:ext cx="9349573" cy="413511"/>
              </a:xfrm>
              <a:prstGeom prst="rect">
                <a:avLst/>
              </a:prstGeom>
              <a:blipFill>
                <a:blip r:embed="rId5"/>
                <a:stretch>
                  <a:fillRect t="-5882" b="-20588"/>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EBFE3905-8059-804E-B879-440F3D7B11BE}"/>
              </a:ext>
            </a:extLst>
          </p:cNvPr>
          <p:cNvSpPr/>
          <p:nvPr/>
        </p:nvSpPr>
        <p:spPr>
          <a:xfrm>
            <a:off x="729301" y="525717"/>
            <a:ext cx="3651962"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The Baseline Model</a:t>
            </a:r>
          </a:p>
        </p:txBody>
      </p:sp>
    </p:spTree>
    <p:extLst>
      <p:ext uri="{BB962C8B-B14F-4D97-AF65-F5344CB8AC3E}">
        <p14:creationId xmlns:p14="http://schemas.microsoft.com/office/powerpoint/2010/main" val="95289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8D482B4-8B4D-4A45-9BD5-E4809E2EB4D7}"/>
              </a:ext>
            </a:extLst>
          </p:cNvPr>
          <p:cNvPicPr>
            <a:picLocks noChangeAspect="1"/>
          </p:cNvPicPr>
          <p:nvPr/>
        </p:nvPicPr>
        <p:blipFill>
          <a:blip r:embed="rId2"/>
          <a:stretch>
            <a:fillRect/>
          </a:stretch>
        </p:blipFill>
        <p:spPr>
          <a:xfrm>
            <a:off x="1091609" y="2215144"/>
            <a:ext cx="10116485" cy="4396917"/>
          </a:xfrm>
          <a:prstGeom prst="rect">
            <a:avLst/>
          </a:prstGeom>
        </p:spPr>
      </p:pic>
      <p:sp>
        <p:nvSpPr>
          <p:cNvPr id="5" name="矩形 4">
            <a:extLst>
              <a:ext uri="{FF2B5EF4-FFF2-40B4-BE49-F238E27FC236}">
                <a16:creationId xmlns:a16="http://schemas.microsoft.com/office/drawing/2014/main" id="{33410318-1E90-7C48-99DE-9A81FCD34630}"/>
              </a:ext>
            </a:extLst>
          </p:cNvPr>
          <p:cNvSpPr/>
          <p:nvPr/>
        </p:nvSpPr>
        <p:spPr>
          <a:xfrm>
            <a:off x="729301" y="525717"/>
            <a:ext cx="3651962"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The Baseline Model</a:t>
            </a:r>
          </a:p>
        </p:txBody>
      </p:sp>
      <p:sp>
        <p:nvSpPr>
          <p:cNvPr id="6" name="文本框 5">
            <a:extLst>
              <a:ext uri="{FF2B5EF4-FFF2-40B4-BE49-F238E27FC236}">
                <a16:creationId xmlns:a16="http://schemas.microsoft.com/office/drawing/2014/main" id="{93642DF6-F65C-514A-8867-B71522E54738}"/>
              </a:ext>
            </a:extLst>
          </p:cNvPr>
          <p:cNvSpPr txBox="1"/>
          <p:nvPr/>
        </p:nvSpPr>
        <p:spPr>
          <a:xfrm>
            <a:off x="729301" y="1410571"/>
            <a:ext cx="2846716" cy="461665"/>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Similarly, we have: </a:t>
            </a:r>
            <a:endParaRPr kumimoji="1"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4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F4B12C56-EB88-3B4E-95E9-90A08135569F}"/>
                  </a:ext>
                </a:extLst>
              </p:cNvPr>
              <p:cNvSpPr/>
              <p:nvPr/>
            </p:nvSpPr>
            <p:spPr>
              <a:xfrm>
                <a:off x="729300" y="1420037"/>
                <a:ext cx="10416027" cy="461665"/>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Substituting this expression for </a:t>
                </a:r>
                <a:r>
                  <a:rPr lang="en-US" altLang="zh-CN" sz="2400" b="0" i="0" u="none" strike="noStrike"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400" b="0" i="1" u="none" strike="noStrike" smtClean="0">
                            <a:solidFill>
                              <a:schemeClr val="tx1"/>
                            </a:solidFill>
                            <a:effectLst/>
                            <a:latin typeface="Cambria Math" panose="02040503050406030204" pitchFamily="18" charset="0"/>
                          </a:rPr>
                        </m:ctrlPr>
                      </m:sSubPr>
                      <m:e>
                        <m:r>
                          <a:rPr lang="en-US" altLang="zh-CN" sz="2400" b="0" i="1" u="none" strike="noStrike" smtClean="0">
                            <a:solidFill>
                              <a:schemeClr val="tx1"/>
                            </a:solidFill>
                            <a:effectLst/>
                            <a:latin typeface="Cambria Math" panose="02040503050406030204" pitchFamily="18" charset="0"/>
                          </a:rPr>
                          <m:t>𝐿</m:t>
                        </m:r>
                      </m:e>
                      <m:sub>
                        <m:r>
                          <a:rPr lang="en-US" altLang="zh-CN" sz="2400" b="0" i="1" u="none" strike="noStrike" smtClean="0">
                            <a:solidFill>
                              <a:schemeClr val="tx1"/>
                            </a:solidFill>
                            <a:effectLst/>
                            <a:latin typeface="Cambria Math" panose="02040503050406030204" pitchFamily="18" charset="0"/>
                          </a:rPr>
                          <m:t>𝑡</m:t>
                        </m:r>
                      </m:sub>
                    </m:sSub>
                  </m:oMath>
                </a14:m>
                <a:r>
                  <a:rPr lang="en-US" altLang="zh-CN" sz="2400" b="0" i="0" u="none" strike="noStrike" dirty="0">
                    <a:effectLst/>
                    <a:latin typeface="Times New Roman" panose="02020603050405020304" pitchFamily="18" charset="0"/>
                    <a:cs typeface="Times New Roman" panose="02020603050405020304" pitchFamily="18" charset="0"/>
                  </a:rPr>
                  <a:t> into Eq.3, the model for a single fund is:</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F4B12C56-EB88-3B4E-95E9-90A08135569F}"/>
                  </a:ext>
                </a:extLst>
              </p:cNvPr>
              <p:cNvSpPr>
                <a:spLocks noRot="1" noChangeAspect="1" noMove="1" noResize="1" noEditPoints="1" noAdjustHandles="1" noChangeArrowheads="1" noChangeShapeType="1" noTextEdit="1"/>
              </p:cNvSpPr>
              <p:nvPr/>
            </p:nvSpPr>
            <p:spPr>
              <a:xfrm>
                <a:off x="729300" y="1420037"/>
                <a:ext cx="10416027" cy="461665"/>
              </a:xfrm>
              <a:prstGeom prst="rect">
                <a:avLst/>
              </a:prstGeom>
              <a:blipFill>
                <a:blip r:embed="rId2"/>
                <a:stretch>
                  <a:fillRect l="-730" t="-8108" b="-29730"/>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9E9F2436-05ED-514F-8C2E-04B5F297EBC0}"/>
              </a:ext>
            </a:extLst>
          </p:cNvPr>
          <p:cNvPicPr>
            <a:picLocks noChangeAspect="1"/>
          </p:cNvPicPr>
          <p:nvPr/>
        </p:nvPicPr>
        <p:blipFill>
          <a:blip r:embed="rId3"/>
          <a:stretch>
            <a:fillRect/>
          </a:stretch>
        </p:blipFill>
        <p:spPr>
          <a:xfrm>
            <a:off x="729300" y="1999945"/>
            <a:ext cx="10128247" cy="1072403"/>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DC43A364-CF9E-504D-9499-D56C161BC62B}"/>
                  </a:ext>
                </a:extLst>
              </p:cNvPr>
              <p:cNvSpPr/>
              <p:nvPr/>
            </p:nvSpPr>
            <p:spPr>
              <a:xfrm>
                <a:off x="729300" y="3021654"/>
                <a:ext cx="10164123" cy="847220"/>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Eq.</a:t>
                </a:r>
                <a:r>
                  <a:rPr lang="en-US" altLang="zh-CN" sz="2400" dirty="0">
                    <a:latin typeface="Times New Roman" panose="02020603050405020304" pitchFamily="18" charset="0"/>
                    <a:cs typeface="Times New Roman" panose="02020603050405020304" pitchFamily="18" charset="0"/>
                  </a:rPr>
                  <a:t>8</a:t>
                </a:r>
                <a:r>
                  <a:rPr lang="en-US" altLang="zh-CN" sz="2400" b="0" i="0" u="none" strike="noStrike" dirty="0">
                    <a:effectLst/>
                    <a:latin typeface="Times New Roman" panose="02020603050405020304" pitchFamily="18" charset="0"/>
                    <a:cs typeface="Times New Roman" panose="02020603050405020304" pitchFamily="18" charset="0"/>
                  </a:rPr>
                  <a:t> suggests that adding the model residual for the APB, </a:t>
                </a:r>
                <a:r>
                  <a:rPr lang="en-US" altLang="zh-CN" sz="2400" b="0" u="none" strike="noStrike" dirty="0">
                    <a:effectLst/>
                    <a:cs typeface="Times New Roman" panose="02020603050405020304" pitchFamily="18" charset="0"/>
                  </a:rPr>
                  <a:t> </a:t>
                </a:r>
                <a14:m>
                  <m:oMath xmlns:m="http://schemas.openxmlformats.org/officeDocument/2006/math">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𝜀</m:t>
                        </m:r>
                      </m:e>
                      <m:sub>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𝐴𝑃𝐵</m:t>
                        </m:r>
                        <m:r>
                          <a:rPr lang="en-US" altLang="zh-CN" sz="2400" b="0" i="1" u="none" strike="noStrike" smtClean="0">
                            <a:effectLst/>
                            <a:latin typeface="Cambria Math" panose="02040503050406030204" pitchFamily="18" charset="0"/>
                            <a:cs typeface="Times New Roman" panose="02020603050405020304" pitchFamily="18" charset="0"/>
                          </a:rPr>
                          <m:t>,</m:t>
                        </m:r>
                        <m:r>
                          <a:rPr lang="en-US" altLang="zh-CN" sz="2400" b="0" i="1" u="none" strike="noStrike" smtClean="0">
                            <a:effectLst/>
                            <a:latin typeface="Cambria Math" panose="02040503050406030204" pitchFamily="18" charset="0"/>
                            <a:cs typeface="Times New Roman" panose="02020603050405020304" pitchFamily="18" charset="0"/>
                          </a:rPr>
                          <m:t>𝑡</m:t>
                        </m:r>
                      </m:sub>
                    </m:sSub>
                  </m:oMath>
                </a14:m>
                <a:r>
                  <a:rPr lang="en-US" altLang="zh-CN" sz="2400" b="0" i="0" u="none" strike="noStrike" dirty="0">
                    <a:effectLst/>
                    <a:latin typeface="Times New Roman" panose="02020603050405020304" pitchFamily="18" charset="0"/>
                    <a:cs typeface="Times New Roman" panose="02020603050405020304" pitchFamily="18" charset="0"/>
                  </a:rPr>
                  <a:t>, to the standard asset pricing model [Eq.3] will result in a lower-variance residual. </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DC43A364-CF9E-504D-9499-D56C161BC62B}"/>
                  </a:ext>
                </a:extLst>
              </p:cNvPr>
              <p:cNvSpPr>
                <a:spLocks noRot="1" noChangeAspect="1" noMove="1" noResize="1" noEditPoints="1" noAdjustHandles="1" noChangeArrowheads="1" noChangeShapeType="1" noTextEdit="1"/>
              </p:cNvSpPr>
              <p:nvPr/>
            </p:nvSpPr>
            <p:spPr>
              <a:xfrm>
                <a:off x="729300" y="3021654"/>
                <a:ext cx="10164123" cy="847220"/>
              </a:xfrm>
              <a:prstGeom prst="rect">
                <a:avLst/>
              </a:prstGeom>
              <a:blipFill>
                <a:blip r:embed="rId4"/>
                <a:stretch>
                  <a:fillRect l="-748" t="-4412" b="-14706"/>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653F74D2-1787-9846-89D2-1D5C5647DBD7}"/>
              </a:ext>
            </a:extLst>
          </p:cNvPr>
          <p:cNvSpPr/>
          <p:nvPr/>
        </p:nvSpPr>
        <p:spPr>
          <a:xfrm>
            <a:off x="729301" y="525717"/>
            <a:ext cx="3651962"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The Baseline Model</a:t>
            </a: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156AB5C1-FED0-A34C-AB61-7D6C15BF4F2B}"/>
                  </a:ext>
                </a:extLst>
              </p:cNvPr>
              <p:cNvSpPr/>
              <p:nvPr/>
            </p:nvSpPr>
            <p:spPr>
              <a:xfrm>
                <a:off x="729300" y="4074361"/>
                <a:ext cx="10497111" cy="1232773"/>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Whether this translates into more precise parameter estimates, depends on whether a particular fund's residual,</a:t>
                </a:r>
                <a:r>
                  <a:rPr lang="en-US" altLang="zh-CN" sz="2400" dirty="0">
                    <a:cs typeface="Times New Roman" panose="02020603050405020304" pitchFamily="18" charset="0"/>
                  </a:rPr>
                  <a:t> </a:t>
                </a:r>
                <a14:m>
                  <m:oMath xmlns:m="http://schemas.openxmlformats.org/officeDocument/2006/math">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𝜀</m:t>
                        </m:r>
                      </m:e>
                      <m:sub>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𝑖</m:t>
                        </m:r>
                        <m:r>
                          <a:rPr lang="en-US" altLang="zh-CN" sz="2400" b="0" i="1" u="none" strike="noStrike" smtClean="0">
                            <a:effectLst/>
                            <a:latin typeface="Cambria Math" panose="02040503050406030204" pitchFamily="18" charset="0"/>
                            <a:cs typeface="Times New Roman" panose="02020603050405020304" pitchFamily="18" charset="0"/>
                          </a:rPr>
                          <m:t>,</m:t>
                        </m:r>
                        <m:r>
                          <a:rPr lang="en-US" altLang="zh-CN" sz="2400" b="0" i="1" u="none" strike="noStrike" smtClean="0">
                            <a:effectLst/>
                            <a:latin typeface="Cambria Math" panose="02040503050406030204" pitchFamily="18" charset="0"/>
                            <a:cs typeface="Times New Roman" panose="02020603050405020304" pitchFamily="18" charset="0"/>
                          </a:rPr>
                          <m:t>𝑡</m:t>
                        </m:r>
                      </m:sub>
                    </m:sSub>
                  </m:oMath>
                </a14:m>
                <a:r>
                  <a:rPr lang="en-US" altLang="zh-CN" sz="2400" dirty="0">
                    <a:latin typeface="Times New Roman" panose="02020603050405020304" pitchFamily="18" charset="0"/>
                    <a:cs typeface="Times New Roman" panose="02020603050405020304" pitchFamily="18" charset="0"/>
                  </a:rPr>
                  <a:t>, is sufficiently correlated with the APB residual,</a:t>
                </a:r>
                <a:r>
                  <a:rPr lang="en-US" altLang="zh-CN" sz="2400" b="0" u="none" strike="noStrike" dirty="0">
                    <a:effectLst/>
                    <a:cs typeface="Times New Roman" panose="02020603050405020304" pitchFamily="18" charset="0"/>
                  </a:rPr>
                  <a:t> </a:t>
                </a:r>
                <a14:m>
                  <m:oMath xmlns:m="http://schemas.openxmlformats.org/officeDocument/2006/math">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𝜀</m:t>
                        </m:r>
                      </m:e>
                      <m:sub>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𝐴𝑃𝐵</m:t>
                        </m:r>
                        <m:r>
                          <a:rPr lang="en-US" altLang="zh-CN" sz="2400" b="0" i="1" u="none" strike="noStrike" smtClean="0">
                            <a:effectLst/>
                            <a:latin typeface="Cambria Math" panose="02040503050406030204" pitchFamily="18" charset="0"/>
                            <a:cs typeface="Times New Roman" panose="02020603050405020304" pitchFamily="18" charset="0"/>
                          </a:rPr>
                          <m:t>,</m:t>
                        </m:r>
                        <m:r>
                          <a:rPr lang="en-US" altLang="zh-CN" sz="2400" b="0" i="1" u="none" strike="noStrike" smtClean="0">
                            <a:effectLst/>
                            <a:latin typeface="Cambria Math" panose="02040503050406030204" pitchFamily="18" charset="0"/>
                            <a:cs typeface="Times New Roman" panose="02020603050405020304" pitchFamily="18" charset="0"/>
                          </a:rPr>
                          <m:t>𝑡</m:t>
                        </m:r>
                      </m:sub>
                    </m:sSub>
                  </m:oMath>
                </a14:m>
                <a:r>
                  <a:rPr lang="en-US" altLang="zh-CN" sz="2400" dirty="0">
                    <a:latin typeface="Times New Roman" panose="02020603050405020304" pitchFamily="18" charset="0"/>
                    <a:cs typeface="Times New Roman" panose="02020603050405020304" pitchFamily="18" charset="0"/>
                  </a:rPr>
                  <a:t>. </a:t>
                </a:r>
                <a:endParaRPr lang="zh-CN" altLang="en-US" sz="2400" dirty="0"/>
              </a:p>
            </p:txBody>
          </p:sp>
        </mc:Choice>
        <mc:Fallback xmlns="">
          <p:sp>
            <p:nvSpPr>
              <p:cNvPr id="7" name="矩形 6">
                <a:extLst>
                  <a:ext uri="{FF2B5EF4-FFF2-40B4-BE49-F238E27FC236}">
                    <a16:creationId xmlns:a16="http://schemas.microsoft.com/office/drawing/2014/main" id="{156AB5C1-FED0-A34C-AB61-7D6C15BF4F2B}"/>
                  </a:ext>
                </a:extLst>
              </p:cNvPr>
              <p:cNvSpPr>
                <a:spLocks noRot="1" noChangeAspect="1" noMove="1" noResize="1" noEditPoints="1" noAdjustHandles="1" noChangeArrowheads="1" noChangeShapeType="1" noTextEdit="1"/>
              </p:cNvSpPr>
              <p:nvPr/>
            </p:nvSpPr>
            <p:spPr>
              <a:xfrm>
                <a:off x="729300" y="4074361"/>
                <a:ext cx="10497111" cy="1232773"/>
              </a:xfrm>
              <a:prstGeom prst="rect">
                <a:avLst/>
              </a:prstGeom>
              <a:blipFill>
                <a:blip r:embed="rId5"/>
                <a:stretch>
                  <a:fillRect l="-725" t="-4082" b="-91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547F599E-2E28-B34F-B5BE-EED3F9F8359D}"/>
                  </a:ext>
                </a:extLst>
              </p:cNvPr>
              <p:cNvSpPr/>
              <p:nvPr/>
            </p:nvSpPr>
            <p:spPr>
              <a:xfrm>
                <a:off x="729300" y="5333355"/>
                <a:ext cx="10290077" cy="847220"/>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A sufficiently (positive) correlation is necessary so that </a:t>
                </a:r>
                <a:r>
                  <a:rPr lang="en-US" altLang="zh-CN" sz="2400" b="0" u="none" strike="noStrike" dirty="0">
                    <a:effectLst/>
                    <a:cs typeface="Times New Roman" panose="02020603050405020304" pitchFamily="18" charset="0"/>
                  </a:rPr>
                  <a:t> </a:t>
                </a:r>
                <a14:m>
                  <m:oMath xmlns:m="http://schemas.openxmlformats.org/officeDocument/2006/math">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𝜀</m:t>
                        </m:r>
                      </m:e>
                      <m:sub>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𝐴𝑃𝐵</m:t>
                        </m:r>
                        <m:r>
                          <a:rPr lang="en-US" altLang="zh-CN" sz="2400" b="0" i="1" u="none" strike="noStrike" smtClean="0">
                            <a:effectLst/>
                            <a:latin typeface="Cambria Math" panose="02040503050406030204" pitchFamily="18" charset="0"/>
                            <a:cs typeface="Times New Roman" panose="02020603050405020304" pitchFamily="18" charset="0"/>
                          </a:rPr>
                          <m:t>,</m:t>
                        </m:r>
                        <m:r>
                          <a:rPr lang="en-US" altLang="zh-CN" sz="2400" b="0" i="1" u="none" strike="noStrike" smtClean="0">
                            <a:effectLst/>
                            <a:latin typeface="Cambria Math" panose="02040503050406030204" pitchFamily="18" charset="0"/>
                            <a:cs typeface="Times New Roman" panose="02020603050405020304" pitchFamily="18" charset="0"/>
                          </a:rPr>
                          <m:t>𝑡</m:t>
                        </m:r>
                      </m:sub>
                    </m:sSub>
                    <m:r>
                      <a:rPr lang="en-US" altLang="zh-CN" sz="2400" b="0" i="1" u="none" strike="noStrike" smtClean="0">
                        <a:effectLst/>
                        <a:latin typeface="Cambria Math" panose="02040503050406030204" pitchFamily="18" charset="0"/>
                        <a:cs typeface="Times New Roman" panose="02020603050405020304" pitchFamily="18" charset="0"/>
                      </a:rPr>
                      <m:t> </m:t>
                    </m:r>
                  </m:oMath>
                </a14:m>
                <a:r>
                  <a:rPr lang="en-US" altLang="zh-CN" sz="2400" dirty="0">
                    <a:latin typeface="Times New Roman" panose="02020603050405020304" pitchFamily="18" charset="0"/>
                    <a:cs typeface="Times New Roman" panose="02020603050405020304" pitchFamily="18" charset="0"/>
                  </a:rPr>
                  <a:t>does not act as a nuisance parameter.</a:t>
                </a:r>
                <a:endParaRPr lang="zh-CN" altLang="en-US" sz="2400" dirty="0"/>
              </a:p>
            </p:txBody>
          </p:sp>
        </mc:Choice>
        <mc:Fallback xmlns="">
          <p:sp>
            <p:nvSpPr>
              <p:cNvPr id="8" name="矩形 7">
                <a:extLst>
                  <a:ext uri="{FF2B5EF4-FFF2-40B4-BE49-F238E27FC236}">
                    <a16:creationId xmlns:a16="http://schemas.microsoft.com/office/drawing/2014/main" id="{547F599E-2E28-B34F-B5BE-EED3F9F8359D}"/>
                  </a:ext>
                </a:extLst>
              </p:cNvPr>
              <p:cNvSpPr>
                <a:spLocks noRot="1" noChangeAspect="1" noMove="1" noResize="1" noEditPoints="1" noAdjustHandles="1" noChangeArrowheads="1" noChangeShapeType="1" noTextEdit="1"/>
              </p:cNvSpPr>
              <p:nvPr/>
            </p:nvSpPr>
            <p:spPr>
              <a:xfrm>
                <a:off x="729300" y="5333355"/>
                <a:ext cx="10290077" cy="847220"/>
              </a:xfrm>
              <a:prstGeom prst="rect">
                <a:avLst/>
              </a:prstGeom>
              <a:blipFill>
                <a:blip r:embed="rId6"/>
                <a:stretch>
                  <a:fillRect l="-739" t="-5970" r="-616" b="-149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9769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71ECBA6-6701-9A41-A323-92FD7B390502}"/>
              </a:ext>
            </a:extLst>
          </p:cNvPr>
          <p:cNvSpPr/>
          <p:nvPr/>
        </p:nvSpPr>
        <p:spPr>
          <a:xfrm>
            <a:off x="729301" y="1650499"/>
            <a:ext cx="9846684"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Suppose that all funds in a peer group generate alphas through the same strategy, except some fund managers leverage this strategy more than others. </a:t>
            </a:r>
            <a:endParaRPr lang="zh-CN" altLang="en-US" sz="24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546FC578-4EC5-8A46-8043-3FC329426072}"/>
              </a:ext>
            </a:extLst>
          </p:cNvPr>
          <p:cNvSpPr/>
          <p:nvPr/>
        </p:nvSpPr>
        <p:spPr>
          <a:xfrm>
            <a:off x="729301" y="525717"/>
            <a:ext cx="5974328"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The </a:t>
            </a:r>
            <a:r>
              <a:rPr lang="en-US" altLang="zh-CN" sz="3200" b="1" dirty="0">
                <a:latin typeface="Times New Roman" panose="02020603050405020304" pitchFamily="18" charset="0"/>
                <a:cs typeface="Times New Roman" panose="02020603050405020304" pitchFamily="18" charset="0"/>
              </a:rPr>
              <a:t>APB-Adjusted Alpha Model </a:t>
            </a:r>
            <a:endParaRPr lang="en-US" altLang="zh-CN" b="1"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5E34A184-1A56-054F-AB1F-FBDA8C079C00}"/>
              </a:ext>
            </a:extLst>
          </p:cNvPr>
          <p:cNvSpPr/>
          <p:nvPr/>
        </p:nvSpPr>
        <p:spPr>
          <a:xfrm>
            <a:off x="729301" y="2897831"/>
            <a:ext cx="9967454"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Such differences in aggressiveness of investment strategy can be motivated by differential risk-aversion among fund managers. </a:t>
            </a:r>
            <a:endParaRPr lang="zh-CN" altLang="en-US" sz="2400" dirty="0"/>
          </a:p>
        </p:txBody>
      </p:sp>
      <p:sp>
        <p:nvSpPr>
          <p:cNvPr id="5" name="矩形 4">
            <a:extLst>
              <a:ext uri="{FF2B5EF4-FFF2-40B4-BE49-F238E27FC236}">
                <a16:creationId xmlns:a16="http://schemas.microsoft.com/office/drawing/2014/main" id="{51C9D2EF-0F6A-144E-BF13-5428C625279E}"/>
              </a:ext>
            </a:extLst>
          </p:cNvPr>
          <p:cNvSpPr/>
          <p:nvPr/>
        </p:nvSpPr>
        <p:spPr>
          <a:xfrm>
            <a:off x="729301" y="4069820"/>
            <a:ext cx="9846684" cy="830997"/>
          </a:xfrm>
          <a:prstGeom prst="rect">
            <a:avLst/>
          </a:prstGeom>
        </p:spPr>
        <p:txBody>
          <a:bodyPr wrap="square">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In such a case, we would observe alphas that are merely a leveraging of the common peer group alpha and not due to individual fund manager skills.</a:t>
            </a:r>
            <a:endParaRPr lang="zh-CN" altLang="en-US" sz="2400" dirty="0"/>
          </a:p>
        </p:txBody>
      </p:sp>
    </p:spTree>
    <p:extLst>
      <p:ext uri="{BB962C8B-B14F-4D97-AF65-F5344CB8AC3E}">
        <p14:creationId xmlns:p14="http://schemas.microsoft.com/office/powerpoint/2010/main" val="228800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12B7EFC-0CB5-5242-8FAD-101410C42CEE}"/>
              </a:ext>
            </a:extLst>
          </p:cNvPr>
          <p:cNvSpPr/>
          <p:nvPr/>
        </p:nvSpPr>
        <p:spPr>
          <a:xfrm>
            <a:off x="729301" y="1455189"/>
            <a:ext cx="9955670" cy="1200329"/>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We introduce a variant of Eq.8 that helps us to determine whether unique fund manager skills exist. We call this version the “APB-adjusted alpha model”:</a:t>
            </a:r>
            <a:endParaRPr lang="zh-CN" altLang="en-US" sz="2400"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E99DFE56-7908-9640-AC99-DB93E9EC315A}"/>
              </a:ext>
            </a:extLst>
          </p:cNvPr>
          <p:cNvPicPr>
            <a:picLocks noChangeAspect="1"/>
          </p:cNvPicPr>
          <p:nvPr/>
        </p:nvPicPr>
        <p:blipFill>
          <a:blip r:embed="rId2"/>
          <a:stretch>
            <a:fillRect/>
          </a:stretch>
        </p:blipFill>
        <p:spPr>
          <a:xfrm>
            <a:off x="729301" y="2655518"/>
            <a:ext cx="10896640" cy="1040580"/>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4507753A-EAC4-C749-A548-B7F9A99BEFAD}"/>
                  </a:ext>
                </a:extLst>
              </p:cNvPr>
              <p:cNvSpPr/>
              <p:nvPr/>
            </p:nvSpPr>
            <p:spPr>
              <a:xfrm>
                <a:off x="729301" y="3855847"/>
                <a:ext cx="10818312" cy="1000851"/>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We add the APB alpha to its residual as the additional factor in Eq</a:t>
                </a:r>
                <a:r>
                  <a:rPr lang="en-US" altLang="zh-Hans" sz="2400" b="0" i="0" u="none" strike="noStrike" dirty="0">
                    <a:effectLst/>
                    <a:latin typeface="Times New Roman" panose="02020603050405020304" pitchFamily="18" charset="0"/>
                    <a:cs typeface="Times New Roman" panose="02020603050405020304" pitchFamily="18" charset="0"/>
                  </a:rPr>
                  <a:t>9</a:t>
                </a:r>
                <a:r>
                  <a:rPr lang="en-US" altLang="zh-Hans" sz="2400" dirty="0">
                    <a:latin typeface="Times New Roman" panose="02020603050405020304" pitchFamily="18" charset="0"/>
                    <a:cs typeface="Times New Roman" panose="02020603050405020304" pitchFamily="18" charset="0"/>
                  </a:rPr>
                  <a:t>. </a:t>
                </a:r>
                <a:r>
                  <a:rPr lang="en-US" altLang="zh-CN" sz="2400" b="0" i="0" u="none" strike="noStrike" dirty="0">
                    <a:effectLst/>
                    <a:latin typeface="Times New Roman" panose="02020603050405020304" pitchFamily="18" charset="0"/>
                    <a:cs typeface="Times New Roman" panose="02020603050405020304" pitchFamily="18" charset="0"/>
                  </a:rPr>
                  <a:t>The APB-adjusted alpha, </a:t>
                </a:r>
                <a14:m>
                  <m:oMath xmlns:m="http://schemas.openxmlformats.org/officeDocument/2006/math">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𝛼</m:t>
                        </m:r>
                      </m:e>
                      <m:sub>
                        <m:r>
                          <a:rPr lang="en-US" altLang="zh-CN" sz="2400" b="0" i="1" u="none" strike="noStrike" smtClean="0">
                            <a:effectLst/>
                            <a:latin typeface="Cambria Math" panose="02040503050406030204" pitchFamily="18" charset="0"/>
                            <a:cs typeface="Times New Roman" panose="02020603050405020304" pitchFamily="18" charset="0"/>
                          </a:rPr>
                          <m:t>𝑖</m:t>
                        </m:r>
                      </m:sub>
                    </m:sSub>
                  </m:oMath>
                </a14:m>
                <a:r>
                  <a:rPr lang="en-US" altLang="zh-CN" sz="2400" b="0" i="0" u="none" strike="noStrike" dirty="0">
                    <a:effectLst/>
                    <a:latin typeface="Times New Roman" panose="02020603050405020304" pitchFamily="18" charset="0"/>
                    <a:cs typeface="Times New Roman" panose="02020603050405020304" pitchFamily="18" charset="0"/>
                  </a:rPr>
                  <a:t>, equals the unadjusted alpha of Eq8, </a:t>
                </a:r>
                <a14:m>
                  <m:oMath xmlns:m="http://schemas.openxmlformats.org/officeDocument/2006/math">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𝛼</m:t>
                        </m:r>
                      </m:e>
                      <m:sub>
                        <m:r>
                          <a:rPr lang="en-US" altLang="zh-CN" sz="2400" b="0" i="1" u="none" strike="noStrike" smtClean="0">
                            <a:effectLst/>
                            <a:latin typeface="Cambria Math" panose="02040503050406030204" pitchFamily="18" charset="0"/>
                            <a:cs typeface="Times New Roman" panose="02020603050405020304" pitchFamily="18" charset="0"/>
                          </a:rPr>
                          <m:t>𝑖</m:t>
                        </m:r>
                      </m:sub>
                    </m:sSub>
                  </m:oMath>
                </a14:m>
                <a:r>
                  <a:rPr lang="en-US" altLang="zh-CN" sz="2400" b="0" i="0" u="none" strike="noStrike" dirty="0">
                    <a:effectLst/>
                    <a:latin typeface="Times New Roman" panose="02020603050405020304" pitchFamily="18" charset="0"/>
                    <a:cs typeface="Times New Roman" panose="02020603050405020304" pitchFamily="18" charset="0"/>
                  </a:rPr>
                  <a:t>, minus </a:t>
                </a:r>
                <a14:m>
                  <m:oMath xmlns:m="http://schemas.openxmlformats.org/officeDocument/2006/math">
                    <m:f>
                      <m:fPr>
                        <m:ctrlPr>
                          <a:rPr lang="en-US" altLang="zh-CN" sz="2400" b="0" i="1" u="none" strike="noStrike" smtClean="0">
                            <a:effectLst/>
                            <a:latin typeface="Cambria Math" panose="02040503050406030204" pitchFamily="18" charset="0"/>
                            <a:cs typeface="Times New Roman" panose="02020603050405020304" pitchFamily="18" charset="0"/>
                          </a:rPr>
                        </m:ctrlPr>
                      </m:fPr>
                      <m:num>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𝜌</m:t>
                            </m:r>
                          </m:e>
                          <m:sub>
                            <m:r>
                              <a:rPr lang="en-US" altLang="zh-CN" sz="2400" b="0" i="1" u="none" strike="noStrike" smtClean="0">
                                <a:effectLst/>
                                <a:latin typeface="Cambria Math" panose="02040503050406030204" pitchFamily="18" charset="0"/>
                                <a:cs typeface="Times New Roman" panose="02020603050405020304" pitchFamily="18" charset="0"/>
                              </a:rPr>
                              <m:t>𝑖</m:t>
                            </m:r>
                          </m:sub>
                        </m:sSub>
                      </m:num>
                      <m:den>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𝜌</m:t>
                            </m:r>
                          </m:e>
                          <m:sub>
                            <m:r>
                              <a:rPr lang="en-US" altLang="zh-CN" sz="2400" b="0" i="1" u="none" strike="noStrike" smtClean="0">
                                <a:effectLst/>
                                <a:latin typeface="Cambria Math" panose="02040503050406030204" pitchFamily="18" charset="0"/>
                                <a:cs typeface="Times New Roman" panose="02020603050405020304" pitchFamily="18" charset="0"/>
                              </a:rPr>
                              <m:t>𝐴𝑃𝐵</m:t>
                            </m:r>
                          </m:sub>
                        </m:sSub>
                      </m:den>
                    </m:f>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𝛼</m:t>
                        </m:r>
                      </m:e>
                      <m:sub>
                        <m:r>
                          <a:rPr lang="en-US" altLang="zh-CN" sz="2400" b="0" i="1" u="none" strike="noStrike" smtClean="0">
                            <a:effectLst/>
                            <a:latin typeface="Cambria Math" panose="02040503050406030204" pitchFamily="18" charset="0"/>
                            <a:cs typeface="Times New Roman" panose="02020603050405020304" pitchFamily="18" charset="0"/>
                          </a:rPr>
                          <m:t>𝐴𝑃𝐵</m:t>
                        </m:r>
                      </m:sub>
                    </m:sSub>
                  </m:oMath>
                </a14:m>
                <a:r>
                  <a:rPr lang="en-US" altLang="zh-CN" sz="2400" b="0" i="0" u="none" strike="noStrike" dirty="0">
                    <a:effectLst/>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4507753A-EAC4-C749-A548-B7F9A99BEFAD}"/>
                  </a:ext>
                </a:extLst>
              </p:cNvPr>
              <p:cNvSpPr>
                <a:spLocks noRot="1" noChangeAspect="1" noMove="1" noResize="1" noEditPoints="1" noAdjustHandles="1" noChangeArrowheads="1" noChangeShapeType="1" noTextEdit="1"/>
              </p:cNvSpPr>
              <p:nvPr/>
            </p:nvSpPr>
            <p:spPr>
              <a:xfrm>
                <a:off x="729301" y="3855847"/>
                <a:ext cx="10818312" cy="1000851"/>
              </a:xfrm>
              <a:prstGeom prst="rect">
                <a:avLst/>
              </a:prstGeom>
              <a:blipFill>
                <a:blip r:embed="rId3"/>
                <a:stretch>
                  <a:fillRect l="-703" t="-5063" b="-2532"/>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123530B5-D79E-E241-ACB7-2383FCCF00A7}"/>
              </a:ext>
            </a:extLst>
          </p:cNvPr>
          <p:cNvSpPr/>
          <p:nvPr/>
        </p:nvSpPr>
        <p:spPr>
          <a:xfrm>
            <a:off x="729301" y="525717"/>
            <a:ext cx="5974328"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The </a:t>
            </a:r>
            <a:r>
              <a:rPr lang="en-US" altLang="zh-CN" sz="3200" b="1" dirty="0">
                <a:latin typeface="Times New Roman" panose="02020603050405020304" pitchFamily="18" charset="0"/>
                <a:cs typeface="Times New Roman" panose="02020603050405020304" pitchFamily="18" charset="0"/>
              </a:rPr>
              <a:t>APB-Adjusted Alpha Model </a:t>
            </a:r>
            <a:endParaRPr lang="en-US" altLang="zh-CN"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DAF8A482-12AD-FE40-8B1D-1A3F9224BD4C}"/>
                  </a:ext>
                </a:extLst>
              </p:cNvPr>
              <p:cNvSpPr/>
              <p:nvPr/>
            </p:nvSpPr>
            <p:spPr>
              <a:xfrm>
                <a:off x="729301" y="5016447"/>
                <a:ext cx="9955670" cy="1200329"/>
              </a:xfrm>
              <a:prstGeom prst="rect">
                <a:avLst/>
              </a:prstGeom>
            </p:spPr>
            <p:txBody>
              <a:bodyPr wrap="square">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 If, for example, fund </a:t>
                </a:r>
                <a:r>
                  <a:rPr lang="en-US" altLang="zh-CN" sz="2400" i="1" dirty="0" err="1">
                    <a:latin typeface="Times New Roman" panose="02020603050405020304" pitchFamily="18" charset="0"/>
                    <a:cs typeface="Times New Roman" panose="02020603050405020304" pitchFamily="18" charset="0"/>
                  </a:rPr>
                  <a:t>i</a:t>
                </a:r>
                <a:r>
                  <a:rPr lang="en-US" altLang="zh-CN" sz="2400" dirty="0">
                    <a:latin typeface="Times New Roman" panose="02020603050405020304" pitchFamily="18" charset="0"/>
                    <a:cs typeface="Times New Roman" panose="02020603050405020304" pitchFamily="18" charset="0"/>
                  </a:rPr>
                  <a:t> merely generates a return that is a k-leveraged APB return plus (uncorrelated) noise, </a:t>
                </a:r>
                <a14:m>
                  <m:oMath xmlns:m="http://schemas.openxmlformats.org/officeDocument/2006/math">
                    <m:sSub>
                      <m:sSubPr>
                        <m:ctrlPr>
                          <a:rPr lang="en-US" altLang="zh-CN" sz="2400" i="1">
                            <a:latin typeface="Cambria Math" panose="02040503050406030204" pitchFamily="18" charset="0"/>
                            <a:cs typeface="Times New Roman" panose="02020603050405020304" pitchFamily="18" charset="0"/>
                          </a:rPr>
                        </m:ctrlPr>
                      </m:sSubPr>
                      <m:e>
                        <m:r>
                          <a:rPr lang="en-US" altLang="zh-CN" sz="2400" i="1">
                            <a:latin typeface="Cambria Math" panose="02040503050406030204" pitchFamily="18" charset="0"/>
                            <a:cs typeface="Times New Roman" panose="02020603050405020304" pitchFamily="18" charset="0"/>
                          </a:rPr>
                          <m:t>𝑟</m:t>
                        </m:r>
                      </m:e>
                      <m:sub>
                        <m:r>
                          <a:rPr lang="en-US" altLang="zh-CN" sz="2400" i="1">
                            <a:latin typeface="Cambria Math" panose="02040503050406030204" pitchFamily="18" charset="0"/>
                            <a:cs typeface="Times New Roman" panose="02020603050405020304" pitchFamily="18" charset="0"/>
                          </a:rPr>
                          <m:t>𝑖</m:t>
                        </m:r>
                      </m:sub>
                    </m:sSub>
                    <m:r>
                      <a:rPr lang="en-US" altLang="zh-CN" sz="2400" i="1">
                        <a:latin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cs typeface="Times New Roman" panose="02020603050405020304" pitchFamily="18" charset="0"/>
                      </a:rPr>
                      <m:t>𝑘</m:t>
                    </m:r>
                    <m:sSub>
                      <m:sSubPr>
                        <m:ctrlPr>
                          <a:rPr lang="en-US" altLang="zh-CN" sz="2400" i="1">
                            <a:latin typeface="Cambria Math" panose="02040503050406030204" pitchFamily="18" charset="0"/>
                            <a:cs typeface="Times New Roman" panose="02020603050405020304" pitchFamily="18" charset="0"/>
                          </a:rPr>
                        </m:ctrlPr>
                      </m:sSubPr>
                      <m:e>
                        <m:r>
                          <a:rPr lang="en-US" altLang="zh-CN" sz="2400" i="1">
                            <a:latin typeface="Cambria Math" panose="02040503050406030204" pitchFamily="18" charset="0"/>
                            <a:cs typeface="Times New Roman" panose="02020603050405020304" pitchFamily="18" charset="0"/>
                          </a:rPr>
                          <m:t>𝑟</m:t>
                        </m:r>
                      </m:e>
                      <m:sub>
                        <m:r>
                          <a:rPr lang="en-US" altLang="zh-CN" sz="2400" i="1">
                            <a:latin typeface="Cambria Math" panose="02040503050406030204" pitchFamily="18" charset="0"/>
                            <a:cs typeface="Times New Roman" panose="02020603050405020304" pitchFamily="18" charset="0"/>
                          </a:rPr>
                          <m:t>𝐴𝑃𝐵</m:t>
                        </m:r>
                      </m:sub>
                    </m:sSub>
                    <m:r>
                      <a:rPr lang="en-US" altLang="zh-CN" sz="2400" i="1">
                        <a:latin typeface="Cambria Math" panose="02040503050406030204" pitchFamily="18" charset="0"/>
                        <a:cs typeface="Times New Roman" panose="02020603050405020304" pitchFamily="18" charset="0"/>
                      </a:rPr>
                      <m:t>+</m:t>
                    </m:r>
                    <m:sSub>
                      <m:sSubPr>
                        <m:ctrlPr>
                          <a:rPr lang="en-US" altLang="zh-CN" sz="2400" i="1">
                            <a:latin typeface="Cambria Math" panose="02040503050406030204" pitchFamily="18" charset="0"/>
                            <a:cs typeface="Times New Roman" panose="02020603050405020304" pitchFamily="18" charset="0"/>
                          </a:rPr>
                        </m:ctrlPr>
                      </m:sSubPr>
                      <m:e>
                        <m:r>
                          <a:rPr lang="en-US" altLang="zh-CN" sz="2400" i="1">
                            <a:latin typeface="Cambria Math" panose="02040503050406030204" pitchFamily="18" charset="0"/>
                            <a:ea typeface="Cambria Math" panose="02040503050406030204" pitchFamily="18" charset="0"/>
                            <a:cs typeface="Times New Roman" panose="02020603050405020304" pitchFamily="18" charset="0"/>
                          </a:rPr>
                          <m:t>𝜀</m:t>
                        </m:r>
                      </m:e>
                      <m:sub>
                        <m:r>
                          <a:rPr lang="en-US" altLang="zh-CN" sz="2400" i="1">
                            <a:latin typeface="Cambria Math" panose="02040503050406030204" pitchFamily="18" charset="0"/>
                            <a:cs typeface="Times New Roman" panose="02020603050405020304" pitchFamily="18" charset="0"/>
                          </a:rPr>
                          <m:t>𝑖</m:t>
                        </m:r>
                      </m:sub>
                    </m:sSub>
                  </m:oMath>
                </a14:m>
                <a:r>
                  <a:rPr lang="en-US" altLang="zh-CN" sz="2400" dirty="0">
                    <a:latin typeface="Times New Roman" panose="02020603050405020304" pitchFamily="18" charset="0"/>
                    <a:cs typeface="Times New Roman" panose="02020603050405020304" pitchFamily="18" charset="0"/>
                  </a:rPr>
                  <a:t>, then Eq9 assigns the manager a zero alpha.</a:t>
                </a:r>
                <a:endParaRPr lang="zh-CN" altLang="en-US" sz="2400" dirty="0"/>
              </a:p>
            </p:txBody>
          </p:sp>
        </mc:Choice>
        <mc:Fallback xmlns="">
          <p:sp>
            <p:nvSpPr>
              <p:cNvPr id="6" name="矩形 5">
                <a:extLst>
                  <a:ext uri="{FF2B5EF4-FFF2-40B4-BE49-F238E27FC236}">
                    <a16:creationId xmlns:a16="http://schemas.microsoft.com/office/drawing/2014/main" id="{DAF8A482-12AD-FE40-8B1D-1A3F9224BD4C}"/>
                  </a:ext>
                </a:extLst>
              </p:cNvPr>
              <p:cNvSpPr>
                <a:spLocks noRot="1" noChangeAspect="1" noMove="1" noResize="1" noEditPoints="1" noAdjustHandles="1" noChangeArrowheads="1" noChangeShapeType="1" noTextEdit="1"/>
              </p:cNvSpPr>
              <p:nvPr/>
            </p:nvSpPr>
            <p:spPr>
              <a:xfrm>
                <a:off x="729301" y="5016447"/>
                <a:ext cx="9955670" cy="1200329"/>
              </a:xfrm>
              <a:prstGeom prst="rect">
                <a:avLst/>
              </a:prstGeom>
              <a:blipFill>
                <a:blip r:embed="rId4"/>
                <a:stretch>
                  <a:fillRect l="-764" t="-3125" b="-93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0477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FBD8A19-14A4-B04A-B2B0-006B258A7529}"/>
              </a:ext>
            </a:extLst>
          </p:cNvPr>
          <p:cNvSpPr txBox="1"/>
          <p:nvPr/>
        </p:nvSpPr>
        <p:spPr>
          <a:xfrm>
            <a:off x="3764478" y="2933204"/>
            <a:ext cx="4773880" cy="646331"/>
          </a:xfrm>
          <a:prstGeom prst="rect">
            <a:avLst/>
          </a:prstGeom>
          <a:noFill/>
        </p:spPr>
        <p:txBody>
          <a:bodyPr wrap="square" rtlCol="0">
            <a:spAutoFit/>
          </a:bodyPr>
          <a:lstStyle/>
          <a:p>
            <a:pPr algn="ctr"/>
            <a:r>
              <a:rPr kumimoji="1" lang="en-US" altLang="zh-CN" sz="3600" b="1" dirty="0">
                <a:latin typeface="Times New Roman" panose="02020603050405020304" pitchFamily="18" charset="0"/>
                <a:cs typeface="Times New Roman" panose="02020603050405020304" pitchFamily="18" charset="0"/>
              </a:rPr>
              <a:t>Data and Methodology</a:t>
            </a:r>
            <a:endParaRPr kumimoji="1" lang="zh-CN"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363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9993152-7F27-B245-A5D1-E269E3CA03E6}"/>
              </a:ext>
            </a:extLst>
          </p:cNvPr>
          <p:cNvSpPr/>
          <p:nvPr/>
        </p:nvSpPr>
        <p:spPr>
          <a:xfrm>
            <a:off x="729301" y="1754391"/>
            <a:ext cx="10174488"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Mutual fund advisers choose a passive benchmark against which to compare each fund's performance.</a:t>
            </a:r>
            <a:endParaRPr lang="zh-CN" altLang="en-US" sz="24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BBDF1B9B-E474-F942-B603-6E507FD18853}"/>
              </a:ext>
            </a:extLst>
          </p:cNvPr>
          <p:cNvSpPr/>
          <p:nvPr/>
        </p:nvSpPr>
        <p:spPr>
          <a:xfrm>
            <a:off x="729301" y="4155265"/>
            <a:ext cx="10174488"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For example, among funds self-identifying with a particular Russell passive benchmark, 31.2% have a better match with a different Russell benchmark.</a:t>
            </a:r>
            <a:endParaRPr lang="zh-CN" altLang="en-US" sz="24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982BF72D-4995-4946-A99B-AC2E8BE8A21F}"/>
              </a:ext>
            </a:extLst>
          </p:cNvPr>
          <p:cNvSpPr/>
          <p:nvPr/>
        </p:nvSpPr>
        <p:spPr>
          <a:xfrm>
            <a:off x="729301" y="525717"/>
            <a:ext cx="3818674"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Fund Categorization</a:t>
            </a:r>
          </a:p>
        </p:txBody>
      </p:sp>
      <p:sp>
        <p:nvSpPr>
          <p:cNvPr id="7" name="矩形 6">
            <a:extLst>
              <a:ext uri="{FF2B5EF4-FFF2-40B4-BE49-F238E27FC236}">
                <a16:creationId xmlns:a16="http://schemas.microsoft.com/office/drawing/2014/main" id="{8EC38C56-F02A-9B4B-AFF9-E75CDEF688E1}"/>
              </a:ext>
            </a:extLst>
          </p:cNvPr>
          <p:cNvSpPr/>
          <p:nvPr/>
        </p:nvSpPr>
        <p:spPr>
          <a:xfrm>
            <a:off x="729301" y="2954828"/>
            <a:ext cx="10174488"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Because there is no large penalty for choosing an inappropriate benchmark, mutual fund managers are incentivized to choose easy-to-beat benchmarks. </a:t>
            </a:r>
            <a:endParaRPr lang="zh-CN" altLang="en-US" sz="2400" dirty="0"/>
          </a:p>
        </p:txBody>
      </p:sp>
    </p:spTree>
    <p:extLst>
      <p:ext uri="{BB962C8B-B14F-4D97-AF65-F5344CB8AC3E}">
        <p14:creationId xmlns:p14="http://schemas.microsoft.com/office/powerpoint/2010/main" val="372909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13C58A7-A30B-C248-9BE0-4BA676813F5E}"/>
              </a:ext>
            </a:extLst>
          </p:cNvPr>
          <p:cNvSpPr/>
          <p:nvPr/>
        </p:nvSpPr>
        <p:spPr>
          <a:xfrm>
            <a:off x="1155940" y="1984401"/>
            <a:ext cx="11036060" cy="461665"/>
          </a:xfrm>
          <a:prstGeom prst="rect">
            <a:avLst/>
          </a:prstGeom>
        </p:spPr>
        <p:txBody>
          <a:bodyPr wrap="square">
            <a:spAutoFit/>
          </a:bodyPr>
          <a:lstStyle/>
          <a:p>
            <a:pPr marL="342900" indent="-342900">
              <a:buFont typeface="Arial" panose="020B0604020202020204" pitchFamily="34" charset="0"/>
              <a:buChar char="•"/>
            </a:pPr>
            <a:r>
              <a:rPr lang="en-US" altLang="zh-CN" sz="2400" i="0" u="none" strike="noStrike" dirty="0">
                <a:effectLst/>
                <a:latin typeface="Times New Roman" panose="02020603050405020304" pitchFamily="18" charset="0"/>
                <a:cs typeface="Times New Roman" panose="02020603050405020304" pitchFamily="18" charset="0"/>
              </a:rPr>
              <a:t>Does active management produce persistent superior investment performance? </a:t>
            </a:r>
            <a:endParaRPr lang="zh-CN" altLang="en-US" sz="2400" dirty="0">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D296FEEB-931A-7D4F-B895-790E94831CBC}"/>
              </a:ext>
            </a:extLst>
          </p:cNvPr>
          <p:cNvSpPr txBox="1"/>
          <p:nvPr/>
        </p:nvSpPr>
        <p:spPr>
          <a:xfrm>
            <a:off x="1155940" y="655608"/>
            <a:ext cx="2863969" cy="584775"/>
          </a:xfrm>
          <a:prstGeom prst="rect">
            <a:avLst/>
          </a:prstGeom>
          <a:noFill/>
        </p:spPr>
        <p:txBody>
          <a:bodyPr wrap="square" rtlCol="0">
            <a:spAutoFit/>
          </a:bodyPr>
          <a:lstStyle/>
          <a:p>
            <a:r>
              <a:rPr kumimoji="1" lang="en-US" altLang="zh-CN" sz="3200" b="1" dirty="0">
                <a:latin typeface="Times New Roman" panose="02020603050405020304" pitchFamily="18" charset="0"/>
                <a:cs typeface="Times New Roman" panose="02020603050405020304" pitchFamily="18" charset="0"/>
              </a:rPr>
              <a:t>Objective</a:t>
            </a:r>
            <a:endParaRPr kumimoji="1" lang="zh-CN" altLang="en-US" sz="3200" b="1"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C56AAA12-1291-4B4D-8344-6520728A5B49}"/>
              </a:ext>
            </a:extLst>
          </p:cNvPr>
          <p:cNvSpPr txBox="1"/>
          <p:nvPr/>
        </p:nvSpPr>
        <p:spPr>
          <a:xfrm>
            <a:off x="1155940" y="3418532"/>
            <a:ext cx="8678174" cy="461665"/>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 How to fairly evaluate the performance of active management?</a:t>
            </a:r>
            <a:endParaRPr kumimoji="1"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5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775C64D-08C9-344C-A6D7-487A81E0E3D3}"/>
              </a:ext>
            </a:extLst>
          </p:cNvPr>
          <p:cNvSpPr/>
          <p:nvPr/>
        </p:nvSpPr>
        <p:spPr>
          <a:xfrm>
            <a:off x="729301" y="2321738"/>
            <a:ext cx="10174487" cy="1569660"/>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We obtain the best fit benchmarks for most equity mutual funds during the January 1980 to December 2010 period from </a:t>
            </a:r>
            <a:r>
              <a:rPr lang="en-US" altLang="zh-CN" sz="2400" b="0" i="0" u="none" strike="noStrike" dirty="0" err="1">
                <a:effectLst/>
                <a:latin typeface="Times New Roman" panose="02020603050405020304" pitchFamily="18" charset="0"/>
                <a:cs typeface="Times New Roman" panose="02020603050405020304" pitchFamily="18" charset="0"/>
              </a:rPr>
              <a:t>Martijn</a:t>
            </a:r>
            <a:r>
              <a:rPr lang="en-US" altLang="zh-CN" sz="2400" b="0" i="0" u="none" strike="noStrike" dirty="0">
                <a:effectLst/>
                <a:latin typeface="Times New Roman" panose="02020603050405020304" pitchFamily="18" charset="0"/>
                <a:cs typeface="Times New Roman" panose="02020603050405020304" pitchFamily="18" charset="0"/>
              </a:rPr>
              <a:t> </a:t>
            </a:r>
            <a:r>
              <a:rPr lang="en-US" altLang="zh-CN" sz="2400" b="0" i="0" u="none" strike="noStrike" dirty="0" err="1">
                <a:effectLst/>
                <a:latin typeface="Times New Roman" panose="02020603050405020304" pitchFamily="18" charset="0"/>
                <a:cs typeface="Times New Roman" panose="02020603050405020304" pitchFamily="18" charset="0"/>
              </a:rPr>
              <a:t>Cremers</a:t>
            </a:r>
            <a:r>
              <a:rPr lang="en-US" altLang="zh-CN" sz="2400" b="0" i="0" u="none" strike="noStrike" dirty="0">
                <a:effectLst/>
                <a:latin typeface="Times New Roman" panose="02020603050405020304" pitchFamily="18" charset="0"/>
                <a:cs typeface="Times New Roman" panose="02020603050405020304" pitchFamily="18" charset="0"/>
              </a:rPr>
              <a:t> and Antti </a:t>
            </a:r>
            <a:r>
              <a:rPr lang="en-US" altLang="zh-CN" sz="2400" b="0" i="0" u="none" strike="noStrike" dirty="0" err="1">
                <a:effectLst/>
                <a:latin typeface="Times New Roman" panose="02020603050405020304" pitchFamily="18" charset="0"/>
                <a:cs typeface="Times New Roman" panose="02020603050405020304" pitchFamily="18" charset="0"/>
              </a:rPr>
              <a:t>Petajisto</a:t>
            </a:r>
            <a:r>
              <a:rPr lang="en-US" altLang="zh-CN" sz="2400" dirty="0">
                <a:latin typeface="Times New Roman" panose="02020603050405020304" pitchFamily="18" charset="0"/>
                <a:cs typeface="Times New Roman" panose="02020603050405020304" pitchFamily="18" charset="0"/>
              </a:rPr>
              <a:t>, and then map these benchmarks to a smaller set of major benchmarks. </a:t>
            </a:r>
            <a:r>
              <a:rPr lang="en-US" altLang="zh-CN" sz="2400" b="0" i="0" u="none" strike="noStrike" dirty="0">
                <a:effectLst/>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5E944E0A-73BE-F847-BA0F-84AF026C508C}"/>
              </a:ext>
            </a:extLst>
          </p:cNvPr>
          <p:cNvSpPr/>
          <p:nvPr/>
        </p:nvSpPr>
        <p:spPr>
          <a:xfrm>
            <a:off x="729301" y="525717"/>
            <a:ext cx="3818674"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Fund Categorization</a:t>
            </a:r>
          </a:p>
        </p:txBody>
      </p:sp>
    </p:spTree>
    <p:extLst>
      <p:ext uri="{BB962C8B-B14F-4D97-AF65-F5344CB8AC3E}">
        <p14:creationId xmlns:p14="http://schemas.microsoft.com/office/powerpoint/2010/main" val="1501575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BAA8532-D4AC-3343-850F-8EF296C582E0}"/>
              </a:ext>
            </a:extLst>
          </p:cNvPr>
          <p:cNvSpPr/>
          <p:nvPr/>
        </p:nvSpPr>
        <p:spPr>
          <a:xfrm>
            <a:off x="729301" y="3334775"/>
            <a:ext cx="9984706" cy="1938992"/>
          </a:xfrm>
          <a:prstGeom prst="rect">
            <a:avLst/>
          </a:prstGeom>
        </p:spPr>
        <p:txBody>
          <a:bodyPr wrap="square">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Thus, o</a:t>
            </a:r>
            <a:r>
              <a:rPr lang="en-US" altLang="zh-CN" sz="2400" b="0" i="0" u="none" strike="noStrike" dirty="0">
                <a:effectLst/>
                <a:latin typeface="Times New Roman" panose="02020603050405020304" pitchFamily="18" charset="0"/>
                <a:cs typeface="Times New Roman" panose="02020603050405020304" pitchFamily="18" charset="0"/>
              </a:rPr>
              <a:t>ur final set of nine best fit benchmarks are large-capitalization (value: Russell 1000 Value, core: Russell 1000, growth: Russell 1000 Growth), mid-capitalization (value: Russell Midcap Value, core: Russell Midcap, growth: Russell Midcap Growth), and small-capitalization (value: Russell 2000 Value, core: Russell 2000, growth: Russell 2000 Growth).</a:t>
            </a:r>
            <a:endParaRPr lang="zh-CN" altLang="en-US" sz="24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BB1F5CFA-4A50-DB4F-B0A3-DF8311579E7D}"/>
              </a:ext>
            </a:extLst>
          </p:cNvPr>
          <p:cNvSpPr/>
          <p:nvPr/>
        </p:nvSpPr>
        <p:spPr>
          <a:xfrm>
            <a:off x="729301" y="1684451"/>
            <a:ext cx="10219427"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The majority of US equity mutual funds define their benchmarks on size as well as value and growth dimensions. </a:t>
            </a:r>
            <a:endParaRPr lang="zh-CN" altLang="en-US" sz="24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DCDD2DF2-C2B2-CC4E-9A56-DB2466D268CA}"/>
              </a:ext>
            </a:extLst>
          </p:cNvPr>
          <p:cNvSpPr/>
          <p:nvPr/>
        </p:nvSpPr>
        <p:spPr>
          <a:xfrm>
            <a:off x="729301" y="525717"/>
            <a:ext cx="3818674"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Fund Categorization</a:t>
            </a:r>
          </a:p>
        </p:txBody>
      </p:sp>
    </p:spTree>
    <p:extLst>
      <p:ext uri="{BB962C8B-B14F-4D97-AF65-F5344CB8AC3E}">
        <p14:creationId xmlns:p14="http://schemas.microsoft.com/office/powerpoint/2010/main" val="3587360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CCC86CB-1CDE-1341-B125-E7408089E588}"/>
              </a:ext>
            </a:extLst>
          </p:cNvPr>
          <p:cNvSpPr/>
          <p:nvPr/>
        </p:nvSpPr>
        <p:spPr>
          <a:xfrm>
            <a:off x="723550" y="1516417"/>
            <a:ext cx="10042216" cy="1200329"/>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We use the four-factor model as our baseline performance evaluation model, against which we test alternative specification that augments the model with active peer group benchmark (APB).</a:t>
            </a:r>
          </a:p>
        </p:txBody>
      </p:sp>
      <p:pic>
        <p:nvPicPr>
          <p:cNvPr id="3" name="图片 2">
            <a:extLst>
              <a:ext uri="{FF2B5EF4-FFF2-40B4-BE49-F238E27FC236}">
                <a16:creationId xmlns:a16="http://schemas.microsoft.com/office/drawing/2014/main" id="{5571A880-0382-5943-8C8D-EE8D27B13332}"/>
              </a:ext>
            </a:extLst>
          </p:cNvPr>
          <p:cNvPicPr>
            <a:picLocks noChangeAspect="1"/>
          </p:cNvPicPr>
          <p:nvPr/>
        </p:nvPicPr>
        <p:blipFill>
          <a:blip r:embed="rId3"/>
          <a:stretch>
            <a:fillRect/>
          </a:stretch>
        </p:blipFill>
        <p:spPr>
          <a:xfrm>
            <a:off x="723550" y="3639223"/>
            <a:ext cx="10663318" cy="1393291"/>
          </a:xfrm>
          <a:prstGeom prst="rect">
            <a:avLst/>
          </a:prstGeom>
        </p:spPr>
      </p:pic>
      <p:sp>
        <p:nvSpPr>
          <p:cNvPr id="4" name="矩形 3">
            <a:extLst>
              <a:ext uri="{FF2B5EF4-FFF2-40B4-BE49-F238E27FC236}">
                <a16:creationId xmlns:a16="http://schemas.microsoft.com/office/drawing/2014/main" id="{4F543331-F7FA-2348-BD28-52731533B16A}"/>
              </a:ext>
            </a:extLst>
          </p:cNvPr>
          <p:cNvSpPr/>
          <p:nvPr/>
        </p:nvSpPr>
        <p:spPr>
          <a:xfrm>
            <a:off x="723550" y="5002124"/>
            <a:ext cx="10342334" cy="830997"/>
          </a:xfrm>
          <a:prstGeom prst="rect">
            <a:avLst/>
          </a:prstGeom>
        </p:spPr>
        <p:txBody>
          <a:bodyPr wrap="squar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We run this regression over three-year periods, on funds having at least 30 months of NAV returns available during that three-year period.</a:t>
            </a:r>
            <a:endParaRPr lang="zh-CN" altLang="en-US" sz="24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E8C8A89F-5708-7E4E-90AC-6386D9D5900E}"/>
              </a:ext>
            </a:extLst>
          </p:cNvPr>
          <p:cNvSpPr/>
          <p:nvPr/>
        </p:nvSpPr>
        <p:spPr>
          <a:xfrm>
            <a:off x="729301" y="525717"/>
            <a:ext cx="2864887" cy="584775"/>
          </a:xfrm>
          <a:prstGeom prst="rect">
            <a:avLst/>
          </a:prstGeom>
        </p:spPr>
        <p:txBody>
          <a:bodyPr wrap="none">
            <a:spAutoFit/>
          </a:bodyPr>
          <a:lstStyle/>
          <a:p>
            <a:r>
              <a:rPr lang="en-US" altLang="zh-CN" sz="3200" b="1" dirty="0">
                <a:effectLst/>
                <a:latin typeface="Times New Roman" panose="02020603050405020304" pitchFamily="18" charset="0"/>
                <a:cs typeface="Times New Roman" panose="02020603050405020304" pitchFamily="18" charset="0"/>
              </a:rPr>
              <a:t>Baseline Model</a:t>
            </a:r>
            <a:endParaRPr lang="en-US" altLang="zh-CN" sz="3200" b="1" i="0" u="none" strike="noStrike" dirty="0">
              <a:effectLst/>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822B3606-B66D-1F40-9B02-CAF355B915FC}"/>
              </a:ext>
            </a:extLst>
          </p:cNvPr>
          <p:cNvSpPr/>
          <p:nvPr/>
        </p:nvSpPr>
        <p:spPr>
          <a:xfrm>
            <a:off x="723550" y="2982256"/>
            <a:ext cx="5723298" cy="461665"/>
          </a:xfrm>
          <a:prstGeom prst="rect">
            <a:avLst/>
          </a:prstGeom>
        </p:spPr>
        <p:txBody>
          <a:bodyPr wrap="non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four-factor model applied to fund </a:t>
            </a:r>
            <a:r>
              <a:rPr lang="en-US" altLang="zh-CN" sz="2400" i="1" dirty="0" err="1">
                <a:latin typeface="Times New Roman" panose="02020603050405020304" pitchFamily="18" charset="0"/>
                <a:cs typeface="Times New Roman" panose="02020603050405020304" pitchFamily="18" charset="0"/>
              </a:rPr>
              <a:t>i</a:t>
            </a:r>
            <a:r>
              <a:rPr lang="en-US" altLang="zh-CN" sz="2400" dirty="0">
                <a:latin typeface="Times New Roman" panose="02020603050405020304" pitchFamily="18" charset="0"/>
                <a:cs typeface="Times New Roman" panose="02020603050405020304" pitchFamily="18" charset="0"/>
              </a:rPr>
              <a:t> is:</a:t>
            </a:r>
          </a:p>
        </p:txBody>
      </p:sp>
    </p:spTree>
    <p:extLst>
      <p:ext uri="{BB962C8B-B14F-4D97-AF65-F5344CB8AC3E}">
        <p14:creationId xmlns:p14="http://schemas.microsoft.com/office/powerpoint/2010/main" val="230657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A13C5F02-DD91-1441-8375-5A25429BB1EC}"/>
                  </a:ext>
                </a:extLst>
              </p:cNvPr>
              <p:cNvSpPr/>
              <p:nvPr/>
            </p:nvSpPr>
            <p:spPr>
              <a:xfrm>
                <a:off x="729296" y="1259893"/>
                <a:ext cx="10295262" cy="1216551"/>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solidFill>
                      <a:schemeClr val="tx1"/>
                    </a:solidFill>
                    <a:effectLst/>
                    <a:latin typeface="Times New Roman" panose="02020603050405020304" pitchFamily="18" charset="0"/>
                    <a:cs typeface="Times New Roman" panose="02020603050405020304" pitchFamily="18" charset="0"/>
                  </a:rPr>
                  <a:t>Our alternative specification adds the regression residuals for the APB, </a:t>
                </a:r>
                <a:r>
                  <a:rPr lang="en-US" altLang="zh-CN"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400" i="1">
                            <a:solidFill>
                              <a:schemeClr val="tx1"/>
                            </a:solidFill>
                            <a:latin typeface="Cambria Math" panose="02040503050406030204" pitchFamily="18" charset="0"/>
                            <a:cs typeface="Times New Roman" panose="02020603050405020304" pitchFamily="18" charset="0"/>
                          </a:rPr>
                        </m:ctrlPr>
                      </m:sSubPr>
                      <m:e>
                        <m:r>
                          <a:rPr lang="en-US" altLang="zh-CN"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𝜀</m:t>
                        </m:r>
                      </m:e>
                      <m:sub>
                        <m:r>
                          <a:rPr lang="en-US" altLang="zh-CN"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𝐴𝑃𝐵</m:t>
                        </m:r>
                        <m:r>
                          <a:rPr lang="en-US" altLang="zh-CN" sz="2400" i="1">
                            <a:solidFill>
                              <a:schemeClr val="tx1"/>
                            </a:solidFill>
                            <a:latin typeface="Cambria Math" panose="02040503050406030204" pitchFamily="18" charset="0"/>
                            <a:cs typeface="Times New Roman" panose="02020603050405020304" pitchFamily="18" charset="0"/>
                          </a:rPr>
                          <m:t>,</m:t>
                        </m:r>
                        <m:r>
                          <a:rPr lang="en-US" altLang="zh-CN" sz="2400" i="1">
                            <a:solidFill>
                              <a:schemeClr val="tx1"/>
                            </a:solidFill>
                            <a:latin typeface="Cambria Math" panose="02040503050406030204" pitchFamily="18" charset="0"/>
                            <a:cs typeface="Times New Roman" panose="02020603050405020304" pitchFamily="18" charset="0"/>
                          </a:rPr>
                          <m:t>𝑡</m:t>
                        </m:r>
                      </m:sub>
                    </m:sSub>
                  </m:oMath>
                </a14:m>
                <a:r>
                  <a:rPr lang="en-US" altLang="zh-CN" sz="2400" b="0" i="0" u="none" strike="noStrike" dirty="0">
                    <a:solidFill>
                      <a:schemeClr val="tx1"/>
                    </a:solidFill>
                    <a:effectLst/>
                    <a:latin typeface="Times New Roman" panose="02020603050405020304" pitchFamily="18" charset="0"/>
                    <a:cs typeface="Times New Roman" panose="02020603050405020304" pitchFamily="18" charset="0"/>
                  </a:rPr>
                  <a:t>, to the four-factor model for fund </a:t>
                </a:r>
                <a:r>
                  <a:rPr lang="en-US" altLang="zh-CN" sz="2400" b="0" i="1" u="none" strike="noStrike" dirty="0" err="1">
                    <a:solidFill>
                      <a:schemeClr val="tx1"/>
                    </a:solidFill>
                    <a:effectLst/>
                    <a:latin typeface="Times New Roman" panose="02020603050405020304" pitchFamily="18" charset="0"/>
                    <a:cs typeface="Times New Roman" panose="02020603050405020304" pitchFamily="18" charset="0"/>
                  </a:rPr>
                  <a:t>i</a:t>
                </a:r>
                <a:r>
                  <a:rPr lang="en-US" altLang="zh-CN" sz="2400" b="0" i="0" u="none" strike="noStrike" dirty="0">
                    <a:solidFill>
                      <a:schemeClr val="tx1"/>
                    </a:solidFill>
                    <a:effectLst/>
                    <a:latin typeface="Times New Roman" panose="02020603050405020304" pitchFamily="18" charset="0"/>
                    <a:cs typeface="Times New Roman" panose="02020603050405020304" pitchFamily="18" charset="0"/>
                  </a:rPr>
                  <a:t>. We apply the following model to each individual mutual fund, </a:t>
                </a:r>
                <a:r>
                  <a:rPr lang="en-US" altLang="zh-CN" sz="2400" b="0" i="1" u="none" strike="noStrike" dirty="0" err="1">
                    <a:solidFill>
                      <a:schemeClr val="tx1"/>
                    </a:solidFill>
                    <a:effectLst/>
                    <a:latin typeface="Times New Roman" panose="02020603050405020304" pitchFamily="18" charset="0"/>
                    <a:cs typeface="Times New Roman" panose="02020603050405020304" pitchFamily="18" charset="0"/>
                  </a:rPr>
                  <a:t>i</a:t>
                </a:r>
                <a:r>
                  <a:rPr lang="en-US" altLang="zh-CN" sz="2400" b="0" i="0" u="none" strike="noStrike" dirty="0">
                    <a:solidFill>
                      <a:schemeClr val="tx1"/>
                    </a:solidFill>
                    <a:effectLst/>
                    <a:latin typeface="Times New Roman" panose="02020603050405020304" pitchFamily="18" charset="0"/>
                    <a:cs typeface="Times New Roman" panose="02020603050405020304" pitchFamily="18" charset="0"/>
                  </a:rPr>
                  <a:t>:</a:t>
                </a:r>
              </a:p>
            </p:txBody>
          </p:sp>
        </mc:Choice>
        <mc:Fallback xmlns="">
          <p:sp>
            <p:nvSpPr>
              <p:cNvPr id="2" name="矩形 1">
                <a:extLst>
                  <a:ext uri="{FF2B5EF4-FFF2-40B4-BE49-F238E27FC236}">
                    <a16:creationId xmlns:a16="http://schemas.microsoft.com/office/drawing/2014/main" id="{A13C5F02-DD91-1441-8375-5A25429BB1EC}"/>
                  </a:ext>
                </a:extLst>
              </p:cNvPr>
              <p:cNvSpPr>
                <a:spLocks noRot="1" noChangeAspect="1" noMove="1" noResize="1" noEditPoints="1" noAdjustHandles="1" noChangeArrowheads="1" noChangeShapeType="1" noTextEdit="1"/>
              </p:cNvSpPr>
              <p:nvPr/>
            </p:nvSpPr>
            <p:spPr>
              <a:xfrm>
                <a:off x="729296" y="1259893"/>
                <a:ext cx="10295262" cy="1216551"/>
              </a:xfrm>
              <a:prstGeom prst="rect">
                <a:avLst/>
              </a:prstGeom>
              <a:blipFill>
                <a:blip r:embed="rId2"/>
                <a:stretch>
                  <a:fillRect l="-739" t="-3093" b="-10309"/>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402E7615-56DD-074F-BDD1-982272E5EBAD}"/>
              </a:ext>
            </a:extLst>
          </p:cNvPr>
          <p:cNvPicPr>
            <a:picLocks noChangeAspect="1"/>
          </p:cNvPicPr>
          <p:nvPr/>
        </p:nvPicPr>
        <p:blipFill>
          <a:blip r:embed="rId3"/>
          <a:stretch>
            <a:fillRect/>
          </a:stretch>
        </p:blipFill>
        <p:spPr>
          <a:xfrm>
            <a:off x="977661" y="2549639"/>
            <a:ext cx="10046897" cy="1172138"/>
          </a:xfrm>
          <a:prstGeom prst="rect">
            <a:avLst/>
          </a:prstGeom>
        </p:spPr>
      </p:pic>
      <p:sp>
        <p:nvSpPr>
          <p:cNvPr id="4" name="矩形 3">
            <a:extLst>
              <a:ext uri="{FF2B5EF4-FFF2-40B4-BE49-F238E27FC236}">
                <a16:creationId xmlns:a16="http://schemas.microsoft.com/office/drawing/2014/main" id="{4DB3CB63-A5F3-9B46-870A-027127580892}"/>
              </a:ext>
            </a:extLst>
          </p:cNvPr>
          <p:cNvSpPr/>
          <p:nvPr/>
        </p:nvSpPr>
        <p:spPr>
          <a:xfrm>
            <a:off x="729294" y="3721777"/>
            <a:ext cx="10295264"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The regression of Eq11 helps to control for commonalities in idiosyncratic risk-taking by funds within the same APB group.</a:t>
            </a:r>
          </a:p>
        </p:txBody>
      </p:sp>
      <p:pic>
        <p:nvPicPr>
          <p:cNvPr id="5" name="图片 4">
            <a:extLst>
              <a:ext uri="{FF2B5EF4-FFF2-40B4-BE49-F238E27FC236}">
                <a16:creationId xmlns:a16="http://schemas.microsoft.com/office/drawing/2014/main" id="{84810994-C666-F34D-B687-3C8E73B4E216}"/>
              </a:ext>
            </a:extLst>
          </p:cNvPr>
          <p:cNvPicPr>
            <a:picLocks noChangeAspect="1"/>
          </p:cNvPicPr>
          <p:nvPr/>
        </p:nvPicPr>
        <p:blipFill>
          <a:blip r:embed="rId4"/>
          <a:stretch>
            <a:fillRect/>
          </a:stretch>
        </p:blipFill>
        <p:spPr>
          <a:xfrm>
            <a:off x="977661" y="5160924"/>
            <a:ext cx="10295265" cy="1484172"/>
          </a:xfrm>
          <a:prstGeom prst="rect">
            <a:avLst/>
          </a:prstGeom>
        </p:spPr>
      </p:pic>
      <p:sp>
        <p:nvSpPr>
          <p:cNvPr id="7" name="矩形 6">
            <a:extLst>
              <a:ext uri="{FF2B5EF4-FFF2-40B4-BE49-F238E27FC236}">
                <a16:creationId xmlns:a16="http://schemas.microsoft.com/office/drawing/2014/main" id="{866FBD5D-979C-CE43-951B-0CB40C5DBB42}"/>
              </a:ext>
            </a:extLst>
          </p:cNvPr>
          <p:cNvSpPr/>
          <p:nvPr/>
        </p:nvSpPr>
        <p:spPr>
          <a:xfrm>
            <a:off x="729301" y="525717"/>
            <a:ext cx="3432350"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Augmented Model</a:t>
            </a:r>
          </a:p>
        </p:txBody>
      </p:sp>
      <p:sp>
        <p:nvSpPr>
          <p:cNvPr id="8" name="矩形 7">
            <a:extLst>
              <a:ext uri="{FF2B5EF4-FFF2-40B4-BE49-F238E27FC236}">
                <a16:creationId xmlns:a16="http://schemas.microsoft.com/office/drawing/2014/main" id="{5066A1E3-66ED-984E-9908-42D3914B091F}"/>
              </a:ext>
            </a:extLst>
          </p:cNvPr>
          <p:cNvSpPr/>
          <p:nvPr/>
        </p:nvSpPr>
        <p:spPr>
          <a:xfrm>
            <a:off x="729294" y="4699259"/>
            <a:ext cx="10046897"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We also apply an APB-adjusted alpha version of this augmented model:</a:t>
            </a:r>
          </a:p>
        </p:txBody>
      </p:sp>
    </p:spTree>
    <p:extLst>
      <p:ext uri="{BB962C8B-B14F-4D97-AF65-F5344CB8AC3E}">
        <p14:creationId xmlns:p14="http://schemas.microsoft.com/office/powerpoint/2010/main" val="1551817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E2ECBB8-3BA2-DD4A-A69F-D86F6ADA7B8A}"/>
              </a:ext>
            </a:extLst>
          </p:cNvPr>
          <p:cNvSpPr/>
          <p:nvPr/>
        </p:nvSpPr>
        <p:spPr>
          <a:xfrm>
            <a:off x="729300" y="1861434"/>
            <a:ext cx="9984707"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a:t>
            </a:r>
            <a:r>
              <a:rPr lang="en-US" altLang="zh-CN" sz="2400" b="0" i="0" u="none" strike="noStrike" dirty="0">
                <a:effectLst/>
                <a:latin typeface="Times New Roman" panose="02020603050405020304" pitchFamily="18" charset="0"/>
                <a:cs typeface="Times New Roman" panose="02020603050405020304" pitchFamily="18" charset="0"/>
              </a:rPr>
              <a:t>he source of a fund's performance comes from unique manager skills that are uncorrelated with the active peer group's average skills, then alpha is identical under both of the above models.</a:t>
            </a:r>
            <a:endParaRPr lang="zh-CN" altLang="en-US" sz="2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77CBE024-53C9-4B45-A79E-B014A90FF3DC}"/>
              </a:ext>
            </a:extLst>
          </p:cNvPr>
          <p:cNvSpPr/>
          <p:nvPr/>
        </p:nvSpPr>
        <p:spPr>
          <a:xfrm>
            <a:off x="729301" y="525717"/>
            <a:ext cx="3432350"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Augmented Model</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8ABC9063-F3EB-474A-90E5-493182B8C0E5}"/>
                  </a:ext>
                </a:extLst>
              </p:cNvPr>
              <p:cNvSpPr/>
              <p:nvPr/>
            </p:nvSpPr>
            <p:spPr>
              <a:xfrm>
                <a:off x="729300" y="3812705"/>
                <a:ext cx="10329763"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If the source of a fund's performance comes entirely from co-movement related effects (represented by </a:t>
                </a:r>
                <a14:m>
                  <m:oMath xmlns:m="http://schemas.openxmlformats.org/officeDocument/2006/math">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𝜆</m:t>
                        </m:r>
                      </m:e>
                      <m:sub>
                        <m:r>
                          <a:rPr lang="en-US" altLang="zh-CN" sz="2400" b="0" i="1" u="none" strike="noStrike" smtClean="0">
                            <a:effectLst/>
                            <a:latin typeface="Cambria Math" panose="02040503050406030204" pitchFamily="18" charset="0"/>
                            <a:cs typeface="Times New Roman" panose="02020603050405020304" pitchFamily="18" charset="0"/>
                          </a:rPr>
                          <m:t>𝑖</m:t>
                        </m:r>
                      </m:sub>
                    </m:sSub>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𝛼</m:t>
                        </m:r>
                      </m:e>
                      <m:sub>
                        <m:r>
                          <a:rPr lang="en-US" altLang="zh-CN" sz="2400" b="0" i="1" u="none" strike="noStrike" smtClean="0">
                            <a:effectLst/>
                            <a:latin typeface="Cambria Math" panose="02040503050406030204" pitchFamily="18" charset="0"/>
                            <a:cs typeface="Times New Roman" panose="02020603050405020304" pitchFamily="18" charset="0"/>
                          </a:rPr>
                          <m:t>𝐴𝑃𝐵</m:t>
                        </m:r>
                      </m:sub>
                    </m:sSub>
                  </m:oMath>
                </a14:m>
                <a:r>
                  <a:rPr lang="en-US" altLang="zh-CN" sz="2400" b="0" i="0" u="none" strike="noStrike" dirty="0">
                    <a:effectLst/>
                    <a:latin typeface="Times New Roman" panose="02020603050405020304" pitchFamily="18" charset="0"/>
                    <a:cs typeface="Times New Roman" panose="02020603050405020304" pitchFamily="18" charset="0"/>
                  </a:rPr>
                  <a:t>), then </a:t>
                </a:r>
                <a14:m>
                  <m:oMath xmlns:m="http://schemas.openxmlformats.org/officeDocument/2006/math">
                    <m:sSub>
                      <m:sSubPr>
                        <m:ctrlPr>
                          <a:rPr lang="en-US" altLang="zh-CN" sz="2400" b="0" i="1" u="none" strike="noStrike" smtClean="0">
                            <a:effectLst/>
                            <a:latin typeface="Cambria Math" panose="02040503050406030204" pitchFamily="18" charset="0"/>
                            <a:cs typeface="Times New Roman" panose="02020603050405020304" pitchFamily="18" charset="0"/>
                          </a:rPr>
                        </m:ctrlPr>
                      </m:sSubPr>
                      <m:e>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𝛼</m:t>
                        </m:r>
                      </m:e>
                      <m:sub>
                        <m:r>
                          <a:rPr lang="en-US" altLang="zh-CN" sz="2400" b="0" i="1" u="none" strike="noStrike" smtClean="0">
                            <a:effectLst/>
                            <a:latin typeface="Cambria Math" panose="02040503050406030204" pitchFamily="18" charset="0"/>
                            <a:cs typeface="Times New Roman" panose="02020603050405020304" pitchFamily="18" charset="0"/>
                          </a:rPr>
                          <m:t>𝑖</m:t>
                        </m:r>
                      </m:sub>
                    </m:sSub>
                    <m:r>
                      <a:rPr lang="en-US" altLang="zh-CN" sz="2400" b="0" i="1" u="none" strike="noStrike" smtClean="0">
                        <a:effectLst/>
                        <a:latin typeface="Cambria Math" panose="02040503050406030204" pitchFamily="18" charset="0"/>
                        <a:cs typeface="Times New Roman" panose="02020603050405020304" pitchFamily="18" charset="0"/>
                      </a:rPr>
                      <m:t>=0</m:t>
                    </m:r>
                  </m:oMath>
                </a14:m>
                <a:r>
                  <a:rPr lang="en-US" altLang="zh-CN" sz="2400" b="0" i="0" u="none" strike="noStrike" dirty="0">
                    <a:effectLst/>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8ABC9063-F3EB-474A-90E5-493182B8C0E5}"/>
                  </a:ext>
                </a:extLst>
              </p:cNvPr>
              <p:cNvSpPr>
                <a:spLocks noRot="1" noChangeAspect="1" noMove="1" noResize="1" noEditPoints="1" noAdjustHandles="1" noChangeArrowheads="1" noChangeShapeType="1" noTextEdit="1"/>
              </p:cNvSpPr>
              <p:nvPr/>
            </p:nvSpPr>
            <p:spPr>
              <a:xfrm>
                <a:off x="729300" y="3812705"/>
                <a:ext cx="10329763" cy="830997"/>
              </a:xfrm>
              <a:prstGeom prst="rect">
                <a:avLst/>
              </a:prstGeom>
              <a:blipFill>
                <a:blip r:embed="rId2"/>
                <a:stretch>
                  <a:fillRect l="-736" t="-6061" r="-245" b="-151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108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FED67BC-B4D0-A34D-A8FE-9BD0EEC588BD}"/>
              </a:ext>
            </a:extLst>
          </p:cNvPr>
          <p:cNvSpPr txBox="1"/>
          <p:nvPr/>
        </p:nvSpPr>
        <p:spPr>
          <a:xfrm>
            <a:off x="5023263" y="2956955"/>
            <a:ext cx="1710047" cy="707886"/>
          </a:xfrm>
          <a:prstGeom prst="rect">
            <a:avLst/>
          </a:prstGeom>
          <a:noFill/>
        </p:spPr>
        <p:txBody>
          <a:bodyPr wrap="square" rtlCol="0">
            <a:spAutoFit/>
          </a:bodyPr>
          <a:lstStyle/>
          <a:p>
            <a:pPr algn="ctr"/>
            <a:r>
              <a:rPr kumimoji="1" lang="en-US" altLang="zh-CN" sz="4000" b="1" dirty="0">
                <a:latin typeface="Times New Roman" panose="02020603050405020304" pitchFamily="18" charset="0"/>
                <a:cs typeface="Times New Roman" panose="02020603050405020304" pitchFamily="18" charset="0"/>
              </a:rPr>
              <a:t>Result</a:t>
            </a:r>
            <a:endParaRPr kumimoji="1" lang="zh-CN"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276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EE2D128-7A4B-9E46-92F4-F2849798F680}"/>
              </a:ext>
            </a:extLst>
          </p:cNvPr>
          <p:cNvSpPr/>
          <p:nvPr/>
        </p:nvSpPr>
        <p:spPr>
          <a:xfrm>
            <a:off x="729301" y="1280510"/>
            <a:ext cx="10554050"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W</a:t>
            </a:r>
            <a:r>
              <a:rPr lang="en-US" altLang="zh-CN" sz="2400" b="0" i="0" u="none" strike="noStrike" dirty="0">
                <a:effectLst/>
                <a:latin typeface="Times New Roman" panose="02020603050405020304" pitchFamily="18" charset="0"/>
                <a:cs typeface="Times New Roman" panose="02020603050405020304" pitchFamily="18" charset="0"/>
              </a:rPr>
              <a:t>e run four-factor regressions of the APB, for each group of funds, over three-year periods from 1980 to 2009.</a:t>
            </a:r>
            <a:endParaRPr lang="zh-CN" altLang="en-US" sz="24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1E826E71-3A7B-D947-9595-D53BB3852249}"/>
              </a:ext>
            </a:extLst>
          </p:cNvPr>
          <p:cNvSpPr/>
          <p:nvPr/>
        </p:nvSpPr>
        <p:spPr>
          <a:xfrm>
            <a:off x="729301" y="525717"/>
            <a:ext cx="8570936" cy="584775"/>
          </a:xfrm>
          <a:prstGeom prst="rect">
            <a:avLst/>
          </a:prstGeom>
        </p:spPr>
        <p:txBody>
          <a:bodyPr wrap="none">
            <a:spAutoFit/>
          </a:bodyPr>
          <a:lstStyle/>
          <a:p>
            <a:r>
              <a:rPr lang="en-US" altLang="zh-CN" sz="3200" b="1" u="none" strike="noStrike" dirty="0">
                <a:effectLst/>
                <a:latin typeface="Times New Roman" panose="02020603050405020304" pitchFamily="18" charset="0"/>
                <a:cs typeface="Times New Roman" panose="02020603050405020304" pitchFamily="18" charset="0"/>
              </a:rPr>
              <a:t>Performance of </a:t>
            </a:r>
            <a:r>
              <a:rPr lang="en-US" altLang="zh-Hans" sz="3200" b="1" u="none" strike="noStrike" dirty="0">
                <a:effectLst/>
                <a:latin typeface="Times New Roman" panose="02020603050405020304" pitchFamily="18" charset="0"/>
                <a:cs typeface="Times New Roman" panose="02020603050405020304" pitchFamily="18" charset="0"/>
              </a:rPr>
              <a:t>A</a:t>
            </a:r>
            <a:r>
              <a:rPr lang="en-US" altLang="zh-CN" sz="3200" b="1" u="none" strike="noStrike" dirty="0">
                <a:effectLst/>
                <a:latin typeface="Times New Roman" panose="02020603050405020304" pitchFamily="18" charset="0"/>
                <a:cs typeface="Times New Roman" panose="02020603050405020304" pitchFamily="18" charset="0"/>
              </a:rPr>
              <a:t>ctive </a:t>
            </a:r>
            <a:r>
              <a:rPr lang="en-US" altLang="zh-CN" sz="3200" b="1" dirty="0">
                <a:latin typeface="Times New Roman" panose="02020603050405020304" pitchFamily="18" charset="0"/>
                <a:cs typeface="Times New Roman" panose="02020603050405020304" pitchFamily="18" charset="0"/>
              </a:rPr>
              <a:t>P</a:t>
            </a:r>
            <a:r>
              <a:rPr lang="en-US" altLang="zh-CN" sz="3200" b="1" u="none" strike="noStrike" dirty="0">
                <a:effectLst/>
                <a:latin typeface="Times New Roman" panose="02020603050405020304" pitchFamily="18" charset="0"/>
                <a:cs typeface="Times New Roman" panose="02020603050405020304" pitchFamily="18" charset="0"/>
              </a:rPr>
              <a:t>eer </a:t>
            </a:r>
            <a:r>
              <a:rPr lang="en-US" altLang="zh-CN" sz="3200" b="1" dirty="0">
                <a:latin typeface="Times New Roman" panose="02020603050405020304" pitchFamily="18" charset="0"/>
                <a:cs typeface="Times New Roman" panose="02020603050405020304" pitchFamily="18" charset="0"/>
              </a:rPr>
              <a:t>G</a:t>
            </a:r>
            <a:r>
              <a:rPr lang="en-US" altLang="zh-CN" sz="3200" b="1" u="none" strike="noStrike" dirty="0">
                <a:effectLst/>
                <a:latin typeface="Times New Roman" panose="02020603050405020304" pitchFamily="18" charset="0"/>
                <a:cs typeface="Times New Roman" panose="02020603050405020304" pitchFamily="18" charset="0"/>
              </a:rPr>
              <a:t>roup Benchmarks</a:t>
            </a:r>
          </a:p>
        </p:txBody>
      </p:sp>
      <p:pic>
        <p:nvPicPr>
          <p:cNvPr id="7" name="图片 6">
            <a:extLst>
              <a:ext uri="{FF2B5EF4-FFF2-40B4-BE49-F238E27FC236}">
                <a16:creationId xmlns:a16="http://schemas.microsoft.com/office/drawing/2014/main" id="{B39550B4-F580-7647-A63F-67380C369E59}"/>
              </a:ext>
            </a:extLst>
          </p:cNvPr>
          <p:cNvPicPr>
            <a:picLocks noChangeAspect="1"/>
          </p:cNvPicPr>
          <p:nvPr/>
        </p:nvPicPr>
        <p:blipFill>
          <a:blip r:embed="rId2"/>
          <a:stretch>
            <a:fillRect/>
          </a:stretch>
        </p:blipFill>
        <p:spPr>
          <a:xfrm>
            <a:off x="1149616" y="2210362"/>
            <a:ext cx="9823184" cy="4647638"/>
          </a:xfrm>
          <a:prstGeom prst="rect">
            <a:avLst/>
          </a:prstGeom>
        </p:spPr>
      </p:pic>
    </p:spTree>
    <p:extLst>
      <p:ext uri="{BB962C8B-B14F-4D97-AF65-F5344CB8AC3E}">
        <p14:creationId xmlns:p14="http://schemas.microsoft.com/office/powerpoint/2010/main" val="2314131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2E3C4EF-07B1-3645-A5B1-769554A10D06}"/>
              </a:ext>
            </a:extLst>
          </p:cNvPr>
          <p:cNvPicPr>
            <a:picLocks noChangeAspect="1"/>
          </p:cNvPicPr>
          <p:nvPr/>
        </p:nvPicPr>
        <p:blipFill>
          <a:blip r:embed="rId2"/>
          <a:stretch>
            <a:fillRect/>
          </a:stretch>
        </p:blipFill>
        <p:spPr>
          <a:xfrm>
            <a:off x="486507" y="1213032"/>
            <a:ext cx="10962541" cy="2129207"/>
          </a:xfrm>
          <a:prstGeom prst="rect">
            <a:avLst/>
          </a:prstGeom>
        </p:spPr>
      </p:pic>
      <p:sp>
        <p:nvSpPr>
          <p:cNvPr id="4" name="矩形 3">
            <a:extLst>
              <a:ext uri="{FF2B5EF4-FFF2-40B4-BE49-F238E27FC236}">
                <a16:creationId xmlns:a16="http://schemas.microsoft.com/office/drawing/2014/main" id="{5D7303A4-637E-3948-8E11-16DFADD738F4}"/>
              </a:ext>
            </a:extLst>
          </p:cNvPr>
          <p:cNvSpPr/>
          <p:nvPr/>
        </p:nvSpPr>
        <p:spPr>
          <a:xfrm>
            <a:off x="729301" y="525717"/>
            <a:ext cx="8570936" cy="584775"/>
          </a:xfrm>
          <a:prstGeom prst="rect">
            <a:avLst/>
          </a:prstGeom>
        </p:spPr>
        <p:txBody>
          <a:bodyPr wrap="none">
            <a:spAutoFit/>
          </a:bodyPr>
          <a:lstStyle/>
          <a:p>
            <a:r>
              <a:rPr lang="en-US" altLang="zh-CN" sz="3200" b="1" u="none" strike="noStrike" dirty="0">
                <a:effectLst/>
                <a:latin typeface="Times New Roman" panose="02020603050405020304" pitchFamily="18" charset="0"/>
                <a:cs typeface="Times New Roman" panose="02020603050405020304" pitchFamily="18" charset="0"/>
              </a:rPr>
              <a:t>Performance of </a:t>
            </a:r>
            <a:r>
              <a:rPr lang="en-US" altLang="zh-Hans" sz="3200" b="1" u="none" strike="noStrike" dirty="0">
                <a:effectLst/>
                <a:latin typeface="Times New Roman" panose="02020603050405020304" pitchFamily="18" charset="0"/>
                <a:cs typeface="Times New Roman" panose="02020603050405020304" pitchFamily="18" charset="0"/>
              </a:rPr>
              <a:t>A</a:t>
            </a:r>
            <a:r>
              <a:rPr lang="en-US" altLang="zh-CN" sz="3200" b="1" u="none" strike="noStrike" dirty="0">
                <a:effectLst/>
                <a:latin typeface="Times New Roman" panose="02020603050405020304" pitchFamily="18" charset="0"/>
                <a:cs typeface="Times New Roman" panose="02020603050405020304" pitchFamily="18" charset="0"/>
              </a:rPr>
              <a:t>ctive </a:t>
            </a:r>
            <a:r>
              <a:rPr lang="en-US" altLang="zh-CN" sz="3200" b="1" dirty="0">
                <a:latin typeface="Times New Roman" panose="02020603050405020304" pitchFamily="18" charset="0"/>
                <a:cs typeface="Times New Roman" panose="02020603050405020304" pitchFamily="18" charset="0"/>
              </a:rPr>
              <a:t>P</a:t>
            </a:r>
            <a:r>
              <a:rPr lang="en-US" altLang="zh-CN" sz="3200" b="1" u="none" strike="noStrike" dirty="0">
                <a:effectLst/>
                <a:latin typeface="Times New Roman" panose="02020603050405020304" pitchFamily="18" charset="0"/>
                <a:cs typeface="Times New Roman" panose="02020603050405020304" pitchFamily="18" charset="0"/>
              </a:rPr>
              <a:t>eer </a:t>
            </a:r>
            <a:r>
              <a:rPr lang="en-US" altLang="zh-CN" sz="3200" b="1" dirty="0">
                <a:latin typeface="Times New Roman" panose="02020603050405020304" pitchFamily="18" charset="0"/>
                <a:cs typeface="Times New Roman" panose="02020603050405020304" pitchFamily="18" charset="0"/>
              </a:rPr>
              <a:t>G</a:t>
            </a:r>
            <a:r>
              <a:rPr lang="en-US" altLang="zh-CN" sz="3200" b="1" u="none" strike="noStrike" dirty="0">
                <a:effectLst/>
                <a:latin typeface="Times New Roman" panose="02020603050405020304" pitchFamily="18" charset="0"/>
                <a:cs typeface="Times New Roman" panose="02020603050405020304" pitchFamily="18" charset="0"/>
              </a:rPr>
              <a:t>roup Benchmarks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884417C5-6036-D742-AC61-807440FC23D3}"/>
                  </a:ext>
                </a:extLst>
              </p:cNvPr>
              <p:cNvSpPr/>
              <p:nvPr/>
            </p:nvSpPr>
            <p:spPr>
              <a:xfrm>
                <a:off x="729299" y="3632208"/>
                <a:ext cx="10719749"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Table 1 </a:t>
                </a:r>
                <a:r>
                  <a:rPr lang="en-US" altLang="zh-CN" sz="2400" b="0" i="0" u="none" strike="noStrike" dirty="0">
                    <a:effectLst/>
                    <a:latin typeface="Times New Roman" panose="02020603050405020304" pitchFamily="18" charset="0"/>
                    <a:cs typeface="Times New Roman" panose="02020603050405020304" pitchFamily="18" charset="0"/>
                  </a:rPr>
                  <a:t>shows that all equity APBs exhibit significant </a:t>
                </a:r>
                <a14:m>
                  <m:oMath xmlns:m="http://schemas.openxmlformats.org/officeDocument/2006/math">
                    <m:r>
                      <a:rPr lang="en-US" altLang="zh-CN" sz="2400" b="0" i="1" u="none" strike="noStrike" smtClean="0">
                        <a:effectLst/>
                        <a:latin typeface="Cambria Math" panose="02040503050406030204" pitchFamily="18" charset="0"/>
                        <a:ea typeface="Cambria Math" panose="02040503050406030204" pitchFamily="18" charset="0"/>
                        <a:cs typeface="Times New Roman" panose="02020603050405020304" pitchFamily="18" charset="0"/>
                      </a:rPr>
                      <m:t>𝛼</m:t>
                    </m:r>
                  </m:oMath>
                </a14:m>
                <a:r>
                  <a:rPr lang="en-US" altLang="zh-CN" sz="2400" b="0" i="0" u="none" strike="noStrike" dirty="0">
                    <a:effectLst/>
                    <a:latin typeface="Times New Roman" panose="02020603050405020304" pitchFamily="18" charset="0"/>
                    <a:cs typeface="Times New Roman" panose="02020603050405020304" pitchFamily="18" charset="0"/>
                  </a:rPr>
                  <a:t>'s during at least some three-year periods, and some exhibit them during more than half of the sub-period. </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884417C5-6036-D742-AC61-807440FC23D3}"/>
                  </a:ext>
                </a:extLst>
              </p:cNvPr>
              <p:cNvSpPr>
                <a:spLocks noRot="1" noChangeAspect="1" noMove="1" noResize="1" noEditPoints="1" noAdjustHandles="1" noChangeArrowheads="1" noChangeShapeType="1" noTextEdit="1"/>
              </p:cNvSpPr>
              <p:nvPr/>
            </p:nvSpPr>
            <p:spPr>
              <a:xfrm>
                <a:off x="729299" y="3632208"/>
                <a:ext cx="10719749" cy="830997"/>
              </a:xfrm>
              <a:prstGeom prst="rect">
                <a:avLst/>
              </a:prstGeom>
              <a:blipFill>
                <a:blip r:embed="rId3"/>
                <a:stretch>
                  <a:fillRect l="-710" t="-4545" r="-473" b="-16667"/>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8FCD8877-1EC5-6E4F-A488-00EB579D674C}"/>
              </a:ext>
            </a:extLst>
          </p:cNvPr>
          <p:cNvSpPr/>
          <p:nvPr/>
        </p:nvSpPr>
        <p:spPr>
          <a:xfrm>
            <a:off x="729297" y="5499282"/>
            <a:ext cx="10719749" cy="830997"/>
          </a:xfrm>
          <a:prstGeom prst="rect">
            <a:avLst/>
          </a:prstGeom>
        </p:spPr>
        <p:txBody>
          <a:bodyPr wrap="square">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a:t>
            </a:r>
            <a:r>
              <a:rPr lang="en-US" altLang="zh-CN" sz="2400" b="0" i="0" u="none" strike="noStrike" dirty="0">
                <a:effectLst/>
                <a:latin typeface="Times New Roman" panose="02020603050405020304" pitchFamily="18" charset="0"/>
                <a:cs typeface="Times New Roman" panose="02020603050405020304" pitchFamily="18" charset="0"/>
              </a:rPr>
              <a:t>large number of significant three-year alphas indicates a significant amount of commonality in residuals among funds.</a:t>
            </a:r>
            <a:endParaRPr lang="zh-CN" altLang="en-US" sz="2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CF8B17F6-8B74-D14B-98D0-BC6820AD1BF4}"/>
              </a:ext>
            </a:extLst>
          </p:cNvPr>
          <p:cNvSpPr/>
          <p:nvPr/>
        </p:nvSpPr>
        <p:spPr>
          <a:xfrm>
            <a:off x="729299" y="4565745"/>
            <a:ext cx="10719748" cy="830997"/>
          </a:xfrm>
          <a:prstGeom prst="rect">
            <a:avLst/>
          </a:prstGeom>
        </p:spPr>
        <p:txBody>
          <a:bodyPr wrap="square">
            <a:spAutoFit/>
          </a:bodyPr>
          <a:lstStyle/>
          <a:p>
            <a:pPr marL="285750" indent="-285750">
              <a:buFont typeface="Arial" panose="020B0604020202020204" pitchFamily="34" charset="0"/>
              <a:buChar char="•"/>
            </a:pPr>
            <a:r>
              <a:rPr lang="en-US" altLang="zh-CN" sz="2400" dirty="0">
                <a:effectLst/>
                <a:latin typeface="Times New Roman" panose="02020603050405020304" pitchFamily="18" charset="0"/>
                <a:cs typeface="Times New Roman" panose="02020603050405020304" pitchFamily="18" charset="0"/>
              </a:rPr>
              <a:t>However, time-varying estimated APB alphas could also be due to common estimation error in three-year alphas.</a:t>
            </a:r>
          </a:p>
        </p:txBody>
      </p:sp>
    </p:spTree>
    <p:extLst>
      <p:ext uri="{BB962C8B-B14F-4D97-AF65-F5344CB8AC3E}">
        <p14:creationId xmlns:p14="http://schemas.microsoft.com/office/powerpoint/2010/main" val="1500337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DF708D1-9EBE-6244-A5A1-AD06CEFA2E54}"/>
              </a:ext>
            </a:extLst>
          </p:cNvPr>
          <p:cNvSpPr/>
          <p:nvPr/>
        </p:nvSpPr>
        <p:spPr>
          <a:xfrm>
            <a:off x="729300" y="1586282"/>
            <a:ext cx="10531366" cy="1200329"/>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The APB alphas</a:t>
            </a:r>
            <a:r>
              <a:rPr lang="en-US" altLang="zh-CN" sz="2400" dirty="0">
                <a:latin typeface="Times New Roman" panose="02020603050405020304" pitchFamily="18" charset="0"/>
                <a:cs typeface="Times New Roman" panose="02020603050405020304" pitchFamily="18" charset="0"/>
              </a:rPr>
              <a:t> </a:t>
            </a:r>
            <a:r>
              <a:rPr lang="en-US" altLang="zh-CN" sz="2400" b="0" i="0" u="none" strike="noStrike" dirty="0">
                <a:effectLst/>
                <a:latin typeface="Times New Roman" panose="02020603050405020304" pitchFamily="18" charset="0"/>
                <a:cs typeface="Times New Roman" panose="02020603050405020304" pitchFamily="18" charset="0"/>
              </a:rPr>
              <a:t>tend to be of the same sign during a particular three-year period. This indicates that commonality in idiosyncratic risk-taking could exist among funds belonging to different APB groups.</a:t>
            </a:r>
            <a:endParaRPr lang="zh-CN" altLang="en-US" sz="24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19340C4B-8426-7F46-84E7-B855A116D8E3}"/>
              </a:ext>
            </a:extLst>
          </p:cNvPr>
          <p:cNvSpPr/>
          <p:nvPr/>
        </p:nvSpPr>
        <p:spPr>
          <a:xfrm>
            <a:off x="729299" y="3032929"/>
            <a:ext cx="10531366"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Accordingly, we compute across-group correlations between equal-weighted APB residuals from the four-factor regression. </a:t>
            </a:r>
            <a:endParaRPr lang="zh-CN" altLang="en-US" sz="24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3575160-CD5F-F94A-96C6-4BA4E152E92F}"/>
              </a:ext>
            </a:extLst>
          </p:cNvPr>
          <p:cNvSpPr/>
          <p:nvPr/>
        </p:nvSpPr>
        <p:spPr>
          <a:xfrm>
            <a:off x="729301" y="525717"/>
            <a:ext cx="6459204"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Correlation Between APB </a:t>
            </a:r>
            <a:r>
              <a:rPr lang="en-US" altLang="zh-Hans" sz="3200" b="1" i="0" u="none" strike="noStrike" dirty="0">
                <a:effectLst/>
                <a:latin typeface="Times New Roman" panose="02020603050405020304" pitchFamily="18" charset="0"/>
                <a:cs typeface="Times New Roman" panose="02020603050405020304" pitchFamily="18" charset="0"/>
              </a:rPr>
              <a:t>R</a:t>
            </a:r>
            <a:r>
              <a:rPr lang="en-US" altLang="zh-CN" sz="3200" b="1" i="0" u="none" strike="noStrike" dirty="0">
                <a:effectLst/>
                <a:latin typeface="Times New Roman" panose="02020603050405020304" pitchFamily="18" charset="0"/>
                <a:cs typeface="Times New Roman" panose="02020603050405020304" pitchFamily="18" charset="0"/>
              </a:rPr>
              <a:t>esiduals</a:t>
            </a:r>
            <a:endParaRPr lang="en-US" altLang="zh-CN" sz="3200" b="1" u="none" strike="noStrike" dirty="0">
              <a:effectLst/>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415AA733-0E4F-C641-9325-D6D51F712CA2}"/>
              </a:ext>
            </a:extLst>
          </p:cNvPr>
          <p:cNvSpPr/>
          <p:nvPr/>
        </p:nvSpPr>
        <p:spPr>
          <a:xfrm>
            <a:off x="729299" y="4064635"/>
            <a:ext cx="10531367"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Under the null of uncorrelated fund strategies across different groups, we expect to find correlations that are not significantly different from zero. </a:t>
            </a:r>
            <a:endParaRPr lang="zh-CN" altLang="en-US" sz="2400" dirty="0"/>
          </a:p>
        </p:txBody>
      </p:sp>
      <p:sp>
        <p:nvSpPr>
          <p:cNvPr id="7" name="矩形 6">
            <a:extLst>
              <a:ext uri="{FF2B5EF4-FFF2-40B4-BE49-F238E27FC236}">
                <a16:creationId xmlns:a16="http://schemas.microsoft.com/office/drawing/2014/main" id="{1814FF39-D885-B042-9D2F-4634C2AF07C0}"/>
              </a:ext>
            </a:extLst>
          </p:cNvPr>
          <p:cNvSpPr/>
          <p:nvPr/>
        </p:nvSpPr>
        <p:spPr>
          <a:xfrm>
            <a:off x="729299" y="5342659"/>
            <a:ext cx="10531367"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To test this, we compute correlations between APB groups over the 30-year period from 1980 to 2009. </a:t>
            </a:r>
            <a:endParaRPr lang="zh-CN" altLang="en-US" sz="2400" dirty="0"/>
          </a:p>
        </p:txBody>
      </p:sp>
    </p:spTree>
    <p:extLst>
      <p:ext uri="{BB962C8B-B14F-4D97-AF65-F5344CB8AC3E}">
        <p14:creationId xmlns:p14="http://schemas.microsoft.com/office/powerpoint/2010/main" val="2129507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8FC77A-E4DF-F34D-849A-4E95AE5725C5}"/>
              </a:ext>
            </a:extLst>
          </p:cNvPr>
          <p:cNvSpPr/>
          <p:nvPr/>
        </p:nvSpPr>
        <p:spPr>
          <a:xfrm>
            <a:off x="729301" y="525717"/>
            <a:ext cx="6459204"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Correlation Between APB Residuals</a:t>
            </a:r>
            <a:endParaRPr lang="en-US" altLang="zh-CN" sz="3200" b="1" u="none" strike="noStrike" dirty="0">
              <a:effectLst/>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C9219C3C-D3F6-C04D-BBC1-0B3C01D0F1C1}"/>
              </a:ext>
            </a:extLst>
          </p:cNvPr>
          <p:cNvPicPr>
            <a:picLocks noChangeAspect="1"/>
          </p:cNvPicPr>
          <p:nvPr/>
        </p:nvPicPr>
        <p:blipFill>
          <a:blip r:embed="rId2"/>
          <a:stretch>
            <a:fillRect/>
          </a:stretch>
        </p:blipFill>
        <p:spPr>
          <a:xfrm>
            <a:off x="729301" y="1356683"/>
            <a:ext cx="9740483" cy="5501317"/>
          </a:xfrm>
          <a:prstGeom prst="rect">
            <a:avLst/>
          </a:prstGeom>
        </p:spPr>
      </p:pic>
    </p:spTree>
    <p:extLst>
      <p:ext uri="{BB962C8B-B14F-4D97-AF65-F5344CB8AC3E}">
        <p14:creationId xmlns:p14="http://schemas.microsoft.com/office/powerpoint/2010/main" val="309579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9BCBF5E-295C-AC46-AE30-DAF6E4856F42}"/>
              </a:ext>
            </a:extLst>
          </p:cNvPr>
          <p:cNvSpPr/>
          <p:nvPr/>
        </p:nvSpPr>
        <p:spPr>
          <a:xfrm>
            <a:off x="1155940" y="4512494"/>
            <a:ext cx="10498765" cy="461665"/>
          </a:xfrm>
          <a:prstGeom prst="rect">
            <a:avLst/>
          </a:prstGeom>
        </p:spPr>
        <p:txBody>
          <a:bodyPr wrap="square">
            <a:spAutoFit/>
          </a:bodyPr>
          <a:lstStyle/>
          <a:p>
            <a:pPr marL="342900" indent="-342900">
              <a:buFont typeface="Arial" panose="020B0604020202020204" pitchFamily="34" charset="0"/>
              <a:buChar char="•"/>
            </a:pPr>
            <a:r>
              <a:rPr lang="en-US" altLang="zh-Hans" sz="2400" b="0" i="0" u="none" strike="noStrike" dirty="0">
                <a:effectLst/>
                <a:latin typeface="Times New Roman" panose="02020603050405020304" pitchFamily="18" charset="0"/>
                <a:cs typeface="Times New Roman" panose="02020603050405020304" pitchFamily="18" charset="0"/>
              </a:rPr>
              <a:t>Conclusion</a:t>
            </a:r>
            <a:endParaRPr lang="zh-CN" altLang="en-US" sz="24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971F00E5-2F24-AC45-9E1D-1002CB2ED9C8}"/>
              </a:ext>
            </a:extLst>
          </p:cNvPr>
          <p:cNvSpPr txBox="1"/>
          <p:nvPr/>
        </p:nvSpPr>
        <p:spPr>
          <a:xfrm>
            <a:off x="1155940" y="655608"/>
            <a:ext cx="1884143" cy="584775"/>
          </a:xfrm>
          <a:prstGeom prst="rect">
            <a:avLst/>
          </a:prstGeom>
          <a:noFill/>
        </p:spPr>
        <p:txBody>
          <a:bodyPr wrap="square" rtlCol="0">
            <a:spAutoFit/>
          </a:bodyPr>
          <a:lstStyle/>
          <a:p>
            <a:r>
              <a:rPr kumimoji="1" lang="en-US" altLang="zh-CN" sz="3200" b="1" dirty="0">
                <a:latin typeface="Times New Roman" panose="02020603050405020304" pitchFamily="18" charset="0"/>
                <a:cs typeface="Times New Roman" panose="02020603050405020304" pitchFamily="18" charset="0"/>
              </a:rPr>
              <a:t>Objective</a:t>
            </a:r>
            <a:endParaRPr kumimoji="1" lang="zh-CN" altLang="en-US" sz="3200" b="1" dirty="0">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64865EA4-EFB0-E142-985B-5A7ECDAF502D}"/>
              </a:ext>
            </a:extLst>
          </p:cNvPr>
          <p:cNvSpPr/>
          <p:nvPr/>
        </p:nvSpPr>
        <p:spPr>
          <a:xfrm>
            <a:off x="1155940" y="1829027"/>
            <a:ext cx="10220621"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intuition behind the choice of the group return as an explanatory variable </a:t>
            </a:r>
            <a:endParaRPr lang="zh-CN" altLang="en-US" sz="2400" dirty="0"/>
          </a:p>
        </p:txBody>
      </p:sp>
      <p:sp>
        <p:nvSpPr>
          <p:cNvPr id="5" name="矩形 4">
            <a:extLst>
              <a:ext uri="{FF2B5EF4-FFF2-40B4-BE49-F238E27FC236}">
                <a16:creationId xmlns:a16="http://schemas.microsoft.com/office/drawing/2014/main" id="{B1780007-AA77-2742-A5EA-48445883AE1F}"/>
              </a:ext>
            </a:extLst>
          </p:cNvPr>
          <p:cNvSpPr/>
          <p:nvPr/>
        </p:nvSpPr>
        <p:spPr>
          <a:xfrm>
            <a:off x="1155940" y="2775544"/>
            <a:ext cx="5447325" cy="461665"/>
          </a:xfrm>
          <a:prstGeom prst="rect">
            <a:avLst/>
          </a:prstGeom>
        </p:spPr>
        <p:txBody>
          <a:bodyPr wrap="none">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data and the empirical methodology</a:t>
            </a:r>
            <a:endParaRPr lang="zh-CN" altLang="en-US" sz="2400" dirty="0"/>
          </a:p>
        </p:txBody>
      </p:sp>
      <p:sp>
        <p:nvSpPr>
          <p:cNvPr id="6" name="矩形 5">
            <a:extLst>
              <a:ext uri="{FF2B5EF4-FFF2-40B4-BE49-F238E27FC236}">
                <a16:creationId xmlns:a16="http://schemas.microsoft.com/office/drawing/2014/main" id="{EACA716C-3176-B04E-86BB-5E1E377D0FBD}"/>
              </a:ext>
            </a:extLst>
          </p:cNvPr>
          <p:cNvSpPr/>
          <p:nvPr/>
        </p:nvSpPr>
        <p:spPr>
          <a:xfrm>
            <a:off x="1155940" y="3644019"/>
            <a:ext cx="2454159"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Results</a:t>
            </a:r>
            <a:endParaRPr lang="zh-CN" altLang="en-US" sz="2400" dirty="0"/>
          </a:p>
        </p:txBody>
      </p:sp>
    </p:spTree>
    <p:extLst>
      <p:ext uri="{BB962C8B-B14F-4D97-AF65-F5344CB8AC3E}">
        <p14:creationId xmlns:p14="http://schemas.microsoft.com/office/powerpoint/2010/main" val="141457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5E2659-7F1C-0C4E-9116-3D69F8FD372D}"/>
              </a:ext>
            </a:extLst>
          </p:cNvPr>
          <p:cNvSpPr/>
          <p:nvPr/>
        </p:nvSpPr>
        <p:spPr>
          <a:xfrm>
            <a:off x="729301" y="525717"/>
            <a:ext cx="6459204"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Correlation Between APB Residuals</a:t>
            </a:r>
            <a:endParaRPr lang="en-US" altLang="zh-CN" sz="3200" b="1" u="none" strike="noStrike" dirty="0">
              <a:effectLst/>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6495E1B4-F129-634B-AAF5-016488629E85}"/>
              </a:ext>
            </a:extLst>
          </p:cNvPr>
          <p:cNvPicPr>
            <a:picLocks noChangeAspect="1"/>
          </p:cNvPicPr>
          <p:nvPr/>
        </p:nvPicPr>
        <p:blipFill>
          <a:blip r:embed="rId3"/>
          <a:stretch>
            <a:fillRect/>
          </a:stretch>
        </p:blipFill>
        <p:spPr>
          <a:xfrm>
            <a:off x="729299" y="1358899"/>
            <a:ext cx="9006500" cy="2875426"/>
          </a:xfrm>
          <a:prstGeom prst="rect">
            <a:avLst/>
          </a:prstGeom>
        </p:spPr>
      </p:pic>
      <p:sp>
        <p:nvSpPr>
          <p:cNvPr id="8" name="矩形 7">
            <a:extLst>
              <a:ext uri="{FF2B5EF4-FFF2-40B4-BE49-F238E27FC236}">
                <a16:creationId xmlns:a16="http://schemas.microsoft.com/office/drawing/2014/main" id="{639FBD40-15CB-8443-B084-90538FCA3014}"/>
              </a:ext>
            </a:extLst>
          </p:cNvPr>
          <p:cNvSpPr/>
          <p:nvPr/>
        </p:nvSpPr>
        <p:spPr>
          <a:xfrm>
            <a:off x="729300" y="4234325"/>
            <a:ext cx="11005499"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Panel A shows evidence of across-group commonality in idiosyncratic risk-taking, as we can reject the null of no correlation between APB residuals frequently. </a:t>
            </a:r>
            <a:endParaRPr lang="zh-CN" altLang="en-US" sz="2400"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19724C26-E465-3043-9ED4-07BD60CD5E2C}"/>
              </a:ext>
            </a:extLst>
          </p:cNvPr>
          <p:cNvSpPr/>
          <p:nvPr/>
        </p:nvSpPr>
        <p:spPr>
          <a:xfrm>
            <a:off x="729299" y="5314338"/>
            <a:ext cx="11005499" cy="1200329"/>
          </a:xfrm>
          <a:prstGeom prst="rect">
            <a:avLst/>
          </a:prstGeom>
        </p:spPr>
        <p:txBody>
          <a:bodyPr wrap="squar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Especially dramatic are the residual correlations involving mid-cap or small-cap fund groups. Some of this comes from the overlap in the indexes, but some also could result from funds that do not fit within one APB group.</a:t>
            </a:r>
            <a:endParaRPr lang="zh-CN" altLang="en-US" sz="2400" dirty="0"/>
          </a:p>
        </p:txBody>
      </p:sp>
    </p:spTree>
    <p:extLst>
      <p:ext uri="{BB962C8B-B14F-4D97-AF65-F5344CB8AC3E}">
        <p14:creationId xmlns:p14="http://schemas.microsoft.com/office/powerpoint/2010/main" val="2953110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6BFB08E-4C4E-7644-97BA-9FD9542C4DB8}"/>
              </a:ext>
            </a:extLst>
          </p:cNvPr>
          <p:cNvSpPr/>
          <p:nvPr/>
        </p:nvSpPr>
        <p:spPr>
          <a:xfrm>
            <a:off x="729301" y="4710732"/>
            <a:ext cx="10666832" cy="1200329"/>
          </a:xfrm>
          <a:prstGeom prst="rect">
            <a:avLst/>
          </a:prstGeom>
        </p:spPr>
        <p:txBody>
          <a:bodyPr wrap="squar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In Panel B, we test whether these high correlations are due to the overlap in indexes or to the potential inability of the four-factor model to price index returns precisely, or both.</a:t>
            </a:r>
            <a:endParaRPr lang="zh-CN" altLang="en-US" sz="24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17289BBF-C7DA-0A46-867B-DC0B90652AF9}"/>
              </a:ext>
            </a:extLst>
          </p:cNvPr>
          <p:cNvSpPr/>
          <p:nvPr/>
        </p:nvSpPr>
        <p:spPr>
          <a:xfrm>
            <a:off x="729301" y="525717"/>
            <a:ext cx="6459204"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Correlation Between APB Residuals</a:t>
            </a:r>
            <a:endParaRPr lang="en-US" altLang="zh-CN" sz="3200" b="1" u="none" strike="noStrike" dirty="0">
              <a:effectLst/>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52AA1CB5-14E3-CC43-A70D-0DF6D9FA9387}"/>
              </a:ext>
            </a:extLst>
          </p:cNvPr>
          <p:cNvPicPr>
            <a:picLocks noChangeAspect="1"/>
          </p:cNvPicPr>
          <p:nvPr/>
        </p:nvPicPr>
        <p:blipFill>
          <a:blip r:embed="rId2"/>
          <a:stretch>
            <a:fillRect/>
          </a:stretch>
        </p:blipFill>
        <p:spPr>
          <a:xfrm>
            <a:off x="729301" y="1327206"/>
            <a:ext cx="9060276" cy="2923061"/>
          </a:xfrm>
          <a:prstGeom prst="rect">
            <a:avLst/>
          </a:prstGeom>
        </p:spPr>
      </p:pic>
    </p:spTree>
    <p:extLst>
      <p:ext uri="{BB962C8B-B14F-4D97-AF65-F5344CB8AC3E}">
        <p14:creationId xmlns:p14="http://schemas.microsoft.com/office/powerpoint/2010/main" val="2997557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521527A-2B90-D34F-8A40-C22513D18EDB}"/>
              </a:ext>
            </a:extLst>
          </p:cNvPr>
          <p:cNvSpPr/>
          <p:nvPr/>
        </p:nvSpPr>
        <p:spPr>
          <a:xfrm>
            <a:off x="729301" y="2286137"/>
            <a:ext cx="10429766" cy="1569660"/>
          </a:xfrm>
          <a:prstGeom prst="rect">
            <a:avLst/>
          </a:prstGeom>
        </p:spPr>
        <p:txBody>
          <a:bodyPr wrap="squar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Next, we </a:t>
            </a:r>
            <a:r>
              <a:rPr lang="en-US" altLang="zh-CN" sz="2400" dirty="0">
                <a:latin typeface="Times New Roman" panose="02020603050405020304" pitchFamily="18" charset="0"/>
                <a:cs typeface="Times New Roman" panose="02020603050405020304" pitchFamily="18" charset="0"/>
              </a:rPr>
              <a:t>evaluate </a:t>
            </a:r>
            <a:r>
              <a:rPr lang="en-US" altLang="zh-CN" sz="2400" b="0" i="0" u="none" strike="noStrike" dirty="0">
                <a:effectLst/>
                <a:latin typeface="Times New Roman" panose="02020603050405020304" pitchFamily="18" charset="0"/>
                <a:cs typeface="Times New Roman" panose="02020603050405020304" pitchFamily="18" charset="0"/>
              </a:rPr>
              <a:t>the performance of the four-factor model at the individual fund level. If the four-factor model captures systematic variation in returns properly, then the residuals exhibit commonalities with each other only due to their loading on similar idiosyncratic factors.</a:t>
            </a:r>
            <a:endParaRPr lang="zh-CN" altLang="en-US" sz="24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070902F2-529F-2749-BD9D-19521514EA36}"/>
              </a:ext>
            </a:extLst>
          </p:cNvPr>
          <p:cNvSpPr/>
          <p:nvPr/>
        </p:nvSpPr>
        <p:spPr>
          <a:xfrm>
            <a:off x="729301" y="525717"/>
            <a:ext cx="9806467"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Correlation between Individual </a:t>
            </a:r>
            <a:r>
              <a:rPr lang="en-US" altLang="zh-CN" sz="3200" b="1" dirty="0">
                <a:latin typeface="Times New Roman" panose="02020603050405020304" pitchFamily="18" charset="0"/>
                <a:cs typeface="Times New Roman" panose="02020603050405020304" pitchFamily="18" charset="0"/>
              </a:rPr>
              <a:t>E</a:t>
            </a:r>
            <a:r>
              <a:rPr lang="en-US" altLang="zh-CN" sz="3200" b="1" i="0" u="none" strike="noStrike" dirty="0">
                <a:effectLst/>
                <a:latin typeface="Times New Roman" panose="02020603050405020304" pitchFamily="18" charset="0"/>
                <a:cs typeface="Times New Roman" panose="02020603050405020304" pitchFamily="18" charset="0"/>
              </a:rPr>
              <a:t>quity </a:t>
            </a:r>
            <a:r>
              <a:rPr lang="en-US" altLang="zh-CN" sz="3200" b="1" dirty="0">
                <a:latin typeface="Times New Roman" panose="02020603050405020304" pitchFamily="18" charset="0"/>
                <a:cs typeface="Times New Roman" panose="02020603050405020304" pitchFamily="18" charset="0"/>
              </a:rPr>
              <a:t>F</a:t>
            </a:r>
            <a:r>
              <a:rPr lang="en-US" altLang="zh-CN" sz="3200" b="1" i="0" u="none" strike="noStrike" dirty="0">
                <a:effectLst/>
                <a:latin typeface="Times New Roman" panose="02020603050405020304" pitchFamily="18" charset="0"/>
                <a:cs typeface="Times New Roman" panose="02020603050405020304" pitchFamily="18" charset="0"/>
              </a:rPr>
              <a:t>und </a:t>
            </a:r>
            <a:r>
              <a:rPr lang="en-US" altLang="zh-CN" sz="3200" b="1" dirty="0">
                <a:latin typeface="Times New Roman" panose="02020603050405020304" pitchFamily="18" charset="0"/>
                <a:cs typeface="Times New Roman" panose="02020603050405020304" pitchFamily="18" charset="0"/>
              </a:rPr>
              <a:t>R</a:t>
            </a:r>
            <a:r>
              <a:rPr lang="en-US" altLang="zh-CN" sz="3200" b="1" i="0" u="none" strike="noStrike" dirty="0">
                <a:effectLst/>
                <a:latin typeface="Times New Roman" panose="02020603050405020304" pitchFamily="18" charset="0"/>
                <a:cs typeface="Times New Roman" panose="02020603050405020304" pitchFamily="18" charset="0"/>
              </a:rPr>
              <a:t>esiduals</a:t>
            </a:r>
          </a:p>
        </p:txBody>
      </p:sp>
    </p:spTree>
    <p:extLst>
      <p:ext uri="{BB962C8B-B14F-4D97-AF65-F5344CB8AC3E}">
        <p14:creationId xmlns:p14="http://schemas.microsoft.com/office/powerpoint/2010/main" val="2290840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173A7EB-9485-0942-8B7B-14BB8D066096}"/>
              </a:ext>
            </a:extLst>
          </p:cNvPr>
          <p:cNvSpPr/>
          <p:nvPr/>
        </p:nvSpPr>
        <p:spPr>
          <a:xfrm>
            <a:off x="729301" y="1339977"/>
            <a:ext cx="10378966"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Table 3 presents the percentage of significantly positive and the percentage of significantly negative</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957C9A56-6096-7046-8DCC-CD53BE8CBD6C}"/>
              </a:ext>
            </a:extLst>
          </p:cNvPr>
          <p:cNvPicPr>
            <a:picLocks noChangeAspect="1"/>
          </p:cNvPicPr>
          <p:nvPr/>
        </p:nvPicPr>
        <p:blipFill>
          <a:blip r:embed="rId2"/>
          <a:stretch>
            <a:fillRect/>
          </a:stretch>
        </p:blipFill>
        <p:spPr>
          <a:xfrm>
            <a:off x="729301" y="2170974"/>
            <a:ext cx="9956801" cy="4713622"/>
          </a:xfrm>
          <a:prstGeom prst="rect">
            <a:avLst/>
          </a:prstGeom>
        </p:spPr>
      </p:pic>
      <p:sp>
        <p:nvSpPr>
          <p:cNvPr id="8" name="矩形 7">
            <a:extLst>
              <a:ext uri="{FF2B5EF4-FFF2-40B4-BE49-F238E27FC236}">
                <a16:creationId xmlns:a16="http://schemas.microsoft.com/office/drawing/2014/main" id="{178A496C-01BB-DB4B-8678-843A1A93637D}"/>
              </a:ext>
            </a:extLst>
          </p:cNvPr>
          <p:cNvSpPr/>
          <p:nvPr/>
        </p:nvSpPr>
        <p:spPr>
          <a:xfrm>
            <a:off x="729301" y="525717"/>
            <a:ext cx="9806467"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Correlation between Individual </a:t>
            </a:r>
            <a:r>
              <a:rPr lang="en-US" altLang="zh-CN" sz="3200" b="1" dirty="0">
                <a:latin typeface="Times New Roman" panose="02020603050405020304" pitchFamily="18" charset="0"/>
                <a:cs typeface="Times New Roman" panose="02020603050405020304" pitchFamily="18" charset="0"/>
              </a:rPr>
              <a:t>E</a:t>
            </a:r>
            <a:r>
              <a:rPr lang="en-US" altLang="zh-CN" sz="3200" b="1" i="0" u="none" strike="noStrike" dirty="0">
                <a:effectLst/>
                <a:latin typeface="Times New Roman" panose="02020603050405020304" pitchFamily="18" charset="0"/>
                <a:cs typeface="Times New Roman" panose="02020603050405020304" pitchFamily="18" charset="0"/>
              </a:rPr>
              <a:t>quity </a:t>
            </a:r>
            <a:r>
              <a:rPr lang="en-US" altLang="zh-CN" sz="3200" b="1" dirty="0">
                <a:latin typeface="Times New Roman" panose="02020603050405020304" pitchFamily="18" charset="0"/>
                <a:cs typeface="Times New Roman" panose="02020603050405020304" pitchFamily="18" charset="0"/>
              </a:rPr>
              <a:t>F</a:t>
            </a:r>
            <a:r>
              <a:rPr lang="en-US" altLang="zh-CN" sz="3200" b="1" i="0" u="none" strike="noStrike" dirty="0">
                <a:effectLst/>
                <a:latin typeface="Times New Roman" panose="02020603050405020304" pitchFamily="18" charset="0"/>
                <a:cs typeface="Times New Roman" panose="02020603050405020304" pitchFamily="18" charset="0"/>
              </a:rPr>
              <a:t>und </a:t>
            </a:r>
            <a:r>
              <a:rPr lang="en-US" altLang="zh-CN" sz="3200" b="1" dirty="0">
                <a:latin typeface="Times New Roman" panose="02020603050405020304" pitchFamily="18" charset="0"/>
                <a:cs typeface="Times New Roman" panose="02020603050405020304" pitchFamily="18" charset="0"/>
              </a:rPr>
              <a:t>R</a:t>
            </a:r>
            <a:r>
              <a:rPr lang="en-US" altLang="zh-CN" sz="3200" b="1" i="0" u="none" strike="noStrike" dirty="0">
                <a:effectLst/>
                <a:latin typeface="Times New Roman" panose="02020603050405020304" pitchFamily="18" charset="0"/>
                <a:cs typeface="Times New Roman" panose="02020603050405020304" pitchFamily="18" charset="0"/>
              </a:rPr>
              <a:t>esiduals</a:t>
            </a:r>
          </a:p>
        </p:txBody>
      </p:sp>
    </p:spTree>
    <p:extLst>
      <p:ext uri="{BB962C8B-B14F-4D97-AF65-F5344CB8AC3E}">
        <p14:creationId xmlns:p14="http://schemas.microsoft.com/office/powerpoint/2010/main" val="824122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0DEE39F-319A-B843-B956-1CDAEEE37B7C}"/>
              </a:ext>
            </a:extLst>
          </p:cNvPr>
          <p:cNvPicPr>
            <a:picLocks noChangeAspect="1"/>
          </p:cNvPicPr>
          <p:nvPr/>
        </p:nvPicPr>
        <p:blipFill>
          <a:blip r:embed="rId2"/>
          <a:stretch>
            <a:fillRect/>
          </a:stretch>
        </p:blipFill>
        <p:spPr>
          <a:xfrm>
            <a:off x="373698" y="1412775"/>
            <a:ext cx="11291253" cy="2152649"/>
          </a:xfrm>
          <a:prstGeom prst="rect">
            <a:avLst/>
          </a:prstGeom>
        </p:spPr>
      </p:pic>
      <p:sp>
        <p:nvSpPr>
          <p:cNvPr id="6" name="矩形 5">
            <a:extLst>
              <a:ext uri="{FF2B5EF4-FFF2-40B4-BE49-F238E27FC236}">
                <a16:creationId xmlns:a16="http://schemas.microsoft.com/office/drawing/2014/main" id="{95A5E440-7EB8-A948-AD14-6651BB70E68B}"/>
              </a:ext>
            </a:extLst>
          </p:cNvPr>
          <p:cNvSpPr/>
          <p:nvPr/>
        </p:nvSpPr>
        <p:spPr>
          <a:xfrm>
            <a:off x="373699" y="3847916"/>
            <a:ext cx="11291253" cy="1200329"/>
          </a:xfrm>
          <a:prstGeom prst="rect">
            <a:avLst/>
          </a:prstGeom>
        </p:spPr>
        <p:txBody>
          <a:bodyPr wrap="square">
            <a:spAutoFit/>
          </a:bodyPr>
          <a:lstStyle/>
          <a:p>
            <a:pPr marL="285750" indent="-285750">
              <a:buFont typeface="Arial" panose="020B0604020202020204" pitchFamily="34" charset="0"/>
              <a:buChar char="•"/>
            </a:pPr>
            <a:r>
              <a:rPr lang="en-US" altLang="zh-Hans" sz="2400" b="0" i="0" u="none" strike="noStrike" dirty="0">
                <a:effectLst/>
                <a:latin typeface="Times New Roman" panose="02020603050405020304" pitchFamily="18" charset="0"/>
                <a:cs typeface="Times New Roman" panose="02020603050405020304" pitchFamily="18" charset="0"/>
              </a:rPr>
              <a:t>T</a:t>
            </a:r>
            <a:r>
              <a:rPr lang="en-US" altLang="zh-CN" sz="2400" b="0" i="0" u="none" strike="noStrike" dirty="0">
                <a:effectLst/>
                <a:latin typeface="Times New Roman" panose="02020603050405020304" pitchFamily="18" charset="0"/>
                <a:cs typeface="Times New Roman" panose="02020603050405020304" pitchFamily="18" charset="0"/>
              </a:rPr>
              <a:t>he percentage of significant positive correlations, using the four-factor model, is always higher than the percentage of significant negative correlations—and usually it is much higher. </a:t>
            </a:r>
            <a:endParaRPr lang="zh-CN" altLang="en-US" sz="2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C753EEE1-CD9C-554E-8026-FA40B92193B3}"/>
              </a:ext>
            </a:extLst>
          </p:cNvPr>
          <p:cNvSpPr/>
          <p:nvPr/>
        </p:nvSpPr>
        <p:spPr>
          <a:xfrm>
            <a:off x="373698" y="5330737"/>
            <a:ext cx="11291253" cy="830997"/>
          </a:xfrm>
          <a:prstGeom prst="rect">
            <a:avLst/>
          </a:prstGeom>
        </p:spPr>
        <p:txBody>
          <a:bodyPr wrap="square">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Further, the negative and significant percentage is reasonably constant across time periods and fund groups, and it rarely exceeds 10%. </a:t>
            </a:r>
            <a:endParaRPr lang="zh-CN" altLang="en-US" sz="2400"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CA3EBCF5-8374-7949-9D5D-26A4FCFAAA43}"/>
              </a:ext>
            </a:extLst>
          </p:cNvPr>
          <p:cNvSpPr/>
          <p:nvPr/>
        </p:nvSpPr>
        <p:spPr>
          <a:xfrm>
            <a:off x="729301" y="525717"/>
            <a:ext cx="9806467"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Correlation between Individual </a:t>
            </a:r>
            <a:r>
              <a:rPr lang="en-US" altLang="zh-CN" sz="3200" b="1" dirty="0">
                <a:latin typeface="Times New Roman" panose="02020603050405020304" pitchFamily="18" charset="0"/>
                <a:cs typeface="Times New Roman" panose="02020603050405020304" pitchFamily="18" charset="0"/>
              </a:rPr>
              <a:t>E</a:t>
            </a:r>
            <a:r>
              <a:rPr lang="en-US" altLang="zh-CN" sz="3200" b="1" i="0" u="none" strike="noStrike" dirty="0">
                <a:effectLst/>
                <a:latin typeface="Times New Roman" panose="02020603050405020304" pitchFamily="18" charset="0"/>
                <a:cs typeface="Times New Roman" panose="02020603050405020304" pitchFamily="18" charset="0"/>
              </a:rPr>
              <a:t>quity </a:t>
            </a:r>
            <a:r>
              <a:rPr lang="en-US" altLang="zh-CN" sz="3200" b="1" dirty="0">
                <a:latin typeface="Times New Roman" panose="02020603050405020304" pitchFamily="18" charset="0"/>
                <a:cs typeface="Times New Roman" panose="02020603050405020304" pitchFamily="18" charset="0"/>
              </a:rPr>
              <a:t>F</a:t>
            </a:r>
            <a:r>
              <a:rPr lang="en-US" altLang="zh-CN" sz="3200" b="1" i="0" u="none" strike="noStrike" dirty="0">
                <a:effectLst/>
                <a:latin typeface="Times New Roman" panose="02020603050405020304" pitchFamily="18" charset="0"/>
                <a:cs typeface="Times New Roman" panose="02020603050405020304" pitchFamily="18" charset="0"/>
              </a:rPr>
              <a:t>und </a:t>
            </a:r>
            <a:r>
              <a:rPr lang="en-US" altLang="zh-CN" sz="3200" b="1" dirty="0">
                <a:latin typeface="Times New Roman" panose="02020603050405020304" pitchFamily="18" charset="0"/>
                <a:cs typeface="Times New Roman" panose="02020603050405020304" pitchFamily="18" charset="0"/>
              </a:rPr>
              <a:t>R</a:t>
            </a:r>
            <a:r>
              <a:rPr lang="en-US" altLang="zh-CN" sz="3200" b="1" i="0" u="none" strike="noStrike" dirty="0">
                <a:effectLst/>
                <a:latin typeface="Times New Roman" panose="02020603050405020304" pitchFamily="18" charset="0"/>
                <a:cs typeface="Times New Roman" panose="02020603050405020304" pitchFamily="18" charset="0"/>
              </a:rPr>
              <a:t>esiduals</a:t>
            </a:r>
          </a:p>
        </p:txBody>
      </p:sp>
    </p:spTree>
    <p:extLst>
      <p:ext uri="{BB962C8B-B14F-4D97-AF65-F5344CB8AC3E}">
        <p14:creationId xmlns:p14="http://schemas.microsoft.com/office/powerpoint/2010/main" val="2554455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61CC23F-7FEC-1D42-A80B-5A2155C48068}"/>
              </a:ext>
            </a:extLst>
          </p:cNvPr>
          <p:cNvSpPr/>
          <p:nvPr/>
        </p:nvSpPr>
        <p:spPr>
          <a:xfrm>
            <a:off x="729301" y="2494971"/>
            <a:ext cx="10565232"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To summarize, the results present evidence supporting that standard factors leave a significant unexplained covariation among funds within a group</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63C8056B-B2E6-5E4B-B359-10A96F4AC98E}"/>
              </a:ext>
            </a:extLst>
          </p:cNvPr>
          <p:cNvSpPr/>
          <p:nvPr/>
        </p:nvSpPr>
        <p:spPr>
          <a:xfrm>
            <a:off x="729301" y="4043985"/>
            <a:ext cx="10565232" cy="830997"/>
          </a:xfrm>
          <a:prstGeom prst="rect">
            <a:avLst/>
          </a:prstGeom>
        </p:spPr>
        <p:txBody>
          <a:bodyPr wrap="square">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And the significant part of this covariation can be controlled by adding the APB to the four-factor model.</a:t>
            </a:r>
            <a:endParaRPr lang="zh-CN" altLang="en-US" sz="2400" dirty="0"/>
          </a:p>
        </p:txBody>
      </p:sp>
      <p:sp>
        <p:nvSpPr>
          <p:cNvPr id="5" name="矩形 4">
            <a:extLst>
              <a:ext uri="{FF2B5EF4-FFF2-40B4-BE49-F238E27FC236}">
                <a16:creationId xmlns:a16="http://schemas.microsoft.com/office/drawing/2014/main" id="{3F194C97-2245-1649-B848-0612315FC141}"/>
              </a:ext>
            </a:extLst>
          </p:cNvPr>
          <p:cNvSpPr/>
          <p:nvPr/>
        </p:nvSpPr>
        <p:spPr>
          <a:xfrm>
            <a:off x="729301" y="525717"/>
            <a:ext cx="9806467"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Correlation between Individual </a:t>
            </a:r>
            <a:r>
              <a:rPr lang="en-US" altLang="zh-CN" sz="3200" b="1" dirty="0">
                <a:latin typeface="Times New Roman" panose="02020603050405020304" pitchFamily="18" charset="0"/>
                <a:cs typeface="Times New Roman" panose="02020603050405020304" pitchFamily="18" charset="0"/>
              </a:rPr>
              <a:t>E</a:t>
            </a:r>
            <a:r>
              <a:rPr lang="en-US" altLang="zh-CN" sz="3200" b="1" i="0" u="none" strike="noStrike" dirty="0">
                <a:effectLst/>
                <a:latin typeface="Times New Roman" panose="02020603050405020304" pitchFamily="18" charset="0"/>
                <a:cs typeface="Times New Roman" panose="02020603050405020304" pitchFamily="18" charset="0"/>
              </a:rPr>
              <a:t>quity </a:t>
            </a:r>
            <a:r>
              <a:rPr lang="en-US" altLang="zh-CN" sz="3200" b="1" dirty="0">
                <a:latin typeface="Times New Roman" panose="02020603050405020304" pitchFamily="18" charset="0"/>
                <a:cs typeface="Times New Roman" panose="02020603050405020304" pitchFamily="18" charset="0"/>
              </a:rPr>
              <a:t>F</a:t>
            </a:r>
            <a:r>
              <a:rPr lang="en-US" altLang="zh-CN" sz="3200" b="1" i="0" u="none" strike="noStrike" dirty="0">
                <a:effectLst/>
                <a:latin typeface="Times New Roman" panose="02020603050405020304" pitchFamily="18" charset="0"/>
                <a:cs typeface="Times New Roman" panose="02020603050405020304" pitchFamily="18" charset="0"/>
              </a:rPr>
              <a:t>und </a:t>
            </a:r>
            <a:r>
              <a:rPr lang="en-US" altLang="zh-CN" sz="3200" b="1" dirty="0">
                <a:latin typeface="Times New Roman" panose="02020603050405020304" pitchFamily="18" charset="0"/>
                <a:cs typeface="Times New Roman" panose="02020603050405020304" pitchFamily="18" charset="0"/>
              </a:rPr>
              <a:t>R</a:t>
            </a:r>
            <a:r>
              <a:rPr lang="en-US" altLang="zh-CN" sz="3200" b="1" i="0" u="none" strike="noStrike" dirty="0">
                <a:effectLst/>
                <a:latin typeface="Times New Roman" panose="02020603050405020304" pitchFamily="18" charset="0"/>
                <a:cs typeface="Times New Roman" panose="02020603050405020304" pitchFamily="18" charset="0"/>
              </a:rPr>
              <a:t>esiduals</a:t>
            </a:r>
          </a:p>
        </p:txBody>
      </p:sp>
    </p:spTree>
    <p:extLst>
      <p:ext uri="{BB962C8B-B14F-4D97-AF65-F5344CB8AC3E}">
        <p14:creationId xmlns:p14="http://schemas.microsoft.com/office/powerpoint/2010/main" val="124361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54029E5-9CA7-7048-8C24-4EEFA625D31C}"/>
              </a:ext>
            </a:extLst>
          </p:cNvPr>
          <p:cNvSpPr/>
          <p:nvPr/>
        </p:nvSpPr>
        <p:spPr>
          <a:xfrm>
            <a:off x="729301" y="1514200"/>
            <a:ext cx="10666832"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In this subsection, we demonstrate the influence of APB on alpha estimation. We compare the traditional four-factor model</a:t>
            </a:r>
            <a:r>
              <a:rPr lang="en-US" altLang="zh-CN" sz="2400" dirty="0">
                <a:latin typeface="Times New Roman" panose="02020603050405020304" pitchFamily="18" charset="0"/>
                <a:cs typeface="Times New Roman" panose="02020603050405020304" pitchFamily="18" charset="0"/>
              </a:rPr>
              <a:t> with </a:t>
            </a:r>
            <a:r>
              <a:rPr lang="en-US" altLang="zh-CN" sz="2400" b="0" i="0" u="none" strike="noStrike" dirty="0">
                <a:effectLst/>
                <a:latin typeface="Times New Roman" panose="02020603050405020304" pitchFamily="18" charset="0"/>
                <a:cs typeface="Times New Roman" panose="02020603050405020304" pitchFamily="18" charset="0"/>
              </a:rPr>
              <a:t>the APB-augmented models. </a:t>
            </a:r>
            <a:endParaRPr lang="zh-CN" altLang="en-US" sz="24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47DF3DC3-2070-7541-B7A4-A7F1FCD8176B}"/>
              </a:ext>
            </a:extLst>
          </p:cNvPr>
          <p:cNvSpPr/>
          <p:nvPr/>
        </p:nvSpPr>
        <p:spPr>
          <a:xfrm>
            <a:off x="729301" y="2933571"/>
            <a:ext cx="10666832"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The </a:t>
            </a:r>
            <a:r>
              <a:rPr lang="en-US" altLang="zh-CN" sz="2400" b="0" i="1" u="none" strike="noStrike" dirty="0">
                <a:effectLst/>
                <a:latin typeface="Times New Roman" panose="02020603050405020304" pitchFamily="18" charset="0"/>
                <a:cs typeface="Times New Roman" panose="02020603050405020304" pitchFamily="18" charset="0"/>
              </a:rPr>
              <a:t>t</a:t>
            </a:r>
            <a:r>
              <a:rPr lang="en-US" altLang="zh-CN" sz="2400" b="0" i="0" u="none" strike="noStrike" dirty="0">
                <a:effectLst/>
                <a:latin typeface="Times New Roman" panose="02020603050405020304" pitchFamily="18" charset="0"/>
                <a:cs typeface="Times New Roman" panose="02020603050405020304" pitchFamily="18" charset="0"/>
              </a:rPr>
              <a:t>-statistic of the alpha could increase with the APB-augmented model, if the APB factor adequately captures commonality in idiosyncratic risk-taking.</a:t>
            </a:r>
            <a:endParaRPr lang="zh-CN" altLang="en-US" sz="24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5044668E-5B5B-BF40-B134-98904BD5CA07}"/>
              </a:ext>
            </a:extLst>
          </p:cNvPr>
          <p:cNvSpPr/>
          <p:nvPr/>
        </p:nvSpPr>
        <p:spPr>
          <a:xfrm>
            <a:off x="729301" y="4352942"/>
            <a:ext cx="10666832"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Our goal is to determine whether the addition of the APB results in a sharper separation of funds into those with positive and negative alphas.</a:t>
            </a:r>
            <a:endParaRPr lang="zh-CN" altLang="en-US" sz="2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0C6CAAD2-CF74-8A48-B85E-26CF2D4CF683}"/>
              </a:ext>
            </a:extLst>
          </p:cNvPr>
          <p:cNvSpPr/>
          <p:nvPr/>
        </p:nvSpPr>
        <p:spPr>
          <a:xfrm>
            <a:off x="729301" y="525717"/>
            <a:ext cx="5381601"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Alpha Estimation </a:t>
            </a:r>
            <a:r>
              <a:rPr lang="en-US" altLang="zh-CN" sz="3200" b="1" dirty="0">
                <a:latin typeface="Times New Roman" panose="02020603050405020304" pitchFamily="18" charset="0"/>
                <a:cs typeface="Times New Roman" panose="02020603050405020304" pitchFamily="18" charset="0"/>
              </a:rPr>
              <a:t>D</a:t>
            </a:r>
            <a:r>
              <a:rPr lang="en-US" altLang="zh-CN" sz="3200" b="1" i="0" u="none" strike="noStrike" dirty="0">
                <a:effectLst/>
                <a:latin typeface="Times New Roman" panose="02020603050405020304" pitchFamily="18" charset="0"/>
                <a:cs typeface="Times New Roman" panose="02020603050405020304" pitchFamily="18" charset="0"/>
              </a:rPr>
              <a:t>iagnostics</a:t>
            </a:r>
          </a:p>
        </p:txBody>
      </p:sp>
    </p:spTree>
    <p:extLst>
      <p:ext uri="{BB962C8B-B14F-4D97-AF65-F5344CB8AC3E}">
        <p14:creationId xmlns:p14="http://schemas.microsoft.com/office/powerpoint/2010/main" val="1788138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CA14D9D-93F0-004E-BC14-1B5C47BDA630}"/>
              </a:ext>
            </a:extLst>
          </p:cNvPr>
          <p:cNvSpPr/>
          <p:nvPr/>
        </p:nvSpPr>
        <p:spPr>
          <a:xfrm>
            <a:off x="729301" y="1563646"/>
            <a:ext cx="10412832" cy="1200329"/>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Columns 4–7 of</a:t>
            </a:r>
            <a:r>
              <a:rPr lang="en-US" altLang="zh-CN" sz="2400" dirty="0">
                <a:latin typeface="Times New Roman" panose="02020603050405020304" pitchFamily="18" charset="0"/>
                <a:cs typeface="Times New Roman" panose="02020603050405020304" pitchFamily="18" charset="0"/>
              </a:rPr>
              <a:t> Table 4</a:t>
            </a:r>
            <a:r>
              <a:rPr lang="en-US" altLang="zh-CN" sz="2400" b="0" i="0" u="none" strike="noStrike" dirty="0">
                <a:effectLst/>
                <a:latin typeface="Times New Roman" panose="02020603050405020304" pitchFamily="18" charset="0"/>
                <a:cs typeface="Times New Roman" panose="02020603050405020304" pitchFamily="18" charset="0"/>
              </a:rPr>
              <a:t> show the percentage of funds having significant factors exposures, respectively. Column 8 shows similar statistics for the APB factor coefficient from the model of either Eq.</a:t>
            </a:r>
            <a:r>
              <a:rPr lang="en-US" altLang="zh-CN" sz="2400" dirty="0">
                <a:latin typeface="Times New Roman" panose="02020603050405020304" pitchFamily="18" charset="0"/>
                <a:cs typeface="Times New Roman" panose="02020603050405020304" pitchFamily="18" charset="0"/>
              </a:rPr>
              <a:t>11</a:t>
            </a:r>
            <a:r>
              <a:rPr lang="en-US" altLang="zh-CN" sz="2400" b="0" i="0" u="none" strike="noStrike" dirty="0">
                <a:effectLst/>
                <a:latin typeface="Times New Roman" panose="02020603050405020304" pitchFamily="18" charset="0"/>
                <a:cs typeface="Times New Roman" panose="02020603050405020304" pitchFamily="18" charset="0"/>
              </a:rPr>
              <a:t> or Eq.12.</a:t>
            </a:r>
            <a:endParaRPr lang="zh-CN" altLang="en-US" sz="24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E3AA23F8-D8DD-AC46-BEA5-DEC4CF65B1CE}"/>
              </a:ext>
            </a:extLst>
          </p:cNvPr>
          <p:cNvPicPr>
            <a:picLocks noChangeAspect="1"/>
          </p:cNvPicPr>
          <p:nvPr/>
        </p:nvPicPr>
        <p:blipFill>
          <a:blip r:embed="rId2"/>
          <a:stretch>
            <a:fillRect/>
          </a:stretch>
        </p:blipFill>
        <p:spPr>
          <a:xfrm>
            <a:off x="729301" y="3217130"/>
            <a:ext cx="10287000" cy="2844800"/>
          </a:xfrm>
          <a:prstGeom prst="rect">
            <a:avLst/>
          </a:prstGeom>
        </p:spPr>
      </p:pic>
      <p:sp>
        <p:nvSpPr>
          <p:cNvPr id="6" name="矩形 5">
            <a:extLst>
              <a:ext uri="{FF2B5EF4-FFF2-40B4-BE49-F238E27FC236}">
                <a16:creationId xmlns:a16="http://schemas.microsoft.com/office/drawing/2014/main" id="{2DC50117-F622-AE41-A7A0-C26C44A48945}"/>
              </a:ext>
            </a:extLst>
          </p:cNvPr>
          <p:cNvSpPr/>
          <p:nvPr/>
        </p:nvSpPr>
        <p:spPr>
          <a:xfrm>
            <a:off x="729301" y="525717"/>
            <a:ext cx="5381601"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Alpha Estimation </a:t>
            </a:r>
            <a:r>
              <a:rPr lang="en-US" altLang="zh-CN" sz="3200" b="1" dirty="0">
                <a:latin typeface="Times New Roman" panose="02020603050405020304" pitchFamily="18" charset="0"/>
                <a:cs typeface="Times New Roman" panose="02020603050405020304" pitchFamily="18" charset="0"/>
              </a:rPr>
              <a:t>D</a:t>
            </a:r>
            <a:r>
              <a:rPr lang="en-US" altLang="zh-CN" sz="3200" b="1" i="0" u="none" strike="noStrike" dirty="0">
                <a:effectLst/>
                <a:latin typeface="Times New Roman" panose="02020603050405020304" pitchFamily="18" charset="0"/>
                <a:cs typeface="Times New Roman" panose="02020603050405020304" pitchFamily="18" charset="0"/>
              </a:rPr>
              <a:t>iagnostics</a:t>
            </a:r>
          </a:p>
        </p:txBody>
      </p:sp>
    </p:spTree>
    <p:extLst>
      <p:ext uri="{BB962C8B-B14F-4D97-AF65-F5344CB8AC3E}">
        <p14:creationId xmlns:p14="http://schemas.microsoft.com/office/powerpoint/2010/main" val="1127031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58F78E-F11F-5C4E-9DB9-DA7D1304D08E}"/>
              </a:ext>
            </a:extLst>
          </p:cNvPr>
          <p:cNvSpPr/>
          <p:nvPr/>
        </p:nvSpPr>
        <p:spPr>
          <a:xfrm>
            <a:off x="729301" y="1671711"/>
            <a:ext cx="10835170" cy="1569660"/>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To summarize the results of this subsection, a good deal of these funds lose their significant alphas when we control for the alphas earned by the common strategy</a:t>
            </a:r>
            <a:r>
              <a:rPr lang="en-US" altLang="zh-CN" sz="2400" dirty="0">
                <a:latin typeface="Times New Roman" panose="02020603050405020304" pitchFamily="18" charset="0"/>
                <a:cs typeface="Times New Roman" panose="02020603050405020304" pitchFamily="18" charset="0"/>
              </a:rPr>
              <a:t>. </a:t>
            </a:r>
            <a:r>
              <a:rPr lang="en-US" altLang="zh-CN" sz="2400" b="0" i="0" u="none" strike="noStrike" dirty="0">
                <a:effectLst/>
                <a:latin typeface="Times New Roman" panose="02020603050405020304" pitchFamily="18" charset="0"/>
                <a:cs typeface="Times New Roman" panose="02020603050405020304" pitchFamily="18" charset="0"/>
              </a:rPr>
              <a:t>Among most peer groups, the fraction of positive and significant alphas decrease, indicating that common strategy alphas are generally positive. </a:t>
            </a:r>
            <a:endParaRPr lang="zh-CN" altLang="en-US" sz="24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6BB3D432-A104-AF4C-8B33-707023F8B913}"/>
              </a:ext>
            </a:extLst>
          </p:cNvPr>
          <p:cNvSpPr/>
          <p:nvPr/>
        </p:nvSpPr>
        <p:spPr>
          <a:xfrm>
            <a:off x="729301" y="4171922"/>
            <a:ext cx="10835170"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This result brings the possibility that we could capture superior alphas through a passive strategy of investing in an entire group of funds, instead of attempting to choose the best of the peer group.</a:t>
            </a:r>
            <a:endParaRPr lang="zh-CN" altLang="en-US" sz="2400" dirty="0"/>
          </a:p>
        </p:txBody>
      </p:sp>
      <p:sp>
        <p:nvSpPr>
          <p:cNvPr id="6" name="矩形 5">
            <a:extLst>
              <a:ext uri="{FF2B5EF4-FFF2-40B4-BE49-F238E27FC236}">
                <a16:creationId xmlns:a16="http://schemas.microsoft.com/office/drawing/2014/main" id="{817DC539-52E9-FD41-B912-378BB726640D}"/>
              </a:ext>
            </a:extLst>
          </p:cNvPr>
          <p:cNvSpPr/>
          <p:nvPr/>
        </p:nvSpPr>
        <p:spPr>
          <a:xfrm>
            <a:off x="729301" y="525717"/>
            <a:ext cx="5381601"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Alpha Estimation </a:t>
            </a:r>
            <a:r>
              <a:rPr lang="en-US" altLang="zh-CN" sz="3200" b="1" dirty="0">
                <a:latin typeface="Times New Roman" panose="02020603050405020304" pitchFamily="18" charset="0"/>
                <a:cs typeface="Times New Roman" panose="02020603050405020304" pitchFamily="18" charset="0"/>
              </a:rPr>
              <a:t>D</a:t>
            </a:r>
            <a:r>
              <a:rPr lang="en-US" altLang="zh-CN" sz="3200" b="1" i="0" u="none" strike="noStrike" dirty="0">
                <a:effectLst/>
                <a:latin typeface="Times New Roman" panose="02020603050405020304" pitchFamily="18" charset="0"/>
                <a:cs typeface="Times New Roman" panose="02020603050405020304" pitchFamily="18" charset="0"/>
              </a:rPr>
              <a:t>iagnostics</a:t>
            </a:r>
          </a:p>
        </p:txBody>
      </p:sp>
    </p:spTree>
    <p:extLst>
      <p:ext uri="{BB962C8B-B14F-4D97-AF65-F5344CB8AC3E}">
        <p14:creationId xmlns:p14="http://schemas.microsoft.com/office/powerpoint/2010/main" val="1859079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619B7BE-6DA2-0E43-A1DE-E14E34D59150}"/>
              </a:ext>
            </a:extLst>
          </p:cNvPr>
          <p:cNvSpPr/>
          <p:nvPr/>
        </p:nvSpPr>
        <p:spPr>
          <a:xfrm>
            <a:off x="729301" y="3441680"/>
            <a:ext cx="10763452" cy="2677656"/>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At the end of each month, starting on December 31, 1982 and ending on December 31, 2009, we rank all US equity mutual funds by the </a:t>
            </a:r>
            <a:r>
              <a:rPr lang="en-US" altLang="zh-CN" sz="2400" b="0" i="1" u="none" strike="noStrike" dirty="0">
                <a:effectLst/>
                <a:latin typeface="Times New Roman" panose="02020603050405020304" pitchFamily="18" charset="0"/>
                <a:cs typeface="Times New Roman" panose="02020603050405020304" pitchFamily="18" charset="0"/>
              </a:rPr>
              <a:t>t</a:t>
            </a:r>
            <a:r>
              <a:rPr lang="en-US" altLang="zh-CN" sz="2400" b="0" i="0" u="none" strike="noStrike" dirty="0">
                <a:effectLst/>
                <a:latin typeface="Times New Roman" panose="02020603050405020304" pitchFamily="18" charset="0"/>
                <a:cs typeface="Times New Roman" panose="02020603050405020304" pitchFamily="18" charset="0"/>
              </a:rPr>
              <a:t>-statistic of alpha, measured over the prior 36 months. Then, quartile portfolios of funds are formed, and equal-weighted portfolio returns are computed over the following (out-of-sample) year. Next, we compute the alpha over this year. Next, we move forward one month and repeat this process. Finally, we compute time series average alphas and </a:t>
            </a:r>
            <a:r>
              <a:rPr lang="en-US" altLang="zh-CN" sz="2400" b="0" i="1" u="none" strike="noStrike" dirty="0">
                <a:effectLst/>
                <a:latin typeface="Times New Roman" panose="02020603050405020304" pitchFamily="18" charset="0"/>
                <a:cs typeface="Times New Roman" panose="02020603050405020304" pitchFamily="18" charset="0"/>
              </a:rPr>
              <a:t>t</a:t>
            </a:r>
            <a:r>
              <a:rPr lang="en-US" altLang="zh-CN" sz="2400" b="0" i="0" u="none" strike="noStrike" dirty="0">
                <a:effectLst/>
                <a:latin typeface="Times New Roman" panose="02020603050405020304" pitchFamily="18" charset="0"/>
                <a:cs typeface="Times New Roman" panose="02020603050405020304" pitchFamily="18" charset="0"/>
              </a:rPr>
              <a:t>-statistics of these alphas over all (overlapping) out-of-sample years.</a:t>
            </a:r>
            <a:endParaRPr lang="zh-CN" altLang="en-US" sz="24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5706A212-63AD-994E-A9EA-F9B6307926D3}"/>
              </a:ext>
            </a:extLst>
          </p:cNvPr>
          <p:cNvSpPr/>
          <p:nvPr/>
        </p:nvSpPr>
        <p:spPr>
          <a:xfrm>
            <a:off x="729301" y="525717"/>
            <a:ext cx="5094664" cy="584775"/>
          </a:xfrm>
          <a:prstGeom prst="rect">
            <a:avLst/>
          </a:prstGeom>
        </p:spPr>
        <p:txBody>
          <a:bodyPr wrap="none">
            <a:spAutoFit/>
          </a:bodyPr>
          <a:lstStyle/>
          <a:p>
            <a:r>
              <a:rPr lang="en-US" altLang="zh-CN" sz="3200" b="1" dirty="0">
                <a:latin typeface="Times New Roman" panose="02020603050405020304" pitchFamily="18" charset="0"/>
                <a:cs typeface="Times New Roman" panose="02020603050405020304" pitchFamily="18" charset="0"/>
              </a:rPr>
              <a:t>Out-of-sample Performance</a:t>
            </a:r>
          </a:p>
        </p:txBody>
      </p:sp>
      <p:sp>
        <p:nvSpPr>
          <p:cNvPr id="6" name="矩形 5">
            <a:extLst>
              <a:ext uri="{FF2B5EF4-FFF2-40B4-BE49-F238E27FC236}">
                <a16:creationId xmlns:a16="http://schemas.microsoft.com/office/drawing/2014/main" id="{1B3EAF30-38D5-F84F-BE7D-0009E28AF866}"/>
              </a:ext>
            </a:extLst>
          </p:cNvPr>
          <p:cNvSpPr/>
          <p:nvPr/>
        </p:nvSpPr>
        <p:spPr>
          <a:xfrm>
            <a:off x="729301" y="1597523"/>
            <a:ext cx="10584158" cy="1569660"/>
          </a:xfrm>
          <a:prstGeom prst="rect">
            <a:avLst/>
          </a:prstGeom>
        </p:spPr>
        <p:txBody>
          <a:bodyPr wrap="square">
            <a:spAutoFit/>
          </a:bodyPr>
          <a:lstStyle/>
          <a:p>
            <a:pPr marL="342900" indent="-342900">
              <a:buFont typeface="Arial" panose="020B0604020202020204" pitchFamily="34" charset="0"/>
              <a:buChar char="•"/>
            </a:pPr>
            <a:r>
              <a:rPr lang="en-US" altLang="zh-CN" sz="2400" dirty="0">
                <a:effectLst/>
                <a:latin typeface="Times New Roman" panose="02020603050405020304" pitchFamily="18" charset="0"/>
                <a:cs typeface="Times New Roman" panose="02020603050405020304" pitchFamily="18" charset="0"/>
              </a:rPr>
              <a:t>Does our APB model improve the identification of skilled fund managers? And, if so, do these skilled managers use common, or do they use strategies that are distinct from each other? Our out-of-sample tests are designed to determine the answers to these questions.</a:t>
            </a:r>
          </a:p>
        </p:txBody>
      </p:sp>
    </p:spTree>
    <p:extLst>
      <p:ext uri="{BB962C8B-B14F-4D97-AF65-F5344CB8AC3E}">
        <p14:creationId xmlns:p14="http://schemas.microsoft.com/office/powerpoint/2010/main" val="358534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DD903C6-392E-E846-A7BC-B839CFF57F48}"/>
              </a:ext>
            </a:extLst>
          </p:cNvPr>
          <p:cNvSpPr txBox="1"/>
          <p:nvPr/>
        </p:nvSpPr>
        <p:spPr>
          <a:xfrm>
            <a:off x="5070764" y="2945080"/>
            <a:ext cx="2078181" cy="646331"/>
          </a:xfrm>
          <a:prstGeom prst="rect">
            <a:avLst/>
          </a:prstGeom>
          <a:noFill/>
        </p:spPr>
        <p:txBody>
          <a:bodyPr wrap="square" rtlCol="0">
            <a:spAutoFit/>
          </a:bodyPr>
          <a:lstStyle/>
          <a:p>
            <a:pPr algn="ctr"/>
            <a:r>
              <a:rPr kumimoji="1" lang="en-US" altLang="zh-CN" sz="3600" b="1" dirty="0">
                <a:latin typeface="Times New Roman" panose="02020603050405020304" pitchFamily="18" charset="0"/>
                <a:cs typeface="Times New Roman" panose="02020603050405020304" pitchFamily="18" charset="0"/>
              </a:rPr>
              <a:t>Intuition</a:t>
            </a:r>
            <a:endParaRPr kumimoji="1" lang="zh-CN"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04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702F720-6BFA-C647-A634-37062C84E150}"/>
              </a:ext>
            </a:extLst>
          </p:cNvPr>
          <p:cNvSpPr/>
          <p:nvPr/>
        </p:nvSpPr>
        <p:spPr>
          <a:xfrm>
            <a:off x="729301" y="1353073"/>
            <a:ext cx="10691734" cy="1200329"/>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Panel A of</a:t>
            </a:r>
            <a:r>
              <a:rPr lang="en-US" altLang="zh-CN" sz="2400" dirty="0">
                <a:latin typeface="Times New Roman" panose="02020603050405020304" pitchFamily="18" charset="0"/>
                <a:cs typeface="Times New Roman" panose="02020603050405020304" pitchFamily="18" charset="0"/>
              </a:rPr>
              <a:t> Table 5</a:t>
            </a:r>
            <a:r>
              <a:rPr lang="en-US" altLang="zh-CN" sz="2400" b="0" i="0" u="none" strike="noStrike" dirty="0">
                <a:effectLst/>
                <a:latin typeface="Times New Roman" panose="02020603050405020304" pitchFamily="18" charset="0"/>
                <a:cs typeface="Times New Roman" panose="02020603050405020304" pitchFamily="18" charset="0"/>
              </a:rPr>
              <a:t> presents results from this exercise. The table shows that, in general, alphas are monotonically decreasing from Quartile 1 (top-ranked funds from the prior three years) to Quartile 4 (bottom ranked funds). </a:t>
            </a:r>
            <a:endParaRPr lang="zh-CN" altLang="en-US" sz="24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3D095EA4-5A01-D84B-A25B-4E7C9AD18974}"/>
              </a:ext>
            </a:extLst>
          </p:cNvPr>
          <p:cNvPicPr>
            <a:picLocks noChangeAspect="1"/>
          </p:cNvPicPr>
          <p:nvPr/>
        </p:nvPicPr>
        <p:blipFill>
          <a:blip r:embed="rId2"/>
          <a:stretch>
            <a:fillRect/>
          </a:stretch>
        </p:blipFill>
        <p:spPr>
          <a:xfrm>
            <a:off x="729301" y="2975276"/>
            <a:ext cx="11004659" cy="3300017"/>
          </a:xfrm>
          <a:prstGeom prst="rect">
            <a:avLst/>
          </a:prstGeom>
        </p:spPr>
      </p:pic>
      <p:sp>
        <p:nvSpPr>
          <p:cNvPr id="7" name="矩形 6">
            <a:extLst>
              <a:ext uri="{FF2B5EF4-FFF2-40B4-BE49-F238E27FC236}">
                <a16:creationId xmlns:a16="http://schemas.microsoft.com/office/drawing/2014/main" id="{85F66F0E-F914-234A-AEF2-2FDC1E4F8219}"/>
              </a:ext>
            </a:extLst>
          </p:cNvPr>
          <p:cNvSpPr/>
          <p:nvPr/>
        </p:nvSpPr>
        <p:spPr>
          <a:xfrm>
            <a:off x="729301" y="525717"/>
            <a:ext cx="5094664" cy="584775"/>
          </a:xfrm>
          <a:prstGeom prst="rect">
            <a:avLst/>
          </a:prstGeom>
        </p:spPr>
        <p:txBody>
          <a:bodyPr wrap="none">
            <a:spAutoFit/>
          </a:bodyPr>
          <a:lstStyle/>
          <a:p>
            <a:r>
              <a:rPr lang="en-US" altLang="zh-CN" sz="3200" b="1" dirty="0">
                <a:latin typeface="Times New Roman" panose="02020603050405020304" pitchFamily="18" charset="0"/>
                <a:cs typeface="Times New Roman" panose="02020603050405020304" pitchFamily="18" charset="0"/>
              </a:rPr>
              <a:t>Out-of-sample Performance</a:t>
            </a:r>
          </a:p>
        </p:txBody>
      </p:sp>
    </p:spTree>
    <p:extLst>
      <p:ext uri="{BB962C8B-B14F-4D97-AF65-F5344CB8AC3E}">
        <p14:creationId xmlns:p14="http://schemas.microsoft.com/office/powerpoint/2010/main" val="1356465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8A21F61-EB1D-EE4D-9253-6218403877CF}"/>
              </a:ext>
            </a:extLst>
          </p:cNvPr>
          <p:cNvSpPr/>
          <p:nvPr/>
        </p:nvSpPr>
        <p:spPr>
          <a:xfrm>
            <a:off x="729301" y="525717"/>
            <a:ext cx="5094664" cy="584775"/>
          </a:xfrm>
          <a:prstGeom prst="rect">
            <a:avLst/>
          </a:prstGeom>
        </p:spPr>
        <p:txBody>
          <a:bodyPr wrap="none">
            <a:spAutoFit/>
          </a:bodyPr>
          <a:lstStyle/>
          <a:p>
            <a:r>
              <a:rPr lang="en-US" altLang="zh-CN" sz="3200" b="1" dirty="0">
                <a:latin typeface="Times New Roman" panose="02020603050405020304" pitchFamily="18" charset="0"/>
                <a:cs typeface="Times New Roman" panose="02020603050405020304" pitchFamily="18" charset="0"/>
              </a:rPr>
              <a:t>Out-of-sample Performance</a:t>
            </a:r>
          </a:p>
        </p:txBody>
      </p:sp>
      <p:pic>
        <p:nvPicPr>
          <p:cNvPr id="4" name="图片 3">
            <a:extLst>
              <a:ext uri="{FF2B5EF4-FFF2-40B4-BE49-F238E27FC236}">
                <a16:creationId xmlns:a16="http://schemas.microsoft.com/office/drawing/2014/main" id="{B6CD4D86-D80C-504E-960C-C45F37022327}"/>
              </a:ext>
            </a:extLst>
          </p:cNvPr>
          <p:cNvPicPr>
            <a:picLocks noChangeAspect="1"/>
          </p:cNvPicPr>
          <p:nvPr/>
        </p:nvPicPr>
        <p:blipFill>
          <a:blip r:embed="rId2"/>
          <a:stretch>
            <a:fillRect/>
          </a:stretch>
        </p:blipFill>
        <p:spPr>
          <a:xfrm>
            <a:off x="729299" y="3022238"/>
            <a:ext cx="11087427" cy="2535879"/>
          </a:xfrm>
          <a:prstGeom prst="rect">
            <a:avLst/>
          </a:prstGeom>
        </p:spPr>
      </p:pic>
      <p:sp>
        <p:nvSpPr>
          <p:cNvPr id="5" name="矩形 4">
            <a:extLst>
              <a:ext uri="{FF2B5EF4-FFF2-40B4-BE49-F238E27FC236}">
                <a16:creationId xmlns:a16="http://schemas.microsoft.com/office/drawing/2014/main" id="{16360002-2054-B84F-8348-E110F4B65904}"/>
              </a:ext>
            </a:extLst>
          </p:cNvPr>
          <p:cNvSpPr/>
          <p:nvPr/>
        </p:nvSpPr>
        <p:spPr>
          <a:xfrm>
            <a:off x="729300" y="1555848"/>
            <a:ext cx="10548299"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effectLst/>
                <a:latin typeface="Times" pitchFamily="2" charset="0"/>
              </a:rPr>
              <a:t>In Panel B, we conduct the same ranking and portfolio formation procedures, but we measure the following-year performance with the redefined alpha from the alpha-adjustment model of Eq.12. </a:t>
            </a:r>
          </a:p>
        </p:txBody>
      </p:sp>
    </p:spTree>
    <p:extLst>
      <p:ext uri="{BB962C8B-B14F-4D97-AF65-F5344CB8AC3E}">
        <p14:creationId xmlns:p14="http://schemas.microsoft.com/office/powerpoint/2010/main" val="2323728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A7AF5C7-56BA-9048-AC38-6169BFA3EF64}"/>
              </a:ext>
            </a:extLst>
          </p:cNvPr>
          <p:cNvSpPr/>
          <p:nvPr/>
        </p:nvSpPr>
        <p:spPr>
          <a:xfrm>
            <a:off x="729301" y="525717"/>
            <a:ext cx="2145139" cy="584775"/>
          </a:xfrm>
          <a:prstGeom prst="rect">
            <a:avLst/>
          </a:prstGeom>
        </p:spPr>
        <p:txBody>
          <a:bodyPr wrap="none">
            <a:spAutoFit/>
          </a:bodyPr>
          <a:lstStyle/>
          <a:p>
            <a:r>
              <a:rPr lang="en-US" altLang="zh-CN" sz="3200" b="1" dirty="0">
                <a:latin typeface="Times New Roman" panose="02020603050405020304" pitchFamily="18" charset="0"/>
                <a:cs typeface="Times New Roman" panose="02020603050405020304" pitchFamily="18" charset="0"/>
              </a:rPr>
              <a:t>Conclusion</a:t>
            </a:r>
          </a:p>
        </p:txBody>
      </p:sp>
      <p:sp>
        <p:nvSpPr>
          <p:cNvPr id="5" name="文本框 4">
            <a:extLst>
              <a:ext uri="{FF2B5EF4-FFF2-40B4-BE49-F238E27FC236}">
                <a16:creationId xmlns:a16="http://schemas.microsoft.com/office/drawing/2014/main" id="{E6DCC48B-4C06-4A4F-83DD-36CACD2BA260}"/>
              </a:ext>
            </a:extLst>
          </p:cNvPr>
          <p:cNvSpPr txBox="1"/>
          <p:nvPr/>
        </p:nvSpPr>
        <p:spPr>
          <a:xfrm>
            <a:off x="729301" y="1480083"/>
            <a:ext cx="10273278"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This paper proposed a conceptually simple and easily implementable way to control for common, unpriced idiosyncratic risks taken by mutual funds.</a:t>
            </a:r>
          </a:p>
        </p:txBody>
      </p:sp>
      <p:sp>
        <p:nvSpPr>
          <p:cNvPr id="6" name="矩形 5">
            <a:extLst>
              <a:ext uri="{FF2B5EF4-FFF2-40B4-BE49-F238E27FC236}">
                <a16:creationId xmlns:a16="http://schemas.microsoft.com/office/drawing/2014/main" id="{1A9896ED-0911-3849-B185-157350A56268}"/>
              </a:ext>
            </a:extLst>
          </p:cNvPr>
          <p:cNvSpPr/>
          <p:nvPr/>
        </p:nvSpPr>
        <p:spPr>
          <a:xfrm>
            <a:off x="729301" y="2680671"/>
            <a:ext cx="10273278"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effectLst/>
                <a:latin typeface="Times New Roman" panose="02020603050405020304" pitchFamily="18" charset="0"/>
                <a:cs typeface="Times New Roman" panose="02020603050405020304" pitchFamily="18" charset="0"/>
              </a:rPr>
              <a:t>The APB decreases the between-fund residual correlations within a group, when the APB is added to standard factor models.</a:t>
            </a:r>
            <a:r>
              <a:rPr lang="en-US" altLang="zh-CN" sz="2400" dirty="0">
                <a:latin typeface="Times New Roman" panose="02020603050405020304" pitchFamily="18" charset="0"/>
                <a:cs typeface="Times New Roman" panose="02020603050405020304" pitchFamily="18" charset="0"/>
              </a:rPr>
              <a:t> This result indicates that the APB successfully captures common idiosyncratic risk-taking.</a:t>
            </a:r>
          </a:p>
        </p:txBody>
      </p:sp>
      <p:sp>
        <p:nvSpPr>
          <p:cNvPr id="7" name="矩形 6">
            <a:extLst>
              <a:ext uri="{FF2B5EF4-FFF2-40B4-BE49-F238E27FC236}">
                <a16:creationId xmlns:a16="http://schemas.microsoft.com/office/drawing/2014/main" id="{3BAA2D27-17CB-1D4D-84A8-181810302C6A}"/>
              </a:ext>
            </a:extLst>
          </p:cNvPr>
          <p:cNvSpPr/>
          <p:nvPr/>
        </p:nvSpPr>
        <p:spPr>
          <a:xfrm>
            <a:off x="729301" y="4619922"/>
            <a:ext cx="10273278" cy="1200329"/>
          </a:xfrm>
          <a:prstGeom prst="rect">
            <a:avLst/>
          </a:prstGeom>
        </p:spPr>
        <p:txBody>
          <a:bodyPr wrap="square">
            <a:spAutoFit/>
          </a:bodyPr>
          <a:lstStyle/>
          <a:p>
            <a:pPr marL="342900" indent="-342900">
              <a:buFont typeface="Arial" panose="020B0604020202020204" pitchFamily="34" charset="0"/>
              <a:buChar char="•"/>
            </a:pPr>
            <a:r>
              <a:rPr lang="en-US" altLang="zh-CN" sz="2400" dirty="0">
                <a:effectLst/>
                <a:latin typeface="Times New Roman" panose="02020603050405020304" pitchFamily="18" charset="0"/>
                <a:cs typeface="Times New Roman" panose="02020603050405020304" pitchFamily="18" charset="0"/>
              </a:rPr>
              <a:t>Finally, we demonstrate that the added APB benchmark significantly improves the identification of skilled (and unskilled) fund managers within several of the </a:t>
            </a:r>
            <a:r>
              <a:rPr lang="en-US" altLang="zh-CN" sz="2400">
                <a:effectLst/>
                <a:latin typeface="Times New Roman" panose="02020603050405020304" pitchFamily="18" charset="0"/>
                <a:cs typeface="Times New Roman" panose="02020603050405020304" pitchFamily="18" charset="0"/>
              </a:rPr>
              <a:t>equity fund </a:t>
            </a:r>
            <a:r>
              <a:rPr lang="en-US" altLang="zh-CN" sz="2400" dirty="0">
                <a:effectLst/>
                <a:latin typeface="Times New Roman" panose="02020603050405020304" pitchFamily="18" charset="0"/>
                <a:cs typeface="Times New Roman" panose="02020603050405020304" pitchFamily="18" charset="0"/>
              </a:rPr>
              <a:t>peer groups. </a:t>
            </a:r>
          </a:p>
        </p:txBody>
      </p:sp>
    </p:spTree>
    <p:extLst>
      <p:ext uri="{BB962C8B-B14F-4D97-AF65-F5344CB8AC3E}">
        <p14:creationId xmlns:p14="http://schemas.microsoft.com/office/powerpoint/2010/main" val="4003628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F61A35A-2975-1F47-9055-82120092AA76}"/>
              </a:ext>
            </a:extLst>
          </p:cNvPr>
          <p:cNvSpPr/>
          <p:nvPr/>
        </p:nvSpPr>
        <p:spPr>
          <a:xfrm>
            <a:off x="729301" y="525717"/>
            <a:ext cx="2592954" cy="584775"/>
          </a:xfrm>
          <a:prstGeom prst="rect">
            <a:avLst/>
          </a:prstGeom>
        </p:spPr>
        <p:txBody>
          <a:bodyPr wrap="none">
            <a:spAutoFit/>
          </a:bodyPr>
          <a:lstStyle/>
          <a:p>
            <a:r>
              <a:rPr lang="en-US" altLang="zh-CN" sz="3200" b="1" dirty="0">
                <a:latin typeface="Times New Roman" panose="02020603050405020304" pitchFamily="18" charset="0"/>
                <a:cs typeface="Times New Roman" panose="02020603050405020304" pitchFamily="18" charset="0"/>
              </a:rPr>
              <a:t>What I Think</a:t>
            </a:r>
          </a:p>
        </p:txBody>
      </p:sp>
      <p:sp>
        <p:nvSpPr>
          <p:cNvPr id="5" name="文本框 4">
            <a:extLst>
              <a:ext uri="{FF2B5EF4-FFF2-40B4-BE49-F238E27FC236}">
                <a16:creationId xmlns:a16="http://schemas.microsoft.com/office/drawing/2014/main" id="{0E5EA73F-EB3E-DF42-8F20-939645459A7E}"/>
              </a:ext>
            </a:extLst>
          </p:cNvPr>
          <p:cNvSpPr txBox="1"/>
          <p:nvPr/>
        </p:nvSpPr>
        <p:spPr>
          <a:xfrm>
            <a:off x="729301" y="1524000"/>
            <a:ext cx="1054465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The paper improve the four-factor model by introducing a new factor. We could say APB is a good candidate factor. But from the analysis, we still can’t tell if  the APB-augmented model is accurate enough.</a:t>
            </a:r>
            <a:endParaRPr kumimoji="1" lang="zh-CN" altLang="en-US" sz="24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A2F60149-A021-B749-9A17-86999BF5881A}"/>
              </a:ext>
            </a:extLst>
          </p:cNvPr>
          <p:cNvSpPr txBox="1"/>
          <p:nvPr/>
        </p:nvSpPr>
        <p:spPr>
          <a:xfrm>
            <a:off x="729301" y="2894011"/>
            <a:ext cx="10544654" cy="1569660"/>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With the APB term being introduced, the estimation of alpha becomes more accurate. However, there still could be some information left in the residual, which could be extracted by introducing more factors and make the estimation of alpha more accurate. </a:t>
            </a:r>
            <a:endParaRPr kumimoji="1" lang="zh-CN" altLang="en-US" sz="2400"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B8601529-79D5-1E4F-9662-B5FFD896626F}"/>
              </a:ext>
            </a:extLst>
          </p:cNvPr>
          <p:cNvSpPr txBox="1"/>
          <p:nvPr/>
        </p:nvSpPr>
        <p:spPr>
          <a:xfrm>
            <a:off x="729301" y="4633353"/>
            <a:ext cx="10515600"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For example, we could introduce 30 factors in the regression. Then to prevent overfitting, we could reduced the explained variance of the factors to 85% by dimension reduction. But those are beyond the scope of this paper.</a:t>
            </a:r>
            <a:endParaRPr kumimoji="1"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797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E6D433E-A73F-5C4B-84EE-51C93D3BA3D9}"/>
              </a:ext>
            </a:extLst>
          </p:cNvPr>
          <p:cNvSpPr txBox="1"/>
          <p:nvPr/>
        </p:nvSpPr>
        <p:spPr>
          <a:xfrm>
            <a:off x="729301" y="2263132"/>
            <a:ext cx="10544654" cy="1938992"/>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Plus, there might be other factors that are more effective than the APB factor. However, at the end of the paper, the author tried to introduce several other factors, such as liquidity factor, passive index factor and value-weighted active peer benchmark factor to test the robustness of the model. Thus, I think what discussed in the paper is comprehensive enough.</a:t>
            </a:r>
            <a:endParaRPr kumimoji="1" lang="zh-CN" altLang="en-US" sz="24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FF344DAE-9DD5-1745-A1A8-39C4730EB7FF}"/>
              </a:ext>
            </a:extLst>
          </p:cNvPr>
          <p:cNvSpPr/>
          <p:nvPr/>
        </p:nvSpPr>
        <p:spPr>
          <a:xfrm>
            <a:off x="729301" y="525717"/>
            <a:ext cx="2592954" cy="584775"/>
          </a:xfrm>
          <a:prstGeom prst="rect">
            <a:avLst/>
          </a:prstGeom>
        </p:spPr>
        <p:txBody>
          <a:bodyPr wrap="none">
            <a:spAutoFit/>
          </a:bodyPr>
          <a:lstStyle/>
          <a:p>
            <a:r>
              <a:rPr lang="en-US" altLang="zh-CN" sz="3200" b="1" dirty="0">
                <a:latin typeface="Times New Roman" panose="02020603050405020304" pitchFamily="18" charset="0"/>
                <a:cs typeface="Times New Roman" panose="02020603050405020304" pitchFamily="18" charset="0"/>
              </a:rPr>
              <a:t>What I Think</a:t>
            </a:r>
          </a:p>
        </p:txBody>
      </p:sp>
    </p:spTree>
    <p:extLst>
      <p:ext uri="{BB962C8B-B14F-4D97-AF65-F5344CB8AC3E}">
        <p14:creationId xmlns:p14="http://schemas.microsoft.com/office/powerpoint/2010/main" val="3600639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71E4A26-8AE9-F74B-8CB8-1E1E5880C8B3}"/>
              </a:ext>
            </a:extLst>
          </p:cNvPr>
          <p:cNvSpPr txBox="1"/>
          <p:nvPr/>
        </p:nvSpPr>
        <p:spPr>
          <a:xfrm>
            <a:off x="4940300" y="2908300"/>
            <a:ext cx="2921000" cy="646331"/>
          </a:xfrm>
          <a:prstGeom prst="rect">
            <a:avLst/>
          </a:prstGeom>
          <a:noFill/>
        </p:spPr>
        <p:txBody>
          <a:bodyPr wrap="square" rtlCol="0">
            <a:spAutoFit/>
          </a:bodyPr>
          <a:lstStyle/>
          <a:p>
            <a:r>
              <a:rPr kumimoji="1" lang="en-US" altLang="zh-Hans" sz="3600" b="1" dirty="0">
                <a:latin typeface="Times New Roman" panose="02020603050405020304" pitchFamily="18" charset="0"/>
                <a:cs typeface="Times New Roman" panose="02020603050405020304" pitchFamily="18" charset="0"/>
              </a:rPr>
              <a:t>Thank you!</a:t>
            </a:r>
            <a:endParaRPr kumimoji="1" lang="zh-CN"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08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8BCA1B1-5F03-2B4F-A336-FC864A80D566}"/>
              </a:ext>
            </a:extLst>
          </p:cNvPr>
          <p:cNvSpPr/>
          <p:nvPr/>
        </p:nvSpPr>
        <p:spPr>
          <a:xfrm>
            <a:off x="801840" y="548556"/>
            <a:ext cx="5155386"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Evaluating Active </a:t>
            </a:r>
            <a:r>
              <a:rPr lang="en-US" altLang="zh-CN" sz="3200" b="1" dirty="0">
                <a:latin typeface="Times New Roman" panose="02020603050405020304" pitchFamily="18" charset="0"/>
                <a:cs typeface="Times New Roman" panose="02020603050405020304" pitchFamily="18" charset="0"/>
              </a:rPr>
              <a:t>M</a:t>
            </a:r>
            <a:r>
              <a:rPr lang="en-US" altLang="zh-CN" sz="3200" b="1" i="0" u="none" strike="noStrike" dirty="0">
                <a:effectLst/>
                <a:latin typeface="Times New Roman" panose="02020603050405020304" pitchFamily="18" charset="0"/>
                <a:cs typeface="Times New Roman" panose="02020603050405020304" pitchFamily="18" charset="0"/>
              </a:rPr>
              <a:t>anagers</a:t>
            </a:r>
            <a:endParaRPr lang="zh-CN" altLang="en-US" sz="3200" b="1" dirty="0">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952072E5-054F-5042-A6A4-E897F2875CF9}"/>
              </a:ext>
            </a:extLst>
          </p:cNvPr>
          <p:cNvPicPr>
            <a:picLocks noChangeAspect="1"/>
          </p:cNvPicPr>
          <p:nvPr/>
        </p:nvPicPr>
        <p:blipFill>
          <a:blip r:embed="rId2"/>
          <a:stretch>
            <a:fillRect/>
          </a:stretch>
        </p:blipFill>
        <p:spPr>
          <a:xfrm>
            <a:off x="801840" y="3706954"/>
            <a:ext cx="7404100" cy="520700"/>
          </a:xfrm>
          <a:prstGeom prst="rect">
            <a:avLst/>
          </a:prstGeom>
        </p:spPr>
      </p:pic>
      <p:pic>
        <p:nvPicPr>
          <p:cNvPr id="16" name="图片 15">
            <a:extLst>
              <a:ext uri="{FF2B5EF4-FFF2-40B4-BE49-F238E27FC236}">
                <a16:creationId xmlns:a16="http://schemas.microsoft.com/office/drawing/2014/main" id="{5335D0A8-BA87-8843-B2B4-D5C76FA56361}"/>
              </a:ext>
            </a:extLst>
          </p:cNvPr>
          <p:cNvPicPr>
            <a:picLocks noChangeAspect="1"/>
          </p:cNvPicPr>
          <p:nvPr/>
        </p:nvPicPr>
        <p:blipFill>
          <a:blip r:embed="rId3"/>
          <a:stretch>
            <a:fillRect/>
          </a:stretch>
        </p:blipFill>
        <p:spPr>
          <a:xfrm>
            <a:off x="749852" y="2803085"/>
            <a:ext cx="6515100" cy="431800"/>
          </a:xfrm>
          <a:prstGeom prst="rect">
            <a:avLst/>
          </a:prstGeom>
        </p:spPr>
      </p:pic>
      <p:pic>
        <p:nvPicPr>
          <p:cNvPr id="18" name="图片 17">
            <a:extLst>
              <a:ext uri="{FF2B5EF4-FFF2-40B4-BE49-F238E27FC236}">
                <a16:creationId xmlns:a16="http://schemas.microsoft.com/office/drawing/2014/main" id="{886790FA-746C-2A4F-BC60-ABCE0FBFC6C3}"/>
              </a:ext>
            </a:extLst>
          </p:cNvPr>
          <p:cNvPicPr>
            <a:picLocks noChangeAspect="1"/>
          </p:cNvPicPr>
          <p:nvPr/>
        </p:nvPicPr>
        <p:blipFill>
          <a:blip r:embed="rId4"/>
          <a:stretch>
            <a:fillRect/>
          </a:stretch>
        </p:blipFill>
        <p:spPr>
          <a:xfrm>
            <a:off x="801840" y="1905212"/>
            <a:ext cx="3479800" cy="355600"/>
          </a:xfrm>
          <a:prstGeom prst="rect">
            <a:avLst/>
          </a:prstGeom>
        </p:spPr>
      </p:pic>
      <p:sp>
        <p:nvSpPr>
          <p:cNvPr id="21" name="矩形 20">
            <a:extLst>
              <a:ext uri="{FF2B5EF4-FFF2-40B4-BE49-F238E27FC236}">
                <a16:creationId xmlns:a16="http://schemas.microsoft.com/office/drawing/2014/main" id="{10690D22-E5F5-3B43-8871-F61E552BFDC1}"/>
              </a:ext>
            </a:extLst>
          </p:cNvPr>
          <p:cNvSpPr/>
          <p:nvPr/>
        </p:nvSpPr>
        <p:spPr>
          <a:xfrm>
            <a:off x="497463" y="1371528"/>
            <a:ext cx="3224601" cy="461665"/>
          </a:xfrm>
          <a:prstGeom prst="rect">
            <a:avLst/>
          </a:prstGeom>
        </p:spPr>
        <p:txBody>
          <a:bodyPr wrap="non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 Jensen’s (1968)alpha:</a:t>
            </a:r>
            <a:endParaRPr lang="zh-CN" altLang="en-US" sz="2400" dirty="0">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0001B75A-AD8E-D74B-9603-17E516686860}"/>
              </a:ext>
            </a:extLst>
          </p:cNvPr>
          <p:cNvSpPr/>
          <p:nvPr/>
        </p:nvSpPr>
        <p:spPr>
          <a:xfrm>
            <a:off x="497463" y="2257002"/>
            <a:ext cx="5945858" cy="461665"/>
          </a:xfrm>
          <a:prstGeom prst="rect">
            <a:avLst/>
          </a:prstGeom>
        </p:spPr>
        <p:txBody>
          <a:bodyPr wrap="non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 </a:t>
            </a:r>
            <a:r>
              <a:rPr lang="en-US" altLang="zh-CN" sz="2400" b="0" i="0" u="none" strike="noStrike" dirty="0" err="1">
                <a:effectLst/>
                <a:latin typeface="Times New Roman" panose="02020603050405020304" pitchFamily="18" charset="0"/>
                <a:cs typeface="Times New Roman" panose="02020603050405020304" pitchFamily="18" charset="0"/>
              </a:rPr>
              <a:t>Fama</a:t>
            </a:r>
            <a:r>
              <a:rPr lang="en-US" altLang="zh-CN" sz="2400" b="0" i="0" u="none" strike="noStrike" dirty="0">
                <a:effectLst/>
                <a:latin typeface="Times New Roman" panose="02020603050405020304" pitchFamily="18" charset="0"/>
                <a:cs typeface="Times New Roman" panose="02020603050405020304" pitchFamily="18" charset="0"/>
              </a:rPr>
              <a:t> and French(1993) three-factor model:</a:t>
            </a:r>
            <a:endParaRPr lang="zh-CN" altLang="en-US" sz="2400"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8C53A10D-219F-8C44-874D-52295A6673F0}"/>
              </a:ext>
            </a:extLst>
          </p:cNvPr>
          <p:cNvSpPr/>
          <p:nvPr/>
        </p:nvSpPr>
        <p:spPr>
          <a:xfrm>
            <a:off x="497463" y="3190736"/>
            <a:ext cx="4888774" cy="461665"/>
          </a:xfrm>
          <a:prstGeom prst="rect">
            <a:avLst/>
          </a:prstGeom>
        </p:spPr>
        <p:txBody>
          <a:bodyPr wrap="none">
            <a:spAutoFit/>
          </a:bodyPr>
          <a:lstStyle/>
          <a:p>
            <a:pPr marL="342900" indent="-342900">
              <a:buFont typeface="Arial" panose="020B0604020202020204" pitchFamily="34" charset="0"/>
              <a:buChar char="•"/>
            </a:pPr>
            <a:r>
              <a:rPr lang="en-US" altLang="zh-CN" sz="2400" dirty="0" err="1">
                <a:latin typeface="Times New Roman" panose="02020603050405020304" pitchFamily="18" charset="0"/>
                <a:cs typeface="Times New Roman" panose="02020603050405020304" pitchFamily="18" charset="0"/>
              </a:rPr>
              <a:t>Carhart’s</a:t>
            </a:r>
            <a:r>
              <a:rPr lang="en-US" altLang="zh-CN" sz="2400" dirty="0">
                <a:latin typeface="Times New Roman" panose="02020603050405020304" pitchFamily="18" charset="0"/>
                <a:cs typeface="Times New Roman" panose="02020603050405020304" pitchFamily="18" charset="0"/>
              </a:rPr>
              <a:t> (1997)</a:t>
            </a:r>
            <a:r>
              <a:rPr lang="en-US" altLang="zh-CN" sz="2400" b="0" i="0" u="none" strike="noStrike" dirty="0">
                <a:effectLst/>
                <a:latin typeface="Times New Roman" panose="02020603050405020304" pitchFamily="18" charset="0"/>
                <a:cs typeface="Times New Roman" panose="02020603050405020304" pitchFamily="18" charset="0"/>
              </a:rPr>
              <a:t> four-factor model:</a:t>
            </a:r>
            <a:endParaRPr lang="zh-CN" altLang="en-US" sz="2400" dirty="0">
              <a:latin typeface="Times New Roman" panose="02020603050405020304" pitchFamily="18" charset="0"/>
              <a:cs typeface="Times New Roman" panose="02020603050405020304" pitchFamily="18" charset="0"/>
            </a:endParaRPr>
          </a:p>
        </p:txBody>
      </p:sp>
      <p:pic>
        <p:nvPicPr>
          <p:cNvPr id="24" name="图片 23">
            <a:extLst>
              <a:ext uri="{FF2B5EF4-FFF2-40B4-BE49-F238E27FC236}">
                <a16:creationId xmlns:a16="http://schemas.microsoft.com/office/drawing/2014/main" id="{80CF0AE6-EE9C-8A44-A445-866618BAF38A}"/>
              </a:ext>
            </a:extLst>
          </p:cNvPr>
          <p:cNvPicPr>
            <a:picLocks noChangeAspect="1"/>
          </p:cNvPicPr>
          <p:nvPr/>
        </p:nvPicPr>
        <p:blipFill>
          <a:blip r:embed="rId3"/>
          <a:stretch>
            <a:fillRect/>
          </a:stretch>
        </p:blipFill>
        <p:spPr>
          <a:xfrm>
            <a:off x="719697" y="2763117"/>
            <a:ext cx="6515100" cy="431800"/>
          </a:xfrm>
          <a:prstGeom prst="rect">
            <a:avLst/>
          </a:prstGeom>
        </p:spPr>
      </p:pic>
      <p:sp>
        <p:nvSpPr>
          <p:cNvPr id="25" name="矩形 24">
            <a:extLst>
              <a:ext uri="{FF2B5EF4-FFF2-40B4-BE49-F238E27FC236}">
                <a16:creationId xmlns:a16="http://schemas.microsoft.com/office/drawing/2014/main" id="{D13BBA6D-0740-384C-8DAF-2F5FB71AA838}"/>
              </a:ext>
            </a:extLst>
          </p:cNvPr>
          <p:cNvSpPr/>
          <p:nvPr/>
        </p:nvSpPr>
        <p:spPr>
          <a:xfrm>
            <a:off x="583058" y="4499668"/>
            <a:ext cx="7397164" cy="400110"/>
          </a:xfrm>
          <a:prstGeom prst="rect">
            <a:avLst/>
          </a:prstGeom>
        </p:spPr>
        <p:txBody>
          <a:bodyPr wrap="square">
            <a:spAutoFit/>
          </a:bodyPr>
          <a:lstStyle/>
          <a:p>
            <a:pPr marL="342900" indent="-342900">
              <a:buFont typeface="Arial" panose="020B0604020202020204" pitchFamily="34" charset="0"/>
              <a:buChar char="•"/>
            </a:pPr>
            <a:r>
              <a:rPr lang="en-US" altLang="zh-CN" sz="2000" b="0" i="0" u="none" strike="noStrike" dirty="0">
                <a:solidFill>
                  <a:srgbClr val="222222"/>
                </a:solidFill>
                <a:effectLst/>
                <a:latin typeface="Times New Roman" panose="02020603050405020304" pitchFamily="18" charset="0"/>
                <a:cs typeface="Times New Roman" panose="02020603050405020304" pitchFamily="18" charset="0"/>
              </a:rPr>
              <a:t>EXMKT : CRSP value-weighted index less the risk free rate </a:t>
            </a:r>
            <a:endParaRPr lang="zh-CN" altLang="en-US" sz="2000" dirty="0">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id="{DF7F3C79-603E-C045-8820-5CEF597417D2}"/>
              </a:ext>
            </a:extLst>
          </p:cNvPr>
          <p:cNvSpPr/>
          <p:nvPr/>
        </p:nvSpPr>
        <p:spPr>
          <a:xfrm>
            <a:off x="570565" y="4979767"/>
            <a:ext cx="6165599" cy="400110"/>
          </a:xfrm>
          <a:prstGeom prst="rect">
            <a:avLst/>
          </a:prstGeom>
        </p:spPr>
        <p:txBody>
          <a:bodyPr wrap="none">
            <a:spAutoFit/>
          </a:bodyPr>
          <a:lstStyle/>
          <a:p>
            <a:pPr marL="342900" indent="-342900">
              <a:buFont typeface="Arial" panose="020B0604020202020204" pitchFamily="34" charset="0"/>
              <a:buChar char="•"/>
            </a:pPr>
            <a:r>
              <a:rPr lang="en-US" altLang="zh-CN" sz="2000" b="0" i="0" u="none" strike="noStrike" dirty="0">
                <a:solidFill>
                  <a:srgbClr val="222222"/>
                </a:solidFill>
                <a:effectLst/>
                <a:latin typeface="Times New Roman" panose="02020603050405020304" pitchFamily="18" charset="0"/>
                <a:cs typeface="Times New Roman" panose="02020603050405020304" pitchFamily="18" charset="0"/>
              </a:rPr>
              <a:t>HML : monthly premium of the book-to-market factor </a:t>
            </a:r>
            <a:endParaRPr lang="zh-CN" altLang="en-US" sz="2000" dirty="0">
              <a:latin typeface="Times New Roman" panose="02020603050405020304" pitchFamily="18" charset="0"/>
              <a:cs typeface="Times New Roman" panose="02020603050405020304" pitchFamily="18" charset="0"/>
            </a:endParaRPr>
          </a:p>
        </p:txBody>
      </p:sp>
      <p:sp>
        <p:nvSpPr>
          <p:cNvPr id="27" name="矩形 26">
            <a:extLst>
              <a:ext uri="{FF2B5EF4-FFF2-40B4-BE49-F238E27FC236}">
                <a16:creationId xmlns:a16="http://schemas.microsoft.com/office/drawing/2014/main" id="{ACCC71BF-87FA-3646-86B5-44D7A159FE8A}"/>
              </a:ext>
            </a:extLst>
          </p:cNvPr>
          <p:cNvSpPr/>
          <p:nvPr/>
        </p:nvSpPr>
        <p:spPr>
          <a:xfrm>
            <a:off x="563629" y="5468762"/>
            <a:ext cx="5328703" cy="400110"/>
          </a:xfrm>
          <a:prstGeom prst="rect">
            <a:avLst/>
          </a:prstGeom>
        </p:spPr>
        <p:txBody>
          <a:bodyPr wrap="none">
            <a:spAutoFit/>
          </a:bodyPr>
          <a:lstStyle/>
          <a:p>
            <a:pPr marL="342900" indent="-342900">
              <a:buFont typeface="Arial" panose="020B0604020202020204" pitchFamily="34" charset="0"/>
              <a:buChar char="•"/>
            </a:pPr>
            <a:r>
              <a:rPr lang="en-US" altLang="zh-CN" sz="2000" b="0" i="0" u="none" strike="noStrike" dirty="0">
                <a:solidFill>
                  <a:srgbClr val="222222"/>
                </a:solidFill>
                <a:effectLst/>
                <a:latin typeface="Times New Roman" panose="02020603050405020304" pitchFamily="18" charset="0"/>
                <a:cs typeface="Times New Roman" panose="02020603050405020304" pitchFamily="18" charset="0"/>
              </a:rPr>
              <a:t>SMB : the monthly premium of the size factor </a:t>
            </a:r>
            <a:endParaRPr lang="zh-CN" altLang="en-US" sz="2000" dirty="0">
              <a:latin typeface="Times New Roman" panose="02020603050405020304" pitchFamily="18" charset="0"/>
              <a:cs typeface="Times New Roman" panose="02020603050405020304" pitchFamily="18" charset="0"/>
            </a:endParaRPr>
          </a:p>
        </p:txBody>
      </p:sp>
      <p:sp>
        <p:nvSpPr>
          <p:cNvPr id="28" name="矩形 27">
            <a:extLst>
              <a:ext uri="{FF2B5EF4-FFF2-40B4-BE49-F238E27FC236}">
                <a16:creationId xmlns:a16="http://schemas.microsoft.com/office/drawing/2014/main" id="{95EDD6A2-664D-114D-9A38-E1BD527A360D}"/>
              </a:ext>
            </a:extLst>
          </p:cNvPr>
          <p:cNvSpPr/>
          <p:nvPr/>
        </p:nvSpPr>
        <p:spPr>
          <a:xfrm>
            <a:off x="583058" y="5963779"/>
            <a:ext cx="6091732" cy="400110"/>
          </a:xfrm>
          <a:prstGeom prst="rect">
            <a:avLst/>
          </a:prstGeom>
        </p:spPr>
        <p:txBody>
          <a:bodyPr wrap="none">
            <a:spAutoFit/>
          </a:bodyPr>
          <a:lstStyle/>
          <a:p>
            <a:pPr marL="342900" indent="-342900">
              <a:buFont typeface="Arial" panose="020B0604020202020204" pitchFamily="34" charset="0"/>
              <a:buChar char="•"/>
            </a:pPr>
            <a:r>
              <a:rPr lang="en-US" altLang="zh-CN" sz="2000" b="0" i="0" u="none" strike="noStrike" dirty="0">
                <a:solidFill>
                  <a:srgbClr val="222222"/>
                </a:solidFill>
                <a:effectLst/>
                <a:latin typeface="Times New Roman" panose="02020603050405020304" pitchFamily="18" charset="0"/>
                <a:cs typeface="Times New Roman" panose="02020603050405020304" pitchFamily="18" charset="0"/>
              </a:rPr>
              <a:t>UMD :the monthly premium on winners minus losers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92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2454B2A-2110-F145-9F25-41C777DB18FB}"/>
              </a:ext>
            </a:extLst>
          </p:cNvPr>
          <p:cNvSpPr/>
          <p:nvPr/>
        </p:nvSpPr>
        <p:spPr>
          <a:xfrm>
            <a:off x="801840" y="1862678"/>
            <a:ext cx="10774809" cy="830997"/>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A problem with performance evaluation is the presence of similar strategies among funds, which produces correlated residuals from commonly used models</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697B4272-1BE2-2D40-9832-24126DCF8BE1}"/>
              </a:ext>
            </a:extLst>
          </p:cNvPr>
          <p:cNvSpPr/>
          <p:nvPr/>
        </p:nvSpPr>
        <p:spPr>
          <a:xfrm>
            <a:off x="801840" y="3458677"/>
            <a:ext cx="10486476" cy="1200329"/>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For example,</a:t>
            </a:r>
            <a:r>
              <a:rPr lang="en-US" altLang="zh-CN" sz="2400" dirty="0">
                <a:latin typeface="Times New Roman" panose="02020603050405020304" pitchFamily="18" charset="0"/>
                <a:cs typeface="Times New Roman" panose="02020603050405020304" pitchFamily="18" charset="0"/>
              </a:rPr>
              <a:t> </a:t>
            </a:r>
            <a:r>
              <a:rPr lang="en-US" altLang="zh-CN" sz="2400" b="0" i="0" u="none" strike="noStrike" dirty="0">
                <a:effectLst/>
                <a:latin typeface="Times New Roman" panose="02020603050405020304" pitchFamily="18" charset="0"/>
                <a:cs typeface="Times New Roman" panose="02020603050405020304" pitchFamily="18" charset="0"/>
              </a:rPr>
              <a:t>the majority of mutual fund managers use momentum as part of their stock-picking strategies, and </a:t>
            </a:r>
            <a:r>
              <a:rPr lang="en-US" altLang="zh-CN" sz="2400" dirty="0">
                <a:latin typeface="Times New Roman" panose="02020603050405020304" pitchFamily="18" charset="0"/>
                <a:cs typeface="Times New Roman" panose="02020603050405020304" pitchFamily="18" charset="0"/>
              </a:rPr>
              <a:t>co</a:t>
            </a:r>
            <a:r>
              <a:rPr lang="en-US" altLang="zh-CN" sz="2400" b="0" i="0" u="none" strike="noStrike" dirty="0">
                <a:effectLst/>
                <a:latin typeface="Times New Roman" panose="02020603050405020304" pitchFamily="18" charset="0"/>
                <a:cs typeface="Times New Roman" panose="02020603050405020304" pitchFamily="18" charset="0"/>
              </a:rPr>
              <a:t>mmonly prefer stocks with higher levels of liquidity. </a:t>
            </a:r>
            <a:endParaRPr lang="zh-CN" altLang="en-US" sz="24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1CBFA8F2-9FF6-EB4C-A337-4C831959B1E4}"/>
              </a:ext>
            </a:extLst>
          </p:cNvPr>
          <p:cNvSpPr/>
          <p:nvPr/>
        </p:nvSpPr>
        <p:spPr>
          <a:xfrm>
            <a:off x="801840" y="548556"/>
            <a:ext cx="5155386"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Evaluating Active </a:t>
            </a:r>
            <a:r>
              <a:rPr lang="en-US" altLang="zh-CN" sz="3200" b="1" dirty="0">
                <a:latin typeface="Times New Roman" panose="02020603050405020304" pitchFamily="18" charset="0"/>
                <a:cs typeface="Times New Roman" panose="02020603050405020304" pitchFamily="18" charset="0"/>
              </a:rPr>
              <a:t>M</a:t>
            </a:r>
            <a:r>
              <a:rPr lang="en-US" altLang="zh-CN" sz="3200" b="1" i="0" u="none" strike="noStrike" dirty="0">
                <a:effectLst/>
                <a:latin typeface="Times New Roman" panose="02020603050405020304" pitchFamily="18" charset="0"/>
                <a:cs typeface="Times New Roman" panose="02020603050405020304" pitchFamily="18" charset="0"/>
              </a:rPr>
              <a:t>anagers</a:t>
            </a:r>
            <a:endParaRPr lang="zh-CN"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70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D3D0649-441D-4C45-8490-F0A8D2D754BC}"/>
              </a:ext>
            </a:extLst>
          </p:cNvPr>
          <p:cNvSpPr/>
          <p:nvPr/>
        </p:nvSpPr>
        <p:spPr>
          <a:xfrm>
            <a:off x="801840" y="1611199"/>
            <a:ext cx="10330978" cy="461665"/>
          </a:xfrm>
          <a:prstGeom prst="rect">
            <a:avLst/>
          </a:prstGeom>
        </p:spPr>
        <p:txBody>
          <a:bodyPr wrap="square">
            <a:spAutoFit/>
          </a:bodyPr>
          <a:lstStyle/>
          <a:p>
            <a:r>
              <a:rPr lang="en-US" altLang="zh-CN" sz="2400" b="0" i="0" u="none" strike="noStrike" dirty="0">
                <a:effectLst/>
                <a:latin typeface="Times New Roman" panose="02020603050405020304" pitchFamily="18" charset="0"/>
                <a:cs typeface="Times New Roman" panose="02020603050405020304" pitchFamily="18" charset="0"/>
              </a:rPr>
              <a:t>A good forecasting method will yield residuals with the following properties:</a:t>
            </a:r>
          </a:p>
        </p:txBody>
      </p:sp>
      <p:sp>
        <p:nvSpPr>
          <p:cNvPr id="6" name="矩形 5">
            <a:extLst>
              <a:ext uri="{FF2B5EF4-FFF2-40B4-BE49-F238E27FC236}">
                <a16:creationId xmlns:a16="http://schemas.microsoft.com/office/drawing/2014/main" id="{85E990EF-FB46-FA4B-BA48-2AE246043A5C}"/>
              </a:ext>
            </a:extLst>
          </p:cNvPr>
          <p:cNvSpPr/>
          <p:nvPr/>
        </p:nvSpPr>
        <p:spPr>
          <a:xfrm>
            <a:off x="1141146" y="4365386"/>
            <a:ext cx="5050545" cy="461665"/>
          </a:xfrm>
          <a:prstGeom prst="rect">
            <a:avLst/>
          </a:prstGeom>
        </p:spPr>
        <p:txBody>
          <a:bodyPr wrap="squar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 The residuals have constant variance.</a:t>
            </a:r>
          </a:p>
        </p:txBody>
      </p:sp>
      <p:sp>
        <p:nvSpPr>
          <p:cNvPr id="7" name="矩形 6">
            <a:extLst>
              <a:ext uri="{FF2B5EF4-FFF2-40B4-BE49-F238E27FC236}">
                <a16:creationId xmlns:a16="http://schemas.microsoft.com/office/drawing/2014/main" id="{53FE2538-9AE5-F746-91CC-8AA473ED6C99}"/>
              </a:ext>
            </a:extLst>
          </p:cNvPr>
          <p:cNvSpPr/>
          <p:nvPr/>
        </p:nvSpPr>
        <p:spPr>
          <a:xfrm>
            <a:off x="801840" y="548556"/>
            <a:ext cx="4032451"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Time Series </a:t>
            </a:r>
            <a:r>
              <a:rPr lang="en-US" altLang="zh-CN" sz="3200" b="1" dirty="0">
                <a:latin typeface="Times New Roman" panose="02020603050405020304" pitchFamily="18" charset="0"/>
                <a:cs typeface="Times New Roman" panose="02020603050405020304" pitchFamily="18" charset="0"/>
              </a:rPr>
              <a:t>Residuals</a:t>
            </a:r>
            <a:endParaRPr lang="zh-CN" altLang="en-US" sz="3200" b="1"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2C7CC2D8-2EF1-5245-A905-47C46614E64D}"/>
              </a:ext>
            </a:extLst>
          </p:cNvPr>
          <p:cNvSpPr/>
          <p:nvPr/>
        </p:nvSpPr>
        <p:spPr>
          <a:xfrm>
            <a:off x="1141145" y="2334060"/>
            <a:ext cx="9267055" cy="1200329"/>
          </a:xfrm>
          <a:prstGeom prst="rect">
            <a:avLst/>
          </a:prstGeom>
        </p:spPr>
        <p:txBody>
          <a:bodyPr wrap="square">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 The residuals are uncorrelated. If there are correlations between residuals, then there  is information left in the residuals which should be used in computing forecasts.</a:t>
            </a:r>
          </a:p>
        </p:txBody>
      </p:sp>
      <p:sp>
        <p:nvSpPr>
          <p:cNvPr id="9" name="矩形 8">
            <a:extLst>
              <a:ext uri="{FF2B5EF4-FFF2-40B4-BE49-F238E27FC236}">
                <a16:creationId xmlns:a16="http://schemas.microsoft.com/office/drawing/2014/main" id="{0BBF5168-85A7-914E-B78E-43B58FA52EC1}"/>
              </a:ext>
            </a:extLst>
          </p:cNvPr>
          <p:cNvSpPr/>
          <p:nvPr/>
        </p:nvSpPr>
        <p:spPr>
          <a:xfrm>
            <a:off x="1141145" y="3534389"/>
            <a:ext cx="9456837" cy="830997"/>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residuals have zero mean. If the residuals have a mean other than zero, then the forecasts are biased.</a:t>
            </a:r>
          </a:p>
        </p:txBody>
      </p:sp>
      <p:sp>
        <p:nvSpPr>
          <p:cNvPr id="10" name="矩形 9">
            <a:extLst>
              <a:ext uri="{FF2B5EF4-FFF2-40B4-BE49-F238E27FC236}">
                <a16:creationId xmlns:a16="http://schemas.microsoft.com/office/drawing/2014/main" id="{0FF82FD8-4DBE-6246-8FDE-44F2F0D6CF01}"/>
              </a:ext>
            </a:extLst>
          </p:cNvPr>
          <p:cNvSpPr/>
          <p:nvPr/>
        </p:nvSpPr>
        <p:spPr>
          <a:xfrm>
            <a:off x="1141145" y="4965550"/>
            <a:ext cx="5643961" cy="461665"/>
          </a:xfrm>
          <a:prstGeom prst="rect">
            <a:avLst/>
          </a:prstGeom>
        </p:spPr>
        <p:txBody>
          <a:bodyPr wrap="square">
            <a:spAutoFit/>
          </a:bodyPr>
          <a:lstStyle/>
          <a:p>
            <a:pPr marL="285750" indent="-28575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 The residuals are normally distributed.</a:t>
            </a:r>
          </a:p>
        </p:txBody>
      </p:sp>
    </p:spTree>
    <p:extLst>
      <p:ext uri="{BB962C8B-B14F-4D97-AF65-F5344CB8AC3E}">
        <p14:creationId xmlns:p14="http://schemas.microsoft.com/office/powerpoint/2010/main" val="110104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ABEF00E-D11C-3240-851F-403F3EBB987E}"/>
              </a:ext>
            </a:extLst>
          </p:cNvPr>
          <p:cNvSpPr/>
          <p:nvPr/>
        </p:nvSpPr>
        <p:spPr>
          <a:xfrm>
            <a:off x="801840" y="1827265"/>
            <a:ext cx="10360741" cy="1200329"/>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The approach in the paper is to form an additional benchmark from the group of funds to which a given fund belongs, as each fund manager chooses the peer group with which it intends to compete.</a:t>
            </a:r>
            <a:endParaRPr lang="zh-CN" altLang="en-US" sz="24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BFBAD12B-EB8D-7448-A170-CB3A1CCC0F48}"/>
              </a:ext>
            </a:extLst>
          </p:cNvPr>
          <p:cNvSpPr/>
          <p:nvPr/>
        </p:nvSpPr>
        <p:spPr>
          <a:xfrm>
            <a:off x="801840" y="3527927"/>
            <a:ext cx="10360741" cy="1200329"/>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Using this reference group return is much simpler than trying to identify the potentially exogenous factors that represent the many complex strategies that could be used by funds within a group.</a:t>
            </a:r>
            <a:endParaRPr lang="zh-CN" altLang="en-US" sz="24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11A3662A-3601-694B-BA56-2BF47CE21409}"/>
              </a:ext>
            </a:extLst>
          </p:cNvPr>
          <p:cNvSpPr/>
          <p:nvPr/>
        </p:nvSpPr>
        <p:spPr>
          <a:xfrm>
            <a:off x="801840" y="548556"/>
            <a:ext cx="4730782"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Methodology in the Paper</a:t>
            </a:r>
            <a:endParaRPr lang="zh-CN"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08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23CD94-F27E-B94E-8A36-6E3388F99EDE}"/>
              </a:ext>
            </a:extLst>
          </p:cNvPr>
          <p:cNvSpPr/>
          <p:nvPr/>
        </p:nvSpPr>
        <p:spPr>
          <a:xfrm>
            <a:off x="801840" y="2351589"/>
            <a:ext cx="10671292" cy="1200329"/>
          </a:xfrm>
          <a:prstGeom prst="rect">
            <a:avLst/>
          </a:prstGeom>
        </p:spPr>
        <p:txBody>
          <a:bodyPr wrap="square">
            <a:spAutoFit/>
          </a:bodyPr>
          <a:lstStyle/>
          <a:p>
            <a:pPr marL="342900" indent="-342900">
              <a:buFont typeface="Arial" panose="020B0604020202020204" pitchFamily="34" charset="0"/>
              <a:buChar char="•"/>
            </a:pPr>
            <a:r>
              <a:rPr lang="en-US" altLang="zh-CN" sz="2400" b="0" i="0" u="none" strike="noStrike" dirty="0">
                <a:effectLst/>
                <a:latin typeface="Times New Roman" panose="02020603050405020304" pitchFamily="18" charset="0"/>
                <a:cs typeface="Times New Roman" panose="02020603050405020304" pitchFamily="18" charset="0"/>
              </a:rPr>
              <a:t>We use data on US mutual funds specializing in equities. We measure performance using the standard four-factor model, then compare this with measurements using the four-factor model augmented by the APB factor.</a:t>
            </a:r>
            <a:endParaRPr lang="zh-CN" altLang="en-US" sz="24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ED824FBF-66BF-F144-AA2D-137EBE51D95C}"/>
              </a:ext>
            </a:extLst>
          </p:cNvPr>
          <p:cNvSpPr/>
          <p:nvPr/>
        </p:nvSpPr>
        <p:spPr>
          <a:xfrm>
            <a:off x="801840" y="548556"/>
            <a:ext cx="4730782" cy="584775"/>
          </a:xfrm>
          <a:prstGeom prst="rect">
            <a:avLst/>
          </a:prstGeom>
        </p:spPr>
        <p:txBody>
          <a:bodyPr wrap="none">
            <a:spAutoFit/>
          </a:bodyPr>
          <a:lstStyle/>
          <a:p>
            <a:r>
              <a:rPr lang="en-US" altLang="zh-CN" sz="3200" b="1" i="0" u="none" strike="noStrike" dirty="0">
                <a:effectLst/>
                <a:latin typeface="Times New Roman" panose="02020603050405020304" pitchFamily="18" charset="0"/>
                <a:cs typeface="Times New Roman" panose="02020603050405020304" pitchFamily="18" charset="0"/>
              </a:rPr>
              <a:t>Methodology in the Paper</a:t>
            </a:r>
            <a:endParaRPr lang="zh-CN"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36255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11415</TotalTime>
  <Words>2091</Words>
  <Application>Microsoft Macintosh PowerPoint</Application>
  <PresentationFormat>宽屏</PresentationFormat>
  <Paragraphs>145</Paragraphs>
  <Slides>45</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45</vt:i4>
      </vt:variant>
    </vt:vector>
  </HeadingPairs>
  <TitlesOfParts>
    <vt:vector size="52" baseType="lpstr">
      <vt:lpstr>等线</vt:lpstr>
      <vt:lpstr>等线 Light</vt:lpstr>
      <vt:lpstr>Arial</vt:lpstr>
      <vt:lpstr>Cambria Math</vt:lpstr>
      <vt:lpstr>Times</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 Jianyi</dc:creator>
  <cp:lastModifiedBy>Xu, Jianyi</cp:lastModifiedBy>
  <cp:revision>141</cp:revision>
  <dcterms:created xsi:type="dcterms:W3CDTF">2018-09-08T22:40:43Z</dcterms:created>
  <dcterms:modified xsi:type="dcterms:W3CDTF">2018-09-17T15:29:53Z</dcterms:modified>
</cp:coreProperties>
</file>