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79" r:id="rId11"/>
    <p:sldId id="280" r:id="rId12"/>
    <p:sldId id="281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76" r:id="rId22"/>
    <p:sldId id="25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5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BBC73-63E4-40ED-A479-F4488C9300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Solving High-Dimensional Partial Differential Equations Using Deep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57058-B93C-48A9-AA6B-E794D2263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657600"/>
            <a:ext cx="6400800" cy="1947333"/>
          </a:xfrm>
        </p:spPr>
        <p:txBody>
          <a:bodyPr/>
          <a:lstStyle/>
          <a:p>
            <a:r>
              <a:rPr lang="de-DE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Jiequn Han, Arnulf Jentzen, and Weinan E</a:t>
            </a:r>
            <a:br>
              <a:rPr lang="de-DE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de-D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Presented By Aishwarya Singh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386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8068EA-59C9-4916-AD5E-D81E07C3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0" y="446568"/>
            <a:ext cx="7853733" cy="6645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Methodology - </a:t>
            </a:r>
            <a:r>
              <a:rPr lang="en-US" dirty="0">
                <a:solidFill>
                  <a:schemeClr val="bg1"/>
                </a:solidFill>
              </a:rPr>
              <a:t>Backwards stochastic </a:t>
            </a:r>
            <a:r>
              <a:rPr lang="en-US" dirty="0" err="1">
                <a:solidFill>
                  <a:schemeClr val="bg1"/>
                </a:solidFill>
              </a:rPr>
              <a:t>pdE</a:t>
            </a:r>
            <a:r>
              <a:rPr lang="en-US" dirty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78D35D7-B5C9-4FDD-A378-365FA31E8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214160" cy="224347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Han et al. substitute the d-dimensional deterministic variable ‘x’ with a random variable X which varies in time based on the following stochastic process: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20E72F4D-524D-427D-9E3B-500766B46480}"/>
              </a:ext>
            </a:extLst>
          </p:cNvPr>
          <p:cNvSpPr txBox="1">
            <a:spLocks/>
          </p:cNvSpPr>
          <p:nvPr/>
        </p:nvSpPr>
        <p:spPr>
          <a:xfrm>
            <a:off x="684210" y="2538634"/>
            <a:ext cx="10214160" cy="2243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This implies that the solution to the </a:t>
            </a:r>
            <a:r>
              <a:rPr lang="en-US" dirty="0" err="1">
                <a:solidFill>
                  <a:schemeClr val="bg1"/>
                </a:solidFill>
              </a:rPr>
              <a:t>semilinear</a:t>
            </a:r>
            <a:r>
              <a:rPr lang="en-US" dirty="0">
                <a:solidFill>
                  <a:schemeClr val="bg1"/>
                </a:solidFill>
              </a:rPr>
              <a:t> parabolic PDE will be of the form: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FF564A-6A28-40B1-9287-9EA2EF9F0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03" y="2294085"/>
            <a:ext cx="6073146" cy="8368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DCDE5C-10BE-4683-BC7A-F6E209CAB5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403" y="3986144"/>
            <a:ext cx="10284533" cy="655483"/>
          </a:xfrm>
          <a:prstGeom prst="rect">
            <a:avLst/>
          </a:prstGeom>
        </p:spPr>
      </p:pic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03C6D2DC-8B00-4904-8A6C-F9B58B3DD60A}"/>
              </a:ext>
            </a:extLst>
          </p:cNvPr>
          <p:cNvSpPr txBox="1">
            <a:spLocks/>
          </p:cNvSpPr>
          <p:nvPr/>
        </p:nvSpPr>
        <p:spPr>
          <a:xfrm>
            <a:off x="1029403" y="3790508"/>
            <a:ext cx="10214160" cy="2243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which is a Backwards Stochastic Diff. Eq. (BSDE)</a:t>
            </a:r>
          </a:p>
        </p:txBody>
      </p:sp>
    </p:spTree>
    <p:extLst>
      <p:ext uri="{BB962C8B-B14F-4D97-AF65-F5344CB8AC3E}">
        <p14:creationId xmlns:p14="http://schemas.microsoft.com/office/powerpoint/2010/main" val="1919378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8068EA-59C9-4916-AD5E-D81E07C3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0" y="446568"/>
            <a:ext cx="7853733" cy="6645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Methodology - </a:t>
            </a:r>
            <a:r>
              <a:rPr lang="en-US" dirty="0">
                <a:solidFill>
                  <a:schemeClr val="bg1"/>
                </a:solidFill>
              </a:rPr>
              <a:t>Backwards stochastic </a:t>
            </a:r>
            <a:r>
              <a:rPr lang="en-US" dirty="0" err="1">
                <a:solidFill>
                  <a:schemeClr val="bg1"/>
                </a:solidFill>
              </a:rPr>
              <a:t>pdE</a:t>
            </a:r>
            <a:r>
              <a:rPr lang="en-US" dirty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78D35D7-B5C9-4FDD-A378-365FA31E8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366" y="295164"/>
            <a:ext cx="10214160" cy="224347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next step is to Euler-discretize the BSDE in time: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20E72F4D-524D-427D-9E3B-500766B46480}"/>
              </a:ext>
            </a:extLst>
          </p:cNvPr>
          <p:cNvSpPr txBox="1">
            <a:spLocks/>
          </p:cNvSpPr>
          <p:nvPr/>
        </p:nvSpPr>
        <p:spPr>
          <a:xfrm>
            <a:off x="685891" y="2786048"/>
            <a:ext cx="10820218" cy="2243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This discretization allows sample paths of random variable X to be easily generated.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03C6D2DC-8B00-4904-8A6C-F9B58B3DD60A}"/>
              </a:ext>
            </a:extLst>
          </p:cNvPr>
          <p:cNvSpPr txBox="1">
            <a:spLocks/>
          </p:cNvSpPr>
          <p:nvPr/>
        </p:nvSpPr>
        <p:spPr>
          <a:xfrm>
            <a:off x="1029403" y="3790508"/>
            <a:ext cx="10214160" cy="2243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98FEF60-F796-4B76-A19D-43DC57F62B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04" y="1721247"/>
            <a:ext cx="6838690" cy="43433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A2FBABB-498E-4650-9AF7-EEA0C7CAA5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403" y="2163947"/>
            <a:ext cx="10926909" cy="9967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8469C49-E313-4E7A-BB56-9217DDB6C9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403" y="3168407"/>
            <a:ext cx="5557467" cy="456893"/>
          </a:xfrm>
          <a:prstGeom prst="rect">
            <a:avLst/>
          </a:prstGeom>
        </p:spPr>
      </p:pic>
      <p:sp>
        <p:nvSpPr>
          <p:cNvPr id="14" name="Content Placeholder 7">
            <a:extLst>
              <a:ext uri="{FF2B5EF4-FFF2-40B4-BE49-F238E27FC236}">
                <a16:creationId xmlns:a16="http://schemas.microsoft.com/office/drawing/2014/main" id="{02AF8A20-2B9D-4C08-A4E2-0F3A95E7133E}"/>
              </a:ext>
            </a:extLst>
          </p:cNvPr>
          <p:cNvSpPr txBox="1">
            <a:spLocks/>
          </p:cNvSpPr>
          <p:nvPr/>
        </p:nvSpPr>
        <p:spPr>
          <a:xfrm>
            <a:off x="685891" y="3591479"/>
            <a:ext cx="10820218" cy="2243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The initial values of the ‘mu’ function and its gradient are treated as model parameters.</a:t>
            </a:r>
          </a:p>
        </p:txBody>
      </p:sp>
    </p:spTree>
    <p:extLst>
      <p:ext uri="{BB962C8B-B14F-4D97-AF65-F5344CB8AC3E}">
        <p14:creationId xmlns:p14="http://schemas.microsoft.com/office/powerpoint/2010/main" val="291243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8068EA-59C9-4916-AD5E-D81E07C3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656" y="405507"/>
            <a:ext cx="10293906" cy="6645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Methodology – </a:t>
            </a:r>
            <a:r>
              <a:rPr lang="en-US" dirty="0">
                <a:solidFill>
                  <a:schemeClr val="bg1"/>
                </a:solidFill>
              </a:rPr>
              <a:t>NEURAL NETWORK APPROXIMATION: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78D35D7-B5C9-4FDD-A378-365FA31E8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08" y="527497"/>
            <a:ext cx="10214160" cy="224347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randomly-generated X values are used to train ‘sub-networks’ seeking to find an approximate function that conducts the following mapping at each time step: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20E72F4D-524D-427D-9E3B-500766B46480}"/>
              </a:ext>
            </a:extLst>
          </p:cNvPr>
          <p:cNvSpPr txBox="1">
            <a:spLocks/>
          </p:cNvSpPr>
          <p:nvPr/>
        </p:nvSpPr>
        <p:spPr>
          <a:xfrm>
            <a:off x="645408" y="1547038"/>
            <a:ext cx="10820218" cy="2243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This approximate function is defined in the terms of a </a:t>
            </a:r>
            <a:r>
              <a:rPr lang="en-US" i="1" dirty="0">
                <a:solidFill>
                  <a:schemeClr val="bg1"/>
                </a:solidFill>
              </a:rPr>
              <a:t>multilayer feed-forward network</a:t>
            </a:r>
            <a:r>
              <a:rPr lang="en-US" dirty="0">
                <a:solidFill>
                  <a:schemeClr val="bg1"/>
                </a:solidFill>
              </a:rPr>
              <a:t> with parameters ‘theta’: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03C6D2DC-8B00-4904-8A6C-F9B58B3DD60A}"/>
              </a:ext>
            </a:extLst>
          </p:cNvPr>
          <p:cNvSpPr txBox="1">
            <a:spLocks/>
          </p:cNvSpPr>
          <p:nvPr/>
        </p:nvSpPr>
        <p:spPr>
          <a:xfrm>
            <a:off x="1029403" y="3790508"/>
            <a:ext cx="10214160" cy="2243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id="{02AF8A20-2B9D-4C08-A4E2-0F3A95E7133E}"/>
              </a:ext>
            </a:extLst>
          </p:cNvPr>
          <p:cNvSpPr txBox="1">
            <a:spLocks/>
          </p:cNvSpPr>
          <p:nvPr/>
        </p:nvSpPr>
        <p:spPr>
          <a:xfrm>
            <a:off x="617392" y="3165567"/>
            <a:ext cx="10326170" cy="2243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These sub-networks for each time step are then stacked into an overall network architecture whose goal is to approximate the function ‘mu’, </a:t>
            </a:r>
            <a:r>
              <a:rPr lang="en-US" dirty="0" err="1">
                <a:solidFill>
                  <a:schemeClr val="bg1"/>
                </a:solidFill>
              </a:rPr>
              <a:t>i.e</a:t>
            </a:r>
            <a:r>
              <a:rPr lang="en-US" dirty="0">
                <a:solidFill>
                  <a:schemeClr val="bg1"/>
                </a:solidFill>
              </a:rPr>
              <a:t> the solution to the original PDE. The final Expected Loss Function takes the form: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4BA2D4-8593-4515-82F2-0C891DE7B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628" y="1795441"/>
            <a:ext cx="2585666" cy="38066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594DAE7-4FAA-4E7F-8DCE-9D3DA60BDB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404" y="3018265"/>
            <a:ext cx="9502146" cy="58839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71BB93C-63DC-4809-B145-04B7654D5C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403" y="4847705"/>
            <a:ext cx="6980565" cy="72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297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8068EA-59C9-4916-AD5E-D81E07C3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0" y="446568"/>
            <a:ext cx="7853733" cy="66453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CASE 1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– </a:t>
            </a:r>
            <a:r>
              <a:rPr lang="en-US" i="1" dirty="0">
                <a:solidFill>
                  <a:schemeClr val="bg1"/>
                </a:solidFill>
                <a:latin typeface="+mn-lt"/>
              </a:rPr>
              <a:t>Black-Scholes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with default risk: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0E5714-B694-49AB-9D10-4D06EE4FF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0" y="558208"/>
            <a:ext cx="9693165" cy="450584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basic case of Black-Scholes considers a single underlying asset that is not itself contingent on anything else; the underlying cannot </a:t>
            </a:r>
            <a:r>
              <a:rPr lang="en-US" i="1" dirty="0">
                <a:solidFill>
                  <a:schemeClr val="bg1"/>
                </a:solidFill>
              </a:rPr>
              <a:t>default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</a:rPr>
              <a:t>Han et. al. consider a Black-Scholes PDE for the pricing of a European derivative based on </a:t>
            </a:r>
            <a:r>
              <a:rPr lang="en-US" i="1" dirty="0">
                <a:solidFill>
                  <a:schemeClr val="bg1"/>
                </a:solidFill>
              </a:rPr>
              <a:t>100 underlying assets</a:t>
            </a:r>
            <a:r>
              <a:rPr lang="en-US" dirty="0">
                <a:solidFill>
                  <a:schemeClr val="bg1"/>
                </a:solidFill>
              </a:rPr>
              <a:t> which are conditional on no-default.</a:t>
            </a:r>
          </a:p>
          <a:p>
            <a:r>
              <a:rPr lang="en-US" dirty="0">
                <a:solidFill>
                  <a:schemeClr val="bg1"/>
                </a:solidFill>
              </a:rPr>
              <a:t>Default risk is modelled as the first jump in a Poisson process with a level-dependent intensity ‘Q’ and asset recovery rate given default ‘delta’.</a:t>
            </a:r>
          </a:p>
          <a:p>
            <a:r>
              <a:rPr lang="en-US" dirty="0">
                <a:solidFill>
                  <a:schemeClr val="bg1"/>
                </a:solidFill>
              </a:rPr>
              <a:t>The final PDE for the option price ‘mu’ is: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D798BE-000E-4FE7-BEC4-BA694BBF5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7" y="4357654"/>
            <a:ext cx="9888798" cy="8150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83C5F2-B9C7-486E-9011-B2C16355038B}"/>
              </a:ext>
            </a:extLst>
          </p:cNvPr>
          <p:cNvSpPr txBox="1"/>
          <p:nvPr/>
        </p:nvSpPr>
        <p:spPr>
          <a:xfrm>
            <a:off x="1010093" y="5220586"/>
            <a:ext cx="9941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‘x’ is a 100-dimensional vector. Most params (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sigmas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delta, R, etc.) are exogenous.</a:t>
            </a:r>
          </a:p>
        </p:txBody>
      </p:sp>
    </p:spTree>
    <p:extLst>
      <p:ext uri="{BB962C8B-B14F-4D97-AF65-F5344CB8AC3E}">
        <p14:creationId xmlns:p14="http://schemas.microsoft.com/office/powerpoint/2010/main" val="3231994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8068EA-59C9-4916-AD5E-D81E07C3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0" y="446568"/>
            <a:ext cx="7853733" cy="66453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CASE 1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Results discussion: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0E5714-B694-49AB-9D10-4D06EE4FF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3952" y="1111102"/>
            <a:ext cx="4658202" cy="429522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Shown is a plot of time-0 option price as generated by the NN-approximation, given that all 100 assets have a price of 100.</a:t>
            </a:r>
          </a:p>
          <a:p>
            <a:r>
              <a:rPr lang="en-US" dirty="0">
                <a:solidFill>
                  <a:schemeClr val="bg1"/>
                </a:solidFill>
              </a:rPr>
              <a:t>The blue line is the mean and the shaded area the standard deviation of 5 independent runs.</a:t>
            </a:r>
          </a:p>
          <a:p>
            <a:r>
              <a:rPr lang="en-US" dirty="0">
                <a:solidFill>
                  <a:schemeClr val="bg1"/>
                </a:solidFill>
              </a:rPr>
              <a:t>40 time steps and a learning rate parameter of 0.008 are used.</a:t>
            </a:r>
          </a:p>
          <a:p>
            <a:r>
              <a:rPr lang="en-US" dirty="0">
                <a:solidFill>
                  <a:schemeClr val="bg1"/>
                </a:solidFill>
              </a:rPr>
              <a:t>The price converges to a value of ~57.3 given enough optimizer iterations.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AAD4521-F7E0-4E94-B4D5-B14C3BAFE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367" y="1318769"/>
            <a:ext cx="6098221" cy="429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626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8068EA-59C9-4916-AD5E-D81E07C3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0" y="446568"/>
            <a:ext cx="7853733" cy="66453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CASE 2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i="1" dirty="0">
                <a:solidFill>
                  <a:schemeClr val="bg1"/>
                </a:solidFill>
              </a:rPr>
              <a:t>HJB Equation</a:t>
            </a:r>
            <a:r>
              <a:rPr lang="en-US" dirty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0E5714-B694-49AB-9D10-4D06EE4FF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0" y="446568"/>
            <a:ext cx="9985560" cy="228068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Han et al. consider a 100-dimensional control problem wherein a cost functional is to be minimized. The related HJB Equation is as follows: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BB814E9-E77E-4322-92AE-9F45B1CB4D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090" y="1951028"/>
            <a:ext cx="4943719" cy="776224"/>
          </a:xfrm>
          <a:prstGeom prst="rect">
            <a:avLst/>
          </a:prstGeom>
        </p:spPr>
      </p:pic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4C06B74D-2E83-4F32-9CE3-DC6AEA71BB0D}"/>
              </a:ext>
            </a:extLst>
          </p:cNvPr>
          <p:cNvSpPr txBox="1">
            <a:spLocks/>
          </p:cNvSpPr>
          <p:nvPr/>
        </p:nvSpPr>
        <p:spPr>
          <a:xfrm>
            <a:off x="684210" y="2142414"/>
            <a:ext cx="9985560" cy="2280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‘lambda’ is a positive constant for control strength.</a:t>
            </a:r>
          </a:p>
          <a:p>
            <a:r>
              <a:rPr lang="en-US" dirty="0">
                <a:solidFill>
                  <a:schemeClr val="bg1"/>
                </a:solidFill>
              </a:rPr>
              <a:t>This PDE can actually be solved explicitly, given a function g(x) as a terminal condition at time T for mu(</a:t>
            </a:r>
            <a:r>
              <a:rPr lang="en-US" dirty="0" err="1">
                <a:solidFill>
                  <a:schemeClr val="bg1"/>
                </a:solidFill>
              </a:rPr>
              <a:t>t,x</a:t>
            </a:r>
            <a:r>
              <a:rPr lang="en-US" dirty="0">
                <a:solidFill>
                  <a:schemeClr val="bg1"/>
                </a:solidFill>
              </a:rPr>
              <a:t>) 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7BDC5E-10B5-42D0-9F8F-FD23D08D94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090" y="3838260"/>
            <a:ext cx="5671325" cy="776224"/>
          </a:xfrm>
          <a:prstGeom prst="rect">
            <a:avLst/>
          </a:prstGeom>
        </p:spPr>
      </p:pic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7651E91B-D32C-4AD0-BA93-7CCA3E6562FF}"/>
              </a:ext>
            </a:extLst>
          </p:cNvPr>
          <p:cNvSpPr txBox="1">
            <a:spLocks/>
          </p:cNvSpPr>
          <p:nvPr/>
        </p:nvSpPr>
        <p:spPr>
          <a:xfrm>
            <a:off x="684210" y="4130749"/>
            <a:ext cx="9985560" cy="2280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Han et al. choose the following terminal function:</a:t>
            </a:r>
          </a:p>
          <a:p>
            <a:r>
              <a:rPr lang="en-US" dirty="0">
                <a:solidFill>
                  <a:schemeClr val="bg1"/>
                </a:solidFill>
              </a:rPr>
              <a:t>The resulting solution is used as a benchmark against which to test the BSDE NN approximation algorithm.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4BB5340-CCA5-40A6-959B-5969FDFD4D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6597" y="4674964"/>
            <a:ext cx="2985600" cy="50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431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8068EA-59C9-4916-AD5E-D81E07C3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958" y="154173"/>
            <a:ext cx="7853733" cy="66453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CASE 2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Results Discussion:</a:t>
            </a: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29C604A0-45FD-40CF-ADAD-8259AEC26F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6958" y="903768"/>
            <a:ext cx="4004275" cy="275340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5D0600A-8F3A-4FE4-82C4-3108522D3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958" y="3742231"/>
            <a:ext cx="4004275" cy="2784928"/>
          </a:xfrm>
          <a:prstGeom prst="rect">
            <a:avLst/>
          </a:prstGeom>
        </p:spPr>
      </p:pic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DCECC52F-3AE5-4B2D-9F69-A41B81723868}"/>
              </a:ext>
            </a:extLst>
          </p:cNvPr>
          <p:cNvSpPr txBox="1">
            <a:spLocks/>
          </p:cNvSpPr>
          <p:nvPr/>
        </p:nvSpPr>
        <p:spPr>
          <a:xfrm>
            <a:off x="4687817" y="-53163"/>
            <a:ext cx="6697225" cy="4295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The blue line and shaded region again represent mean and standard dev. across 5  independent runs.</a:t>
            </a:r>
          </a:p>
          <a:p>
            <a:r>
              <a:rPr lang="en-US" dirty="0">
                <a:solidFill>
                  <a:schemeClr val="bg1"/>
                </a:solidFill>
              </a:rPr>
              <a:t>The BSDE NN achieved a relative error of 0.17% in 330s on a </a:t>
            </a:r>
            <a:r>
              <a:rPr lang="en-US" dirty="0" err="1">
                <a:solidFill>
                  <a:schemeClr val="bg1"/>
                </a:solidFill>
              </a:rPr>
              <a:t>Macbook</a:t>
            </a:r>
            <a:r>
              <a:rPr lang="en-US" dirty="0">
                <a:solidFill>
                  <a:schemeClr val="bg1"/>
                </a:solidFill>
              </a:rPr>
              <a:t> Pro, when calculating optimal cost for all-0 inputs.</a:t>
            </a:r>
          </a:p>
          <a:p>
            <a:r>
              <a:rPr lang="en-US" dirty="0">
                <a:solidFill>
                  <a:schemeClr val="bg1"/>
                </a:solidFill>
              </a:rPr>
              <a:t>20 time steps and a learning rate of 0.01 are used.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BCCA415-FD85-466A-B15E-B05EBFFA84C8}"/>
              </a:ext>
            </a:extLst>
          </p:cNvPr>
          <p:cNvSpPr txBox="1">
            <a:spLocks/>
          </p:cNvSpPr>
          <p:nvPr/>
        </p:nvSpPr>
        <p:spPr>
          <a:xfrm>
            <a:off x="4687816" y="2562779"/>
            <a:ext cx="6697225" cy="4295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The Deep BSDE Solver is compared to Monte Carlo runs of the explicit solution (which has a Brownian noise input), across different values for the control strength parameter ‘lambda’.</a:t>
            </a:r>
          </a:p>
          <a:p>
            <a:r>
              <a:rPr lang="en-US" dirty="0">
                <a:solidFill>
                  <a:schemeClr val="bg1"/>
                </a:solidFill>
              </a:rPr>
              <a:t>An intuitive decrease in optimal costs as control strength increases is observed.</a:t>
            </a:r>
          </a:p>
        </p:txBody>
      </p:sp>
    </p:spTree>
    <p:extLst>
      <p:ext uri="{BB962C8B-B14F-4D97-AF65-F5344CB8AC3E}">
        <p14:creationId xmlns:p14="http://schemas.microsoft.com/office/powerpoint/2010/main" val="2837401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8068EA-59C9-4916-AD5E-D81E07C3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0" y="446568"/>
            <a:ext cx="7853733" cy="66453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CASE 3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– </a:t>
            </a:r>
            <a:r>
              <a:rPr lang="en-US" i="1" dirty="0">
                <a:solidFill>
                  <a:schemeClr val="bg1"/>
                </a:solidFill>
                <a:latin typeface="+mn-lt"/>
              </a:rPr>
              <a:t>Allen-CAHN Equation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0E5714-B694-49AB-9D10-4D06EE4FF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258" y="-350875"/>
            <a:ext cx="10825532" cy="450584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Allen-Cahn Equation is a reaction-diffusion equation in physics. Reaction-diffusion equations are relevant in fields ranging from chemistry and molecular biology to materials science and electronics engineering.</a:t>
            </a:r>
          </a:p>
          <a:p>
            <a:r>
              <a:rPr lang="en-US" dirty="0">
                <a:solidFill>
                  <a:schemeClr val="bg1"/>
                </a:solidFill>
              </a:rPr>
              <a:t>Once again, Han et al. consider a 100-dimensional case: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8D7FDFC-F314-450E-B0B2-57D82EF07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338" y="2616694"/>
            <a:ext cx="3736811" cy="6209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2BF7A7B-AA81-47FA-A28E-B69C8BD3D595}"/>
              </a:ext>
            </a:extLst>
          </p:cNvPr>
          <p:cNvSpPr txBox="1"/>
          <p:nvPr/>
        </p:nvSpPr>
        <p:spPr>
          <a:xfrm>
            <a:off x="4827149" y="2742488"/>
            <a:ext cx="3530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with initial condition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9178D-91E2-4277-9649-AADBE25993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9074" y="2742488"/>
            <a:ext cx="3595126" cy="427561"/>
          </a:xfrm>
          <a:prstGeom prst="rect">
            <a:avLst/>
          </a:prstGeom>
        </p:spPr>
      </p:pic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C506B8B6-288B-453C-A8C1-002FCB5AAB19}"/>
              </a:ext>
            </a:extLst>
          </p:cNvPr>
          <p:cNvSpPr txBox="1">
            <a:spLocks/>
          </p:cNvSpPr>
          <p:nvPr/>
        </p:nvSpPr>
        <p:spPr>
          <a:xfrm>
            <a:off x="682258" y="5875719"/>
            <a:ext cx="11114565" cy="613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relative error of 0.30% was achieved in 647s, using 20 time steps and learning rate 0.0005.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C83058-8E04-4344-9972-AC57491E7B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0338" y="3371761"/>
            <a:ext cx="4018606" cy="25811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4D438F9-6445-4C15-9C70-BC1C7365F1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1617" y="3367601"/>
            <a:ext cx="3766687" cy="257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150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8068EA-59C9-4916-AD5E-D81E07C3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0" y="338766"/>
            <a:ext cx="7853733" cy="6645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Overall results discussion: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0E5714-B694-49AB-9D10-4D06EE4FF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0" y="1111102"/>
            <a:ext cx="9719745" cy="507586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For the Black-Scholes case, the benchmark used for comparison was a no-default-risk 100-dimensional system, handled by Monte Carlo methods. The benchmark asset price was 60.781, against the BSDE NN’s with-default model’s ~57.300.</a:t>
            </a:r>
          </a:p>
          <a:p>
            <a:r>
              <a:rPr lang="en-US" dirty="0">
                <a:solidFill>
                  <a:schemeClr val="bg1"/>
                </a:solidFill>
              </a:rPr>
              <a:t>For the HJB case, an explicit solution for the PDE with a noise input run through Monte Carlo sampling was used as a benchmark.</a:t>
            </a:r>
          </a:p>
          <a:p>
            <a:r>
              <a:rPr lang="en-US" dirty="0">
                <a:solidFill>
                  <a:schemeClr val="bg1"/>
                </a:solidFill>
              </a:rPr>
              <a:t>For the Allen-Cahn case, a numerical solution produced by another BSDE-related algorithm, the branching diffusion method, was used for comparison.</a:t>
            </a:r>
          </a:p>
          <a:p>
            <a:r>
              <a:rPr lang="en-US" dirty="0">
                <a:solidFill>
                  <a:schemeClr val="bg1"/>
                </a:solidFill>
              </a:rPr>
              <a:t>All runs were done on a </a:t>
            </a:r>
            <a:r>
              <a:rPr lang="en-US" dirty="0" err="1">
                <a:solidFill>
                  <a:schemeClr val="bg1"/>
                </a:solidFill>
              </a:rPr>
              <a:t>Macbook</a:t>
            </a:r>
            <a:r>
              <a:rPr lang="en-US" dirty="0">
                <a:solidFill>
                  <a:schemeClr val="bg1"/>
                </a:solidFill>
              </a:rPr>
              <a:t> Pro with a 2.9 GHz Intel Core i5 CPU and 16 GB RAM.</a:t>
            </a:r>
          </a:p>
          <a:p>
            <a:r>
              <a:rPr lang="en-US" dirty="0">
                <a:solidFill>
                  <a:schemeClr val="bg1"/>
                </a:solidFill>
              </a:rPr>
              <a:t>An attempt to address the quantum many-body problem in physics did not succeed due to difficulty related to the Pauli Exclusion </a:t>
            </a:r>
            <a:r>
              <a:rPr lang="en-US" dirty="0" err="1">
                <a:solidFill>
                  <a:schemeClr val="bg1"/>
                </a:solidFill>
              </a:rPr>
              <a:t>Princple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667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8068EA-59C9-4916-AD5E-D81E07C3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0" y="446568"/>
            <a:ext cx="7853733" cy="6645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Deep learning network architecture: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0E5714-B694-49AB-9D10-4D06EE4FF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125" y="5305645"/>
            <a:ext cx="10388009" cy="1158949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Architecture was implemented using TensorFlow with the ‘Adam’ Stochastic Gradient Descent optimizer.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F9ABB6-0CF0-4B48-ADEC-DBAEB96E5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63E9D59-BC4A-47BB-BF21-B399E2BDB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25" y="1111102"/>
            <a:ext cx="10183940" cy="441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4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8068EA-59C9-4916-AD5E-D81E07C3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46568"/>
            <a:ext cx="6226952" cy="6645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introduction: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0E5714-B694-49AB-9D10-4D06EE4FF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293036"/>
            <a:ext cx="9640003" cy="4505842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Partial Differential Equations are a ubiquitous tool to model dynamic multivariate systems in science, engineering and finance.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PDEs are inherently multidimensional by the definition of </a:t>
            </a:r>
            <a:r>
              <a:rPr lang="en-US" i="1" dirty="0">
                <a:solidFill>
                  <a:schemeClr val="bg1"/>
                </a:solidFill>
              </a:rPr>
              <a:t>partial</a:t>
            </a:r>
            <a:r>
              <a:rPr lang="en-US" dirty="0">
                <a:solidFill>
                  <a:schemeClr val="bg1"/>
                </a:solidFill>
              </a:rPr>
              <a:t> differentiation.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“Solving” a PDE refers to the extraction of an unknown closed-form function of multiple variables (or an approximation thereof) from a known relation between the dynamics of some of these variables (the PDE), and some boundary conditions.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Stochastic PDEs are thought of as a generalization of regular (deterministic) PDEs.</a:t>
            </a:r>
          </a:p>
        </p:txBody>
      </p:sp>
    </p:spTree>
    <p:extLst>
      <p:ext uri="{BB962C8B-B14F-4D97-AF65-F5344CB8AC3E}">
        <p14:creationId xmlns:p14="http://schemas.microsoft.com/office/powerpoint/2010/main" val="1788720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8068EA-59C9-4916-AD5E-D81E07C3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0" y="356191"/>
            <a:ext cx="7853733" cy="6645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Deep learning network architecture: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0E5714-B694-49AB-9D10-4D06EE4FF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0" y="968743"/>
            <a:ext cx="10432128" cy="553306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Each time step has an associated fully-connected sub-network.</a:t>
            </a:r>
          </a:p>
          <a:p>
            <a:r>
              <a:rPr lang="en-US" dirty="0">
                <a:solidFill>
                  <a:schemeClr val="bg1"/>
                </a:solidFill>
              </a:rPr>
              <a:t>Each sub-network has a d-dimensional input layer, 2 (d+10)-dimensional hidden layers and a d-dimensional output layer.</a:t>
            </a:r>
          </a:p>
          <a:p>
            <a:r>
              <a:rPr lang="en-US" dirty="0">
                <a:solidFill>
                  <a:schemeClr val="bg1"/>
                </a:solidFill>
              </a:rPr>
              <a:t>The Activation Function is the linear rectifier (the perceptrons in this case are referred to as Rectified Linear Units – </a:t>
            </a:r>
            <a:r>
              <a:rPr lang="en-US" dirty="0" err="1">
                <a:solidFill>
                  <a:schemeClr val="bg1"/>
                </a:solidFill>
              </a:rPr>
              <a:t>ReLUs</a:t>
            </a:r>
            <a:r>
              <a:rPr lang="en-US" dirty="0">
                <a:solidFill>
                  <a:schemeClr val="bg1"/>
                </a:solidFill>
              </a:rPr>
              <a:t>).</a:t>
            </a:r>
          </a:p>
          <a:p>
            <a:r>
              <a:rPr lang="en-US" dirty="0">
                <a:solidFill>
                  <a:schemeClr val="bg1"/>
                </a:solidFill>
              </a:rPr>
              <a:t>Another reaction-diffusion PDE with an explicit oscillating solution was used to test the effects of having a different number of hidden layers.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 number of hidden layers per sub-network was varied from 0 to 4, with 30 time steps and 40000 optimization iterations.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 results are as follows: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Note that ‘number of layers’ refers to the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total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number of layers with free parameters (hidden and output) across the 30 time steps.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79DB8F-91B2-4987-BE64-DE0CAEDAA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779" y="4574713"/>
            <a:ext cx="5949056" cy="1078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235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8068EA-59C9-4916-AD5E-D81E07C3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0" y="446568"/>
            <a:ext cx="7853733" cy="6645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CONCLUSIONS &amp; perspective: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0E5714-B694-49AB-9D10-4D06EE4FF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0" y="1010094"/>
            <a:ext cx="9916448" cy="450584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BSDE Neural Network approximation can be considered to be a type of numerical method.</a:t>
            </a:r>
          </a:p>
          <a:p>
            <a:r>
              <a:rPr lang="en-US" dirty="0">
                <a:solidFill>
                  <a:schemeClr val="bg1"/>
                </a:solidFill>
              </a:rPr>
              <a:t>In essence, the neural network is taking a Monte Carlo simulation as training data and trying to reverse-engineer a complex nonlinear model out of it.</a:t>
            </a:r>
          </a:p>
          <a:p>
            <a:r>
              <a:rPr lang="en-US" dirty="0">
                <a:solidFill>
                  <a:schemeClr val="bg1"/>
                </a:solidFill>
              </a:rPr>
              <a:t>The apparent benefit seems to be that, once trained, the NN can store a high-dimensional model for further use.</a:t>
            </a:r>
          </a:p>
          <a:p>
            <a:r>
              <a:rPr lang="en-US" dirty="0">
                <a:solidFill>
                  <a:schemeClr val="bg1"/>
                </a:solidFill>
              </a:rPr>
              <a:t>Initial simulation and training can take considerable time, which will still increase when additional accuracy is sought by adding more hidden layers.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Does the approach have potential? Probably.</a:t>
            </a:r>
          </a:p>
        </p:txBody>
      </p:sp>
    </p:spTree>
    <p:extLst>
      <p:ext uri="{BB962C8B-B14F-4D97-AF65-F5344CB8AC3E}">
        <p14:creationId xmlns:p14="http://schemas.microsoft.com/office/powerpoint/2010/main" val="2421119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E398C-7292-441C-B85A-7C9E39257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8823" y="2323606"/>
            <a:ext cx="2636875" cy="1876254"/>
          </a:xfrm>
        </p:spPr>
        <p:txBody>
          <a:bodyPr/>
          <a:lstStyle/>
          <a:p>
            <a:r>
              <a:rPr lang="en-US" i="1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44919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8068EA-59C9-4916-AD5E-D81E07C3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0" y="446568"/>
            <a:ext cx="7853733" cy="6645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partial differential equations in finance: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0E5714-B694-49AB-9D10-4D06EE4FF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0" y="1228060"/>
            <a:ext cx="9911134" cy="450584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Black-Scholes Equation is likely the most famous PDE in finance.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The Hamilton-Jacobi-Bellman Equation (HJB) is also a prominent PDE for dynamic asset allocation in an actively trading portfolio.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Han et. al. have taken on the challenge of solving extremely high dimensional versions of these PDEs using a Neural Network approximation method.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DA0760-E7DB-43FC-AC76-52F595604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9675" y="2123806"/>
            <a:ext cx="5869173" cy="90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8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8068EA-59C9-4916-AD5E-D81E07C3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0" y="446568"/>
            <a:ext cx="7853733" cy="6645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Motivation – The Curse of Dimensionality: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0E5714-B694-49AB-9D10-4D06EE4FF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0" y="1420629"/>
            <a:ext cx="10320488" cy="450584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“Curse of Dimensionality” (as coined by Richard Bellman in 1957) is an issue seen when increasing the numbers of objects being modeled in any system.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 quantum physical system with </a:t>
            </a:r>
            <a:r>
              <a:rPr lang="en-US" i="1" dirty="0">
                <a:solidFill>
                  <a:schemeClr val="bg1"/>
                </a:solidFill>
              </a:rPr>
              <a:t>many</a:t>
            </a:r>
            <a:r>
              <a:rPr lang="en-US" dirty="0">
                <a:solidFill>
                  <a:schemeClr val="bg1"/>
                </a:solidFill>
              </a:rPr>
              <a:t> particles.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 biological system with </a:t>
            </a:r>
            <a:r>
              <a:rPr lang="en-US" i="1" dirty="0">
                <a:solidFill>
                  <a:schemeClr val="bg1"/>
                </a:solidFill>
              </a:rPr>
              <a:t>many</a:t>
            </a:r>
            <a:r>
              <a:rPr lang="en-US" dirty="0">
                <a:solidFill>
                  <a:schemeClr val="bg1"/>
                </a:solidFill>
              </a:rPr>
              <a:t> genes.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 financial system with </a:t>
            </a:r>
            <a:r>
              <a:rPr lang="en-US" i="1" dirty="0">
                <a:solidFill>
                  <a:schemeClr val="bg1"/>
                </a:solidFill>
              </a:rPr>
              <a:t>many</a:t>
            </a:r>
            <a:r>
              <a:rPr lang="en-US" dirty="0">
                <a:solidFill>
                  <a:schemeClr val="bg1"/>
                </a:solidFill>
              </a:rPr>
              <a:t> assets.</a:t>
            </a:r>
          </a:p>
          <a:p>
            <a:r>
              <a:rPr lang="en-US" dirty="0">
                <a:solidFill>
                  <a:schemeClr val="bg1"/>
                </a:solidFill>
              </a:rPr>
              <a:t>This issue is most often referred to in data mining and combinatorics contexts.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In the context of PDE-based modeling, the “curse” refers to the explosion in computational costs for numerical algorithms, which often need to be used when analytical solutions are unavailable.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2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8068EA-59C9-4916-AD5E-D81E07C3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0" y="446568"/>
            <a:ext cx="7853733" cy="6645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Neural Networks Introduction: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0E5714-B694-49AB-9D10-4D06EE4FF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0" y="988828"/>
            <a:ext cx="10426811" cy="450584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Neural Networks are a family of algorithms that can be used to create powerful models for regressions or classification problems on high-dimensional data.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Neural Networks are compositions of simple functions that ultimately approximate a much more complex function.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Neural Networks are very heavily parametrized with huge numbers of ‘weights’ that are optimized for simultaneously.</a:t>
            </a:r>
          </a:p>
        </p:txBody>
      </p:sp>
    </p:spTree>
    <p:extLst>
      <p:ext uri="{BB962C8B-B14F-4D97-AF65-F5344CB8AC3E}">
        <p14:creationId xmlns:p14="http://schemas.microsoft.com/office/powerpoint/2010/main" val="409015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8068EA-59C9-4916-AD5E-D81E07C3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0" y="446568"/>
            <a:ext cx="7853733" cy="6645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Neural Networks Basics: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0E5714-B694-49AB-9D10-4D06EE4FF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0" y="1262321"/>
            <a:ext cx="5507435" cy="478228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 ‘perceptron’ (aka. ‘artificial neuron’) is the building block of a Neural Network.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 perceptron feeds the dot product of a vector of inputs and a vector of ‘weights’ into an Activation Function.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An Activation Function mimics the ‘firing’ of a biological neuron. The output is negligible until the input reaches a certain threshold, thus producing a nonlinear micro-model.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Popular activation functions are the step function, smoothed step (sigmoid) function, linear rectifier, and smoothed rectifier (‘softplus’ function).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Each ‘layer’ of a Neural Network consists of several parallel perceptrons typically processing the same inputs, but with different weights.</a:t>
            </a:r>
          </a:p>
        </p:txBody>
      </p:sp>
      <p:pic>
        <p:nvPicPr>
          <p:cNvPr id="1026" name="Picture 2" descr="Image result for perceptron">
            <a:extLst>
              <a:ext uri="{FF2B5EF4-FFF2-40B4-BE49-F238E27FC236}">
                <a16:creationId xmlns:a16="http://schemas.microsoft.com/office/drawing/2014/main" id="{739A2F7D-2A4F-4C59-836F-38CDB2415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645" y="1262321"/>
            <a:ext cx="5507434" cy="291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E52BB2A-C88A-406E-B5D7-DEB0D551E0A6}"/>
              </a:ext>
            </a:extLst>
          </p:cNvPr>
          <p:cNvSpPr txBox="1"/>
          <p:nvPr/>
        </p:nvSpPr>
        <p:spPr>
          <a:xfrm>
            <a:off x="8537943" y="4175237"/>
            <a:ext cx="3024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Image Credit: towardsdatascience.com</a:t>
            </a:r>
          </a:p>
        </p:txBody>
      </p:sp>
    </p:spTree>
    <p:extLst>
      <p:ext uri="{BB962C8B-B14F-4D97-AF65-F5344CB8AC3E}">
        <p14:creationId xmlns:p14="http://schemas.microsoft.com/office/powerpoint/2010/main" val="3522846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8068EA-59C9-4916-AD5E-D81E07C3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0" y="446568"/>
            <a:ext cx="7853733" cy="6645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multilayer networks – ‘Deep learning’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0E5714-B694-49AB-9D10-4D06EE4FF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50115"/>
            <a:ext cx="10442760" cy="450584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Neural Networks consist of an input layer which simply distributes input vectors, an output layer which collates outputs, and one or more ‘hidden’ layers which construct and store a model.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2050" name="Picture 2" descr="Deep Neural Network">
            <a:extLst>
              <a:ext uri="{FF2B5EF4-FFF2-40B4-BE49-F238E27FC236}">
                <a16:creationId xmlns:a16="http://schemas.microsoft.com/office/drawing/2014/main" id="{21295D65-2397-4AAC-A66D-2991944DD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28" y="2396313"/>
            <a:ext cx="523875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4B4651-9A38-4538-98CD-2E27A6C57BD1}"/>
              </a:ext>
            </a:extLst>
          </p:cNvPr>
          <p:cNvSpPr txBox="1"/>
          <p:nvPr/>
        </p:nvSpPr>
        <p:spPr>
          <a:xfrm>
            <a:off x="6507126" y="2083982"/>
            <a:ext cx="385430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‘Feed-Forward’ refers to the architectural property of most NNs where hidden layer outputs will act as inputs for subsequent hidden layers, composing their perceptrons and weights on top of one another.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‘Deep Learning’ refers to the use of NNs with many layers and complex architectures.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98CF5B-FAAE-49B9-8B29-D533CA0B1A51}"/>
              </a:ext>
            </a:extLst>
          </p:cNvPr>
          <p:cNvSpPr txBox="1"/>
          <p:nvPr/>
        </p:nvSpPr>
        <p:spPr>
          <a:xfrm>
            <a:off x="6507126" y="5578958"/>
            <a:ext cx="3024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Image Credit: neuraldesigner.com</a:t>
            </a:r>
          </a:p>
        </p:txBody>
      </p:sp>
    </p:spTree>
    <p:extLst>
      <p:ext uri="{BB962C8B-B14F-4D97-AF65-F5344CB8AC3E}">
        <p14:creationId xmlns:p14="http://schemas.microsoft.com/office/powerpoint/2010/main" val="2595956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8068EA-59C9-4916-AD5E-D81E07C3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09" y="430619"/>
            <a:ext cx="8380046" cy="66453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Learning Through optimization – Gradient Descent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0E5714-B694-49AB-9D10-4D06EE4FF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09" y="1041990"/>
            <a:ext cx="9996195" cy="523121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Each output of a Neural Network is ultimately a huge composition of perceptron functions and weights.</a:t>
            </a:r>
          </a:p>
          <a:p>
            <a:r>
              <a:rPr lang="en-US" dirty="0">
                <a:solidFill>
                  <a:schemeClr val="bg1"/>
                </a:solidFill>
              </a:rPr>
              <a:t>Neural Networks are trained by comparing these outputs to a target value (training data) and minimizing a Loss Function between them.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Sum-of-Squared-Errors is a popular general-purpose Loss Function.</a:t>
            </a:r>
          </a:p>
          <a:p>
            <a:r>
              <a:rPr lang="en-US" dirty="0">
                <a:solidFill>
                  <a:schemeClr val="bg1"/>
                </a:solidFill>
              </a:rPr>
              <a:t>A gradient can be defined for an NN output function, and for the output functions of any given NN layer, based on the Activation Functions used by the component perceptrons.</a:t>
            </a:r>
          </a:p>
          <a:p>
            <a:r>
              <a:rPr lang="en-US" dirty="0">
                <a:solidFill>
                  <a:schemeClr val="bg1"/>
                </a:solidFill>
              </a:rPr>
              <a:t>Gradient Descent is an optimization algorithm wherein weights across a layer are simultaneously altered in steps (with step size based on an exogenous ‘learning rate’ parameter) in order to reduce the Loss Function.</a:t>
            </a:r>
          </a:p>
          <a:p>
            <a:r>
              <a:rPr lang="en-US" dirty="0">
                <a:solidFill>
                  <a:schemeClr val="bg1"/>
                </a:solidFill>
              </a:rPr>
              <a:t>‘Backpropagation’ refers to the process of cascading the weight-updating process backwards from a final Loss Function to the first hidden layer in a network, in order to train weights across all layers.</a:t>
            </a:r>
          </a:p>
        </p:txBody>
      </p:sp>
    </p:spTree>
    <p:extLst>
      <p:ext uri="{BB962C8B-B14F-4D97-AF65-F5344CB8AC3E}">
        <p14:creationId xmlns:p14="http://schemas.microsoft.com/office/powerpoint/2010/main" val="1067811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8068EA-59C9-4916-AD5E-D81E07C3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0" y="446568"/>
            <a:ext cx="7853733" cy="6645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Methodology - </a:t>
            </a:r>
            <a:r>
              <a:rPr lang="en-US" dirty="0" err="1">
                <a:solidFill>
                  <a:schemeClr val="bg1"/>
                </a:solidFill>
                <a:latin typeface="+mn-lt"/>
              </a:rPr>
              <a:t>Semilinear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parabolic </a:t>
            </a:r>
            <a:r>
              <a:rPr lang="en-US" dirty="0" err="1">
                <a:solidFill>
                  <a:schemeClr val="bg1"/>
                </a:solidFill>
                <a:latin typeface="+mn-lt"/>
              </a:rPr>
              <a:t>pde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D7964C-87BB-4C4F-B716-B487B463D8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33" y="2325352"/>
            <a:ext cx="10644779" cy="935060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78D35D7-B5C9-4FDD-A378-365FA31E8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214160" cy="224347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Han et al. consider a highly general class of PDEs called </a:t>
            </a:r>
            <a:r>
              <a:rPr lang="en-US" i="1" dirty="0" err="1">
                <a:solidFill>
                  <a:schemeClr val="bg1"/>
                </a:solidFill>
              </a:rPr>
              <a:t>semilinear</a:t>
            </a:r>
            <a:r>
              <a:rPr lang="en-US" i="1" dirty="0">
                <a:solidFill>
                  <a:schemeClr val="bg1"/>
                </a:solidFill>
              </a:rPr>
              <a:t> parabolic PDEs</a:t>
            </a:r>
            <a:r>
              <a:rPr lang="en-US" dirty="0">
                <a:solidFill>
                  <a:schemeClr val="bg1"/>
                </a:solidFill>
              </a:rPr>
              <a:t> as the target of their NN-solver algorithm. The general form for these equations is as follows: 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20E72F4D-524D-427D-9E3B-500766B46480}"/>
              </a:ext>
            </a:extLst>
          </p:cNvPr>
          <p:cNvSpPr txBox="1">
            <a:spLocks/>
          </p:cNvSpPr>
          <p:nvPr/>
        </p:nvSpPr>
        <p:spPr>
          <a:xfrm>
            <a:off x="684212" y="3260412"/>
            <a:ext cx="10214160" cy="26932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t is time. x is a d-dimensional space.</a:t>
            </a:r>
          </a:p>
          <a:p>
            <a:r>
              <a:rPr lang="en-US" dirty="0">
                <a:solidFill>
                  <a:schemeClr val="bg1"/>
                </a:solidFill>
              </a:rPr>
              <a:t>mu is a vector-valued unknown function being sought.</a:t>
            </a:r>
          </a:p>
          <a:p>
            <a:r>
              <a:rPr lang="en-US" dirty="0">
                <a:solidFill>
                  <a:schemeClr val="bg1"/>
                </a:solidFill>
              </a:rPr>
              <a:t>sigma is a known </a:t>
            </a:r>
            <a:r>
              <a:rPr lang="en-US" dirty="0" err="1">
                <a:solidFill>
                  <a:schemeClr val="bg1"/>
                </a:solidFill>
              </a:rPr>
              <a:t>dxd</a:t>
            </a:r>
            <a:r>
              <a:rPr lang="en-US" dirty="0">
                <a:solidFill>
                  <a:schemeClr val="bg1"/>
                </a:solidFill>
              </a:rPr>
              <a:t>-matrix-valued function.</a:t>
            </a:r>
          </a:p>
          <a:p>
            <a:r>
              <a:rPr lang="en-US" dirty="0">
                <a:solidFill>
                  <a:schemeClr val="bg1"/>
                </a:solidFill>
              </a:rPr>
              <a:t>f is a known nonlinear function.</a:t>
            </a:r>
          </a:p>
          <a:p>
            <a:r>
              <a:rPr lang="en-US" dirty="0" err="1">
                <a:solidFill>
                  <a:schemeClr val="bg1"/>
                </a:solidFill>
              </a:rPr>
              <a:t>nabla</a:t>
            </a:r>
            <a:r>
              <a:rPr lang="en-US" dirty="0">
                <a:solidFill>
                  <a:schemeClr val="bg1"/>
                </a:solidFill>
              </a:rPr>
              <a:t> refers to the gradient, or first derivative vector, of mu w.r.t ‘t’ and ‘x’.</a:t>
            </a:r>
          </a:p>
          <a:p>
            <a:r>
              <a:rPr lang="en-US" dirty="0">
                <a:solidFill>
                  <a:schemeClr val="bg1"/>
                </a:solidFill>
              </a:rPr>
              <a:t>The Hessian is the matrix of second derivatives of mu w.r.t ‘t’ and ‘x’.</a:t>
            </a:r>
          </a:p>
          <a:p>
            <a:r>
              <a:rPr lang="en-US" dirty="0">
                <a:solidFill>
                  <a:schemeClr val="bg1"/>
                </a:solidFill>
              </a:rPr>
              <a:t>A Trace is a summation of diagonal elements of a matrix.</a:t>
            </a:r>
          </a:p>
        </p:txBody>
      </p:sp>
    </p:spTree>
    <p:extLst>
      <p:ext uri="{BB962C8B-B14F-4D97-AF65-F5344CB8AC3E}">
        <p14:creationId xmlns:p14="http://schemas.microsoft.com/office/powerpoint/2010/main" val="377196269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936</TotalTime>
  <Words>1949</Words>
  <Application>Microsoft Office PowerPoint</Application>
  <PresentationFormat>Widescreen</PresentationFormat>
  <Paragraphs>137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Wingdings 3</vt:lpstr>
      <vt:lpstr>Slice</vt:lpstr>
      <vt:lpstr>Solving High-Dimensional Partial Differential Equations Using Deep Learning</vt:lpstr>
      <vt:lpstr>introduction:</vt:lpstr>
      <vt:lpstr>partial differential equations in finance:</vt:lpstr>
      <vt:lpstr>Motivation – The Curse of Dimensionality:</vt:lpstr>
      <vt:lpstr>Neural Networks Introduction:</vt:lpstr>
      <vt:lpstr>Neural Networks Basics:</vt:lpstr>
      <vt:lpstr>multilayer networks – ‘Deep learning’:</vt:lpstr>
      <vt:lpstr>Learning Through optimization – Gradient Descent :</vt:lpstr>
      <vt:lpstr>Methodology - Semilinear parabolic pde:</vt:lpstr>
      <vt:lpstr>Methodology - Backwards stochastic pdE:</vt:lpstr>
      <vt:lpstr>Methodology - Backwards stochastic pdE:</vt:lpstr>
      <vt:lpstr>Methodology – NEURAL NETWORK APPROXIMATION:</vt:lpstr>
      <vt:lpstr>CASE 1 – Black-Scholes with default risk:</vt:lpstr>
      <vt:lpstr>CASE 1 Results discussion:</vt:lpstr>
      <vt:lpstr>CASE 2 – HJB Equation:</vt:lpstr>
      <vt:lpstr>CASE 2 Results Discussion:</vt:lpstr>
      <vt:lpstr>CASE 3 – Allen-CAHN Equation:</vt:lpstr>
      <vt:lpstr>Overall results discussion:</vt:lpstr>
      <vt:lpstr>Deep learning network architecture:</vt:lpstr>
      <vt:lpstr>Deep learning network architecture:</vt:lpstr>
      <vt:lpstr>CONCLUSIONS &amp; perspective: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High-Dimensional Partial Differential Equations Using Deep Learning</dc:title>
  <dc:creator>Singh, Aishwarya</dc:creator>
  <cp:lastModifiedBy>Singh, Aishwarya</cp:lastModifiedBy>
  <cp:revision>58</cp:revision>
  <dcterms:created xsi:type="dcterms:W3CDTF">2018-10-07T22:25:33Z</dcterms:created>
  <dcterms:modified xsi:type="dcterms:W3CDTF">2018-10-08T14:01:36Z</dcterms:modified>
</cp:coreProperties>
</file>