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63" r:id="rId3"/>
    <p:sldId id="292" r:id="rId4"/>
    <p:sldId id="256" r:id="rId5"/>
    <p:sldId id="260" r:id="rId6"/>
    <p:sldId id="266" r:id="rId7"/>
    <p:sldId id="264" r:id="rId8"/>
    <p:sldId id="262" r:id="rId9"/>
    <p:sldId id="268" r:id="rId10"/>
    <p:sldId id="269" r:id="rId11"/>
    <p:sldId id="274" r:id="rId12"/>
    <p:sldId id="276" r:id="rId13"/>
    <p:sldId id="277" r:id="rId14"/>
    <p:sldId id="278" r:id="rId15"/>
    <p:sldId id="279" r:id="rId16"/>
    <p:sldId id="280" r:id="rId17"/>
    <p:sldId id="281" r:id="rId18"/>
    <p:sldId id="286" r:id="rId19"/>
    <p:sldId id="282" r:id="rId20"/>
    <p:sldId id="283" r:id="rId21"/>
    <p:sldId id="284" r:id="rId22"/>
    <p:sldId id="285" r:id="rId23"/>
    <p:sldId id="267" r:id="rId24"/>
    <p:sldId id="287" r:id="rId25"/>
    <p:sldId id="288" r:id="rId26"/>
    <p:sldId id="289" r:id="rId27"/>
    <p:sldId id="290"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442C"/>
    <a:srgbClr val="84CD53"/>
    <a:srgbClr val="FDFDFD"/>
    <a:srgbClr val="D1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4660"/>
  </p:normalViewPr>
  <p:slideViewPr>
    <p:cSldViewPr snapToGrid="0">
      <p:cViewPr>
        <p:scale>
          <a:sx n="50" d="100"/>
          <a:sy n="50" d="100"/>
        </p:scale>
        <p:origin x="3252" y="16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25625-C5BF-4B7D-B419-551AA88E2085}" type="datetimeFigureOut">
              <a:rPr lang="en-US" smtClean="0"/>
              <a:t>9/27/2018</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64D6DE-8B93-4EFF-B283-77A6957EA64C}" type="slidenum">
              <a:rPr lang="en-US" smtClean="0"/>
              <a:t>‹#›</a:t>
            </a:fld>
            <a:endParaRPr lang="en-US"/>
          </a:p>
        </p:txBody>
      </p:sp>
    </p:spTree>
    <p:extLst>
      <p:ext uri="{BB962C8B-B14F-4D97-AF65-F5344CB8AC3E}">
        <p14:creationId xmlns:p14="http://schemas.microsoft.com/office/powerpoint/2010/main" val="105720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8B64D6DE-8B93-4EFF-B283-77A6957EA64C}" type="slidenum">
              <a:rPr lang="en-US" smtClean="0"/>
              <a:t>24</a:t>
            </a:fld>
            <a:endParaRPr lang="en-US"/>
          </a:p>
        </p:txBody>
      </p:sp>
    </p:spTree>
    <p:extLst>
      <p:ext uri="{BB962C8B-B14F-4D97-AF65-F5344CB8AC3E}">
        <p14:creationId xmlns:p14="http://schemas.microsoft.com/office/powerpoint/2010/main" val="344165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8B64D6DE-8B93-4EFF-B283-77A6957EA64C}" type="slidenum">
              <a:rPr lang="en-US" smtClean="0"/>
              <a:t>25</a:t>
            </a:fld>
            <a:endParaRPr lang="en-US"/>
          </a:p>
        </p:txBody>
      </p:sp>
    </p:spTree>
    <p:extLst>
      <p:ext uri="{BB962C8B-B14F-4D97-AF65-F5344CB8AC3E}">
        <p14:creationId xmlns:p14="http://schemas.microsoft.com/office/powerpoint/2010/main" val="100617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8B64D6DE-8B93-4EFF-B283-77A6957EA64C}" type="slidenum">
              <a:rPr lang="en-US" smtClean="0"/>
              <a:t>26</a:t>
            </a:fld>
            <a:endParaRPr lang="en-US"/>
          </a:p>
        </p:txBody>
      </p:sp>
    </p:spTree>
    <p:extLst>
      <p:ext uri="{BB962C8B-B14F-4D97-AF65-F5344CB8AC3E}">
        <p14:creationId xmlns:p14="http://schemas.microsoft.com/office/powerpoint/2010/main" val="92519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8B64D6DE-8B93-4EFF-B283-77A6957EA64C}" type="slidenum">
              <a:rPr lang="en-US" smtClean="0"/>
              <a:t>27</a:t>
            </a:fld>
            <a:endParaRPr lang="en-US"/>
          </a:p>
        </p:txBody>
      </p:sp>
    </p:spTree>
    <p:extLst>
      <p:ext uri="{BB962C8B-B14F-4D97-AF65-F5344CB8AC3E}">
        <p14:creationId xmlns:p14="http://schemas.microsoft.com/office/powerpoint/2010/main" val="426642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8B64D6DE-8B93-4EFF-B283-77A6957EA64C}" type="slidenum">
              <a:rPr lang="en-US" smtClean="0"/>
              <a:t>28</a:t>
            </a:fld>
            <a:endParaRPr lang="en-US"/>
          </a:p>
        </p:txBody>
      </p:sp>
    </p:spTree>
    <p:extLst>
      <p:ext uri="{BB962C8B-B14F-4D97-AF65-F5344CB8AC3E}">
        <p14:creationId xmlns:p14="http://schemas.microsoft.com/office/powerpoint/2010/main" val="1599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7F8623C-C432-49CD-A124-0C14D5EEAC83}" type="datetimeFigureOut">
              <a:rPr lang="en-US" smtClean="0"/>
              <a:t>9/27/2018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161200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7F8623C-C432-49CD-A124-0C14D5EEAC83}" type="datetimeFigureOut">
              <a:rPr lang="en-US" smtClean="0"/>
              <a:t>9/27/2018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266170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7F8623C-C432-49CD-A124-0C14D5EEAC83}" type="datetimeFigureOut">
              <a:rPr lang="en-US" smtClean="0"/>
              <a:t>9/27/2018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332360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7F8623C-C432-49CD-A124-0C14D5EEAC83}" type="datetimeFigureOut">
              <a:rPr lang="en-US" smtClean="0"/>
              <a:t>9/27/2018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238625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7F8623C-C432-49CD-A124-0C14D5EEAC83}" type="datetimeFigureOut">
              <a:rPr lang="en-US" smtClean="0"/>
              <a:t>9/27/2018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377164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7F8623C-C432-49CD-A124-0C14D5EEAC83}" type="datetimeFigureOut">
              <a:rPr lang="en-US" smtClean="0"/>
              <a:t>9/27/2018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366866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7F8623C-C432-49CD-A124-0C14D5EEAC83}" type="datetimeFigureOut">
              <a:rPr lang="en-US" smtClean="0"/>
              <a:t>9/27/2018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254118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7F8623C-C432-49CD-A124-0C14D5EEAC83}" type="datetimeFigureOut">
              <a:rPr lang="en-US" smtClean="0"/>
              <a:t>9/27/2018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313903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F8623C-C432-49CD-A124-0C14D5EEAC83}" type="datetimeFigureOut">
              <a:rPr lang="en-US" smtClean="0"/>
              <a:t>9/27/2018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402537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7F8623C-C432-49CD-A124-0C14D5EEAC83}" type="datetimeFigureOut">
              <a:rPr lang="en-US" smtClean="0"/>
              <a:t>9/27/2018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3423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7F8623C-C432-49CD-A124-0C14D5EEAC83}" type="datetimeFigureOut">
              <a:rPr lang="en-US" smtClean="0"/>
              <a:t>9/27/2018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9878AA9-343B-45C6-8F4D-BD9B4F6170FD}" type="slidenum">
              <a:rPr lang="en-US" smtClean="0"/>
              <a:t>‹#›</a:t>
            </a:fld>
            <a:endParaRPr lang="en-US"/>
          </a:p>
        </p:txBody>
      </p:sp>
    </p:spTree>
    <p:extLst>
      <p:ext uri="{BB962C8B-B14F-4D97-AF65-F5344CB8AC3E}">
        <p14:creationId xmlns:p14="http://schemas.microsoft.com/office/powerpoint/2010/main" val="402313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8623C-C432-49CD-A124-0C14D5EEAC83}" type="datetimeFigureOut">
              <a:rPr lang="en-US" smtClean="0"/>
              <a:t>9/27/2018</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78AA9-343B-45C6-8F4D-BD9B4F6170FD}" type="slidenum">
              <a:rPr lang="en-US" smtClean="0"/>
              <a:t>‹#›</a:t>
            </a:fld>
            <a:endParaRPr lang="en-US"/>
          </a:p>
        </p:txBody>
      </p:sp>
    </p:spTree>
    <p:extLst>
      <p:ext uri="{BB962C8B-B14F-4D97-AF65-F5344CB8AC3E}">
        <p14:creationId xmlns:p14="http://schemas.microsoft.com/office/powerpoint/2010/main" val="3481876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slideLayout" Target="../slideLayouts/slideLayout1.xml"/><Relationship Id="rId4"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85850" y="1285875"/>
            <a:ext cx="10801350" cy="3048000"/>
          </a:xfrm>
          <a:prstGeom prst="rect">
            <a:avLst/>
          </a:prstGeom>
          <a:solidFill>
            <a:schemeClr val="bg1"/>
          </a:solidFill>
        </p:spPr>
        <p:txBody>
          <a:bodyPr wrap="square" rtlCol="0">
            <a:spAutoFit/>
          </a:bodyPr>
          <a:lstStyle/>
          <a:p>
            <a:endParaRPr lang="en-US"/>
          </a:p>
        </p:txBody>
      </p:sp>
      <p:sp>
        <p:nvSpPr>
          <p:cNvPr id="2" name="标题 1"/>
          <p:cNvSpPr>
            <a:spLocks noGrp="1"/>
          </p:cNvSpPr>
          <p:nvPr>
            <p:ph type="title"/>
          </p:nvPr>
        </p:nvSpPr>
        <p:spPr>
          <a:xfrm>
            <a:off x="1155699" y="2876098"/>
            <a:ext cx="10515600" cy="1325563"/>
          </a:xfrm>
        </p:spPr>
        <p:txBody>
          <a:bodyPr>
            <a:normAutofit fontScale="90000"/>
          </a:bodyPr>
          <a:lstStyle/>
          <a:p>
            <a:r>
              <a:rPr lang="en-US" sz="5300" b="1" dirty="0" smtClean="0"/>
              <a:t>Industrial Structure and Capital Flows</a:t>
            </a:r>
            <a:r>
              <a:rPr lang="en-US" sz="4900" dirty="0" smtClean="0"/>
              <a:t/>
            </a:r>
            <a:br>
              <a:rPr lang="en-US" sz="4900" dirty="0" smtClean="0"/>
            </a:br>
            <a:r>
              <a:rPr lang="en-US" dirty="0" smtClean="0"/>
              <a:t>	</a:t>
            </a:r>
            <a:r>
              <a:rPr lang="en-US" sz="3600" dirty="0" smtClean="0"/>
              <a:t>Where is Capital Going and Why? – How Traditional  </a:t>
            </a:r>
            <a:br>
              <a:rPr lang="en-US" sz="3600" dirty="0" smtClean="0"/>
            </a:br>
            <a:r>
              <a:rPr lang="en-US" sz="3600" dirty="0"/>
              <a:t> </a:t>
            </a:r>
            <a:r>
              <a:rPr lang="en-US" sz="3600" dirty="0" smtClean="0"/>
              <a:t>         Macro-Theory Fails at Explaining the Reality</a:t>
            </a:r>
            <a:r>
              <a:rPr lang="en-US" sz="4000" dirty="0" smtClean="0"/>
              <a:t/>
            </a:r>
            <a:br>
              <a:rPr lang="en-US" sz="4000" dirty="0" smtClean="0"/>
            </a:br>
            <a:r>
              <a:rPr lang="en-US" sz="4000" dirty="0" smtClean="0"/>
              <a:t/>
            </a:r>
            <a:br>
              <a:rPr lang="en-US" sz="4000" dirty="0" smtClean="0"/>
            </a:br>
            <a:r>
              <a:rPr lang="en-US" sz="4000" dirty="0" smtClean="0"/>
              <a:t>							</a:t>
            </a:r>
            <a:r>
              <a:rPr lang="en-US" sz="2000" dirty="0" smtClean="0"/>
              <a:t>A</a:t>
            </a:r>
            <a:r>
              <a:rPr lang="en-US" altLang="zh-CN" sz="2000" dirty="0" smtClean="0"/>
              <a:t>uthor </a:t>
            </a:r>
            <a:r>
              <a:rPr lang="en-US" altLang="zh-CN" sz="2000" dirty="0" err="1" smtClean="0"/>
              <a:t>Keyu</a:t>
            </a:r>
            <a:r>
              <a:rPr lang="en-US" altLang="zh-CN" sz="2000" dirty="0" smtClean="0"/>
              <a:t> </a:t>
            </a:r>
            <a:r>
              <a:rPr lang="en-US" altLang="zh-CN" sz="2000" dirty="0" err="1" smtClean="0"/>
              <a:t>Jin</a:t>
            </a:r>
            <a:r>
              <a:rPr lang="en-US" altLang="zh-CN" sz="2000" dirty="0" smtClean="0"/>
              <a:t> Presented by </a:t>
            </a:r>
            <a:r>
              <a:rPr lang="en-US" altLang="zh-CN" sz="2000" dirty="0" err="1" smtClean="0"/>
              <a:t>Jingyun</a:t>
            </a:r>
            <a:r>
              <a:rPr lang="en-US" altLang="zh-CN" sz="2000" dirty="0" smtClean="0"/>
              <a:t> Cui</a:t>
            </a:r>
            <a:br>
              <a:rPr lang="en-US" altLang="zh-CN" sz="2000" dirty="0" smtClean="0"/>
            </a:br>
            <a:r>
              <a:rPr lang="en-US" altLang="zh-CN" sz="4000" dirty="0"/>
              <a:t>	</a:t>
            </a:r>
            <a:r>
              <a:rPr lang="en-US" altLang="zh-CN" sz="4000" dirty="0" smtClean="0"/>
              <a:t>			</a:t>
            </a:r>
            <a:r>
              <a:rPr lang="en-US" sz="4000" dirty="0"/>
              <a:t/>
            </a:r>
            <a:br>
              <a:rPr lang="en-US" sz="4000" dirty="0"/>
            </a:br>
            <a:r>
              <a:rPr lang="en-US" sz="4000" dirty="0"/>
              <a:t/>
            </a:r>
            <a:br>
              <a:rPr lang="en-US" sz="4000" dirty="0"/>
            </a:br>
            <a:r>
              <a:rPr lang="en-US" sz="4000" dirty="0" smtClean="0"/>
              <a:t>						</a:t>
            </a:r>
            <a:endParaRPr lang="en-US" sz="3100" dirty="0"/>
          </a:p>
        </p:txBody>
      </p:sp>
    </p:spTree>
    <p:extLst>
      <p:ext uri="{BB962C8B-B14F-4D97-AF65-F5344CB8AC3E}">
        <p14:creationId xmlns:p14="http://schemas.microsoft.com/office/powerpoint/2010/main" val="3006559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(1/13)</a:t>
            </a:r>
          </a:p>
          <a:p>
            <a:r>
              <a:rPr lang="en-US" sz="2400" dirty="0" smtClean="0">
                <a:latin typeface="Calibri" panose="020F0502020204030204" pitchFamily="34" charset="0"/>
              </a:rPr>
              <a:t>Part I – Production Technologies</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36" name="Rectangle 3"/>
          <p:cNvSpPr>
            <a:spLocks noChangeArrowheads="1"/>
          </p:cNvSpPr>
          <p:nvPr/>
        </p:nvSpPr>
        <p:spPr bwMode="gray">
          <a:xfrm>
            <a:off x="3033532" y="4142467"/>
            <a:ext cx="1712550" cy="914400"/>
          </a:xfrm>
          <a:prstGeom prst="rect">
            <a:avLst/>
          </a:prstGeom>
          <a:solidFill>
            <a:srgbClr val="84CD53"/>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Market Clearing</a:t>
            </a:r>
            <a:endParaRPr lang="zh-CN" altLang="en-US" b="1" dirty="0">
              <a:latin typeface="Calibri" panose="020F0502020204030204" pitchFamily="34" charset="0"/>
              <a:ea typeface="楷体_GB2312"/>
              <a:sym typeface="Arial"/>
            </a:endParaRPr>
          </a:p>
        </p:txBody>
      </p:sp>
      <p:sp>
        <p:nvSpPr>
          <p:cNvPr id="38" name="Rectangle 4"/>
          <p:cNvSpPr>
            <a:spLocks noChangeArrowheads="1"/>
          </p:cNvSpPr>
          <p:nvPr/>
        </p:nvSpPr>
        <p:spPr bwMode="gray">
          <a:xfrm>
            <a:off x="3037002" y="5352142"/>
            <a:ext cx="1712550" cy="914400"/>
          </a:xfrm>
          <a:prstGeom prst="rect">
            <a:avLst/>
          </a:prstGeom>
          <a:solidFill>
            <a:srgbClr val="D4442C"/>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r>
              <a:rPr lang="en-US" altLang="zh-CN" b="1" dirty="0" smtClean="0">
                <a:solidFill>
                  <a:schemeClr val="bg1"/>
                </a:solidFill>
                <a:latin typeface="Calibri" panose="020F0502020204030204" pitchFamily="34" charset="0"/>
                <a:ea typeface="楷体_GB2312"/>
                <a:sym typeface="Arial"/>
              </a:rPr>
              <a:t>Equilibrium</a:t>
            </a:r>
            <a:endParaRPr lang="zh-CN" altLang="en-US" sz="1400" b="1" dirty="0">
              <a:solidFill>
                <a:schemeClr val="bg1"/>
              </a:solidFill>
              <a:latin typeface="Calibri" panose="020F0502020204030204" pitchFamily="34" charset="0"/>
              <a:ea typeface="楷体_GB2312"/>
              <a:sym typeface="Arial"/>
            </a:endParaRPr>
          </a:p>
        </p:txBody>
      </p:sp>
      <p:sp>
        <p:nvSpPr>
          <p:cNvPr id="56" name="Rectangle 5"/>
          <p:cNvSpPr>
            <a:spLocks noChangeArrowheads="1"/>
          </p:cNvSpPr>
          <p:nvPr/>
        </p:nvSpPr>
        <p:spPr bwMode="gray">
          <a:xfrm>
            <a:off x="3033532" y="2824842"/>
            <a:ext cx="1712550" cy="914400"/>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r>
              <a:rPr lang="en-US" altLang="zh-CN" b="1" dirty="0" smtClean="0">
                <a:solidFill>
                  <a:schemeClr val="bg1"/>
                </a:solidFill>
                <a:latin typeface="Calibri" panose="020F0502020204030204" pitchFamily="34" charset="0"/>
                <a:ea typeface="楷体_GB2312"/>
                <a:sym typeface="Arial"/>
              </a:rPr>
              <a:t>Consumers</a:t>
            </a:r>
            <a:endParaRPr lang="zh-CN" altLang="en-US" sz="1400" b="1" dirty="0">
              <a:solidFill>
                <a:schemeClr val="bg1"/>
              </a:solidFill>
              <a:latin typeface="Calibri" panose="020F0502020204030204" pitchFamily="34" charset="0"/>
              <a:ea typeface="楷体_GB2312"/>
              <a:sym typeface="Arial"/>
            </a:endParaRPr>
          </a:p>
        </p:txBody>
      </p:sp>
      <p:sp>
        <p:nvSpPr>
          <p:cNvPr id="57" name="Freeform 6"/>
          <p:cNvSpPr>
            <a:spLocks/>
          </p:cNvSpPr>
          <p:nvPr/>
        </p:nvSpPr>
        <p:spPr bwMode="gray">
          <a:xfrm>
            <a:off x="3037002" y="1580242"/>
            <a:ext cx="8153512" cy="4806044"/>
          </a:xfrm>
          <a:custGeom>
            <a:avLst/>
            <a:gdLst>
              <a:gd name="T0" fmla="*/ 0 w 4398"/>
              <a:gd name="T1" fmla="*/ 557 h 2935"/>
              <a:gd name="T2" fmla="*/ 1226 w 4398"/>
              <a:gd name="T3" fmla="*/ 567 h 2935"/>
              <a:gd name="T4" fmla="*/ 1226 w 4398"/>
              <a:gd name="T5" fmla="*/ 2935 h 2935"/>
              <a:gd name="T6" fmla="*/ 4398 w 4398"/>
              <a:gd name="T7" fmla="*/ 2935 h 2935"/>
              <a:gd name="T8" fmla="*/ 4398 w 4398"/>
              <a:gd name="T9" fmla="*/ 0 h 2935"/>
              <a:gd name="T10" fmla="*/ 0 w 4398"/>
              <a:gd name="T11" fmla="*/ 0 h 2935"/>
              <a:gd name="T12" fmla="*/ 0 w 4398"/>
              <a:gd name="T13" fmla="*/ 557 h 2935"/>
            </a:gdLst>
            <a:ahLst/>
            <a:cxnLst>
              <a:cxn ang="0">
                <a:pos x="T0" y="T1"/>
              </a:cxn>
              <a:cxn ang="0">
                <a:pos x="T2" y="T3"/>
              </a:cxn>
              <a:cxn ang="0">
                <a:pos x="T4" y="T5"/>
              </a:cxn>
              <a:cxn ang="0">
                <a:pos x="T6" y="T7"/>
              </a:cxn>
              <a:cxn ang="0">
                <a:pos x="T8" y="T9"/>
              </a:cxn>
              <a:cxn ang="0">
                <a:pos x="T10" y="T11"/>
              </a:cxn>
              <a:cxn ang="0">
                <a:pos x="T12" y="T13"/>
              </a:cxn>
            </a:cxnLst>
            <a:rect l="0" t="0" r="r" b="b"/>
            <a:pathLst>
              <a:path w="4398" h="2935">
                <a:moveTo>
                  <a:pt x="0" y="557"/>
                </a:moveTo>
                <a:lnTo>
                  <a:pt x="1226" y="567"/>
                </a:lnTo>
                <a:lnTo>
                  <a:pt x="1226" y="2935"/>
                </a:lnTo>
                <a:lnTo>
                  <a:pt x="4398" y="2935"/>
                </a:lnTo>
                <a:lnTo>
                  <a:pt x="4398" y="0"/>
                </a:lnTo>
                <a:lnTo>
                  <a:pt x="0" y="0"/>
                </a:lnTo>
                <a:lnTo>
                  <a:pt x="0" y="557"/>
                </a:lnTo>
                <a:close/>
              </a:path>
            </a:pathLst>
          </a:custGeom>
          <a:solidFill>
            <a:schemeClr val="accent4">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dirty="0">
              <a:latin typeface="Calibri" panose="020F0502020204030204" pitchFamily="34" charset="0"/>
              <a:ea typeface="楷体_GB2312"/>
              <a:sym typeface="Arial"/>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mc:AlternateContent xmlns:mc="http://schemas.openxmlformats.org/markup-compatibility/2006" xmlns:a14="http://schemas.microsoft.com/office/drawing/2010/main">
        <mc:Choice Requires="a14">
          <p:sp>
            <p:nvSpPr>
              <p:cNvPr id="2" name="文本框 1"/>
              <p:cNvSpPr txBox="1"/>
              <p:nvPr/>
            </p:nvSpPr>
            <p:spPr>
              <a:xfrm>
                <a:off x="5494151" y="2139520"/>
                <a:ext cx="5528953" cy="5002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e>
                          </m:d>
                        </m:e>
                        <m:sup>
                          <m:r>
                            <m:rPr>
                              <m:sty m:val="p"/>
                            </m:rPr>
                            <a:rPr lang="el-GR" b="0" i="1" smtClean="0">
                              <a:latin typeface="Cambria Math" panose="02040503050406030204" pitchFamily="18" charset="0"/>
                            </a:rPr>
                            <m:t>α</m:t>
                          </m:r>
                          <m:r>
                            <a:rPr lang="en-US" b="0" i="1" smtClean="0">
                              <a:latin typeface="Cambria Math" panose="02040503050406030204" pitchFamily="18" charset="0"/>
                            </a:rPr>
                            <m:t>𝑖</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e>
                          </m:d>
                        </m:e>
                        <m:sup>
                          <m:r>
                            <a:rPr lang="en-US" b="0" i="1" smtClean="0">
                              <a:latin typeface="Cambria Math" panose="02040503050406030204" pitchFamily="18" charset="0"/>
                            </a:rPr>
                            <m:t>1−</m:t>
                          </m:r>
                          <m:r>
                            <m:rPr>
                              <m:sty m:val="p"/>
                            </m:rPr>
                            <a:rPr lang="el-GR" b="0" i="1" smtClean="0">
                              <a:latin typeface="Cambria Math" panose="02040503050406030204" pitchFamily="18" charset="0"/>
                            </a:rPr>
                            <m:t>α</m:t>
                          </m:r>
                          <m:r>
                            <a:rPr lang="en-US" b="0" i="1" smtClean="0">
                              <a:latin typeface="Cambria Math" panose="02040503050406030204" pitchFamily="18" charset="0"/>
                            </a:rPr>
                            <m:t>𝑖</m:t>
                          </m:r>
                        </m:sup>
                      </m:sSup>
                    </m:oMath>
                  </m:oMathPara>
                </a14:m>
                <a:endParaRPr lang="en-US" dirty="0">
                  <a:latin typeface="Calibri" panose="020F0502020204030204" pitchFamily="34"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5494151" y="2139520"/>
                <a:ext cx="5528953" cy="500265"/>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5326743" y="1816068"/>
                <a:ext cx="5863771" cy="4334392"/>
              </a:xfrm>
              <a:prstGeom prst="rect">
                <a:avLst/>
              </a:prstGeom>
              <a:noFill/>
            </p:spPr>
            <p:txBody>
              <a:bodyPr wrap="square" rtlCol="0">
                <a:spAutoFit/>
              </a:bodyPr>
              <a:lstStyle/>
              <a:p>
                <a:r>
                  <a:rPr lang="en-US" dirty="0" smtClean="0">
                    <a:latin typeface="Calibri" panose="020F0502020204030204" pitchFamily="34" charset="0"/>
                  </a:rPr>
                  <a:t>Gross production of intermediate good </a:t>
                </a:r>
                <a14:m>
                  <m:oMath xmlns:m="http://schemas.openxmlformats.org/officeDocument/2006/math">
                    <m:r>
                      <a:rPr lang="en-US" i="1" dirty="0" smtClean="0">
                        <a:latin typeface="Cambria Math" panose="02040503050406030204" pitchFamily="18" charset="0"/>
                      </a:rPr>
                      <m:t>𝑖</m:t>
                    </m:r>
                  </m:oMath>
                </a14:m>
                <a:r>
                  <a:rPr lang="en-US" dirty="0" smtClean="0">
                    <a:latin typeface="Calibri" panose="020F0502020204030204" pitchFamily="34" charset="0"/>
                  </a:rPr>
                  <a:t> in country </a:t>
                </a:r>
                <a14:m>
                  <m:oMath xmlns:m="http://schemas.openxmlformats.org/officeDocument/2006/math">
                    <m:r>
                      <a:rPr lang="en-US" i="1" dirty="0" smtClean="0">
                        <a:latin typeface="Cambria Math" panose="02040503050406030204" pitchFamily="18" charset="0"/>
                      </a:rPr>
                      <m:t>𝑗</m:t>
                    </m:r>
                  </m:oMath>
                </a14:m>
                <a:r>
                  <a:rPr lang="en-US" dirty="0" smtClean="0">
                    <a:latin typeface="Calibri" panose="020F0502020204030204" pitchFamily="34" charset="0"/>
                  </a:rPr>
                  <a:t>:</a:t>
                </a:r>
              </a:p>
              <a:p>
                <a:endParaRPr lang="en-US" dirty="0">
                  <a:latin typeface="Calibri" panose="020F0502020204030204" pitchFamily="34" charset="0"/>
                </a:endParaRPr>
              </a:p>
              <a:p>
                <a:endParaRPr lang="en-US" dirty="0" smtClean="0">
                  <a:latin typeface="Calibri" panose="020F0502020204030204" pitchFamily="34" charset="0"/>
                </a:endParaRPr>
              </a:p>
              <a:p>
                <a:r>
                  <a:rPr lang="en-US" dirty="0" smtClean="0">
                    <a:latin typeface="Calibri" panose="020F0502020204030204" pitchFamily="34" charset="0"/>
                  </a:rPr>
                  <a:t>Where K represents capital, A represents labor productivity, and </a:t>
                </a:r>
                <a14:m>
                  <m:oMath xmlns:m="http://schemas.openxmlformats.org/officeDocument/2006/math">
                    <m:r>
                      <a:rPr lang="en-US" i="1" dirty="0" smtClean="0">
                        <a:latin typeface="Cambria Math" panose="02040503050406030204" pitchFamily="18" charset="0"/>
                      </a:rPr>
                      <m:t>𝑁</m:t>
                    </m:r>
                  </m:oMath>
                </a14:m>
                <a:r>
                  <a:rPr lang="en-US" dirty="0" smtClean="0">
                    <a:latin typeface="Calibri" panose="020F0502020204030204" pitchFamily="34" charset="0"/>
                  </a:rPr>
                  <a:t> is the labor population. </a:t>
                </a:r>
                <a:r>
                  <a:rPr lang="el-GR" dirty="0" smtClean="0">
                    <a:latin typeface="Calibri" panose="020F0502020204030204" pitchFamily="34" charset="0"/>
                  </a:rPr>
                  <a:t>α</a:t>
                </a:r>
                <a:r>
                  <a:rPr lang="en-US" dirty="0" smtClean="0">
                    <a:latin typeface="Calibri" panose="020F0502020204030204" pitchFamily="34" charset="0"/>
                  </a:rPr>
                  <a:t> can be seen as capital intensity measurement.</a:t>
                </a:r>
              </a:p>
              <a:p>
                <a:r>
                  <a:rPr lang="en-US" dirty="0" smtClean="0">
                    <a:latin typeface="Calibri" panose="020F0502020204030204" pitchFamily="34" charset="0"/>
                  </a:rPr>
                  <a:t>There is also the composite good for Con. and Inv.,</a:t>
                </a:r>
                <a:endParaRPr lang="en-US" dirty="0">
                  <a:latin typeface="Calibri" panose="020F0502020204030204" pitchFamily="34" charset="0"/>
                </a:endParaRP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𝑘</m:t>
                                      </m:r>
                                    </m:sub>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𝜃</m:t>
                                          </m:r>
                                        </m:den>
                                      </m:f>
                                    </m:sup>
                                  </m:sSubSup>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𝑘𝑖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𝑗</m:t>
                                              </m:r>
                                            </m:sup>
                                          </m:sSubSup>
                                        </m:e>
                                      </m:d>
                                    </m:e>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𝜃</m:t>
                                          </m:r>
                                        </m:den>
                                      </m:f>
                                    </m:sup>
                                  </m:sSup>
                                </m:e>
                              </m:nary>
                            </m:e>
                          </m:d>
                        </m:e>
                        <m:sup>
                          <m:f>
                            <m:fPr>
                              <m:ctrlPr>
                                <a:rPr lang="en-US" b="0" i="1" dirty="0" smtClean="0">
                                  <a:latin typeface="Cambria Math" panose="02040503050406030204" pitchFamily="18" charset="0"/>
                                  <a:ea typeface="Cambria Math" panose="02040503050406030204" pitchFamily="18" charset="0"/>
                                </a:rPr>
                              </m:ctrlPr>
                            </m:fPr>
                            <m:num>
                              <m:r>
                                <m:rPr>
                                  <m:sty m:val="p"/>
                                </m:rPr>
                                <a:rPr lang="en-US" dirty="0">
                                  <a:latin typeface="Cambria Math" panose="02040503050406030204" pitchFamily="18" charset="0"/>
                                  <a:ea typeface="Cambria Math" panose="02040503050406030204" pitchFamily="18" charset="0"/>
                                </a:rPr>
                                <m:t>θ</m:t>
                              </m:r>
                            </m:num>
                            <m:den>
                              <m:r>
                                <m:rPr>
                                  <m:sty m:val="p"/>
                                </m:rPr>
                                <a:rPr lang="el-GR" b="0" i="1" dirty="0" smtClean="0">
                                  <a:latin typeface="Cambria Math" panose="02040503050406030204" pitchFamily="18" charset="0"/>
                                  <a:ea typeface="Cambria Math" panose="02040503050406030204" pitchFamily="18" charset="0"/>
                                </a:rPr>
                                <m:t>θ</m:t>
                              </m:r>
                              <m:r>
                                <a:rPr lang="en-US" b="0" i="1" dirty="0" smtClean="0">
                                  <a:latin typeface="Cambria Math" panose="02040503050406030204" pitchFamily="18" charset="0"/>
                                  <a:ea typeface="Cambria Math" panose="02040503050406030204" pitchFamily="18" charset="0"/>
                                </a:rPr>
                                <m:t>−1</m:t>
                              </m:r>
                            </m:den>
                          </m:f>
                        </m:sup>
                      </m:sSup>
                    </m:oMath>
                  </m:oMathPara>
                </a14:m>
                <a:endParaRPr lang="en-US" dirty="0" smtClean="0">
                  <a:latin typeface="Calibri" panose="020F0502020204030204" pitchFamily="34" charset="0"/>
                </a:endParaRPr>
              </a:p>
              <a:p>
                <a:r>
                  <a:rPr lang="en-US" dirty="0" smtClean="0">
                    <a:latin typeface="Calibri" panose="020F0502020204030204" pitchFamily="34" charset="0"/>
                  </a:rPr>
                  <a:t>Where x donates the amount of good </a:t>
                </a:r>
                <a14:m>
                  <m:oMath xmlns:m="http://schemas.openxmlformats.org/officeDocument/2006/math">
                    <m:r>
                      <a:rPr lang="en-US" i="1" dirty="0" smtClean="0">
                        <a:latin typeface="Cambria Math" panose="02040503050406030204" pitchFamily="18" charset="0"/>
                      </a:rPr>
                      <m:t>𝑘</m:t>
                    </m:r>
                  </m:oMath>
                </a14:m>
                <a:r>
                  <a:rPr lang="en-US" dirty="0" smtClean="0">
                    <a:latin typeface="Calibri" panose="020F0502020204030204" pitchFamily="34" charset="0"/>
                  </a:rPr>
                  <a:t> used for investment in that sector </a:t>
                </a:r>
                <a14:m>
                  <m:oMath xmlns:m="http://schemas.openxmlformats.org/officeDocument/2006/math">
                    <m:r>
                      <a:rPr lang="en-US" i="1" dirty="0" smtClean="0">
                        <a:latin typeface="Cambria Math" panose="02040503050406030204" pitchFamily="18" charset="0"/>
                      </a:rPr>
                      <m:t>𝑖</m:t>
                    </m:r>
                  </m:oMath>
                </a14:m>
                <a:r>
                  <a:rPr lang="en-US" dirty="0" smtClean="0">
                    <a:latin typeface="Calibri" panose="020F0502020204030204" pitchFamily="34" charset="0"/>
                  </a:rPr>
                  <a:t> of country </a:t>
                </a:r>
                <a14:m>
                  <m:oMath xmlns:m="http://schemas.openxmlformats.org/officeDocument/2006/math">
                    <m:r>
                      <a:rPr lang="en-US" i="1" dirty="0" smtClean="0">
                        <a:latin typeface="Cambria Math" panose="02040503050406030204" pitchFamily="18" charset="0"/>
                      </a:rPr>
                      <m:t>𝑗</m:t>
                    </m:r>
                  </m:oMath>
                </a14:m>
                <a:r>
                  <a:rPr lang="en-US" dirty="0" smtClean="0">
                    <a:latin typeface="Calibri" panose="020F0502020204030204" pitchFamily="34" charset="0"/>
                  </a:rPr>
                  <a:t>; also, summation of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dirty="0" smtClean="0">
                    <a:latin typeface="Calibri" panose="020F0502020204030204" pitchFamily="34" charset="0"/>
                  </a:rPr>
                  <a:t> equals to 1, and </a:t>
                </a:r>
                <a14:m>
                  <m:oMath xmlns:m="http://schemas.openxmlformats.org/officeDocument/2006/math">
                    <m:r>
                      <a:rPr lang="en-US" i="1" smtClean="0">
                        <a:latin typeface="Cambria Math" panose="02040503050406030204" pitchFamily="18" charset="0"/>
                        <a:ea typeface="Cambria Math" panose="02040503050406030204" pitchFamily="18" charset="0"/>
                      </a:rPr>
                      <m:t>𝜃</m:t>
                    </m:r>
                  </m:oMath>
                </a14:m>
                <a:r>
                  <a:rPr lang="en-US" dirty="0" smtClean="0">
                    <a:latin typeface="Calibri" panose="020F0502020204030204" pitchFamily="34" charset="0"/>
                  </a:rPr>
                  <a:t> is always greater than 0.  </a:t>
                </a:r>
              </a:p>
              <a:p>
                <a:endParaRPr lang="en-US" dirty="0" smtClean="0">
                  <a:latin typeface="Calibri" panose="020F0502020204030204" pitchFamily="34" charset="0"/>
                </a:endParaRPr>
              </a:p>
              <a:p>
                <a:endParaRPr lang="en-US" dirty="0" smtClean="0">
                  <a:latin typeface="Calibri" panose="020F050202020403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326743" y="1816068"/>
                <a:ext cx="5863771" cy="4334392"/>
              </a:xfrm>
              <a:prstGeom prst="rect">
                <a:avLst/>
              </a:prstGeom>
              <a:blipFill rotWithShape="0">
                <a:blip r:embed="rId3"/>
                <a:stretch>
                  <a:fillRect l="-936" t="-844"/>
                </a:stretch>
              </a:blipFill>
            </p:spPr>
            <p:txBody>
              <a:bodyPr/>
              <a:lstStyle/>
              <a:p>
                <a:r>
                  <a:rPr lang="en-US">
                    <a:noFill/>
                  </a:rPr>
                  <a:t> </a:t>
                </a:r>
              </a:p>
            </p:txBody>
          </p:sp>
        </mc:Fallback>
      </mc:AlternateContent>
      <p:sp>
        <p:nvSpPr>
          <p:cNvPr id="59" name="文本框 58"/>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387898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(2/13)</a:t>
            </a:r>
          </a:p>
          <a:p>
            <a:r>
              <a:rPr lang="en-US" sz="2400" dirty="0" smtClean="0">
                <a:latin typeface="Calibri" panose="020F0502020204030204" pitchFamily="34" charset="0"/>
              </a:rPr>
              <a:t>Part I – Production Technologies </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36" name="Rectangle 3"/>
          <p:cNvSpPr>
            <a:spLocks noChangeArrowheads="1"/>
          </p:cNvSpPr>
          <p:nvPr/>
        </p:nvSpPr>
        <p:spPr bwMode="gray">
          <a:xfrm>
            <a:off x="3033532" y="4142467"/>
            <a:ext cx="1712550" cy="914400"/>
          </a:xfrm>
          <a:prstGeom prst="rect">
            <a:avLst/>
          </a:prstGeom>
          <a:solidFill>
            <a:srgbClr val="84CD53"/>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Market Clearing</a:t>
            </a:r>
            <a:endParaRPr lang="zh-CN" altLang="en-US" b="1" dirty="0">
              <a:latin typeface="Calibri" panose="020F0502020204030204" pitchFamily="34" charset="0"/>
              <a:ea typeface="楷体_GB2312"/>
              <a:sym typeface="Arial"/>
            </a:endParaRPr>
          </a:p>
        </p:txBody>
      </p:sp>
      <p:sp>
        <p:nvSpPr>
          <p:cNvPr id="38" name="Rectangle 4"/>
          <p:cNvSpPr>
            <a:spLocks noChangeArrowheads="1"/>
          </p:cNvSpPr>
          <p:nvPr/>
        </p:nvSpPr>
        <p:spPr bwMode="gray">
          <a:xfrm>
            <a:off x="3037002" y="5352142"/>
            <a:ext cx="1712550" cy="914400"/>
          </a:xfrm>
          <a:prstGeom prst="rect">
            <a:avLst/>
          </a:prstGeom>
          <a:solidFill>
            <a:srgbClr val="D4442C"/>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r>
              <a:rPr lang="en-US" altLang="zh-CN" b="1" dirty="0" smtClean="0">
                <a:solidFill>
                  <a:schemeClr val="bg1"/>
                </a:solidFill>
                <a:latin typeface="Calibri" panose="020F0502020204030204" pitchFamily="34" charset="0"/>
                <a:ea typeface="楷体_GB2312"/>
                <a:sym typeface="Arial"/>
              </a:rPr>
              <a:t>Equilibrium</a:t>
            </a:r>
            <a:endParaRPr lang="zh-CN" altLang="en-US" sz="1400" b="1" dirty="0">
              <a:solidFill>
                <a:schemeClr val="bg1"/>
              </a:solidFill>
              <a:latin typeface="Calibri" panose="020F0502020204030204" pitchFamily="34" charset="0"/>
              <a:ea typeface="楷体_GB2312"/>
              <a:sym typeface="Arial"/>
            </a:endParaRPr>
          </a:p>
        </p:txBody>
      </p:sp>
      <p:sp>
        <p:nvSpPr>
          <p:cNvPr id="56" name="Rectangle 5"/>
          <p:cNvSpPr>
            <a:spLocks noChangeArrowheads="1"/>
          </p:cNvSpPr>
          <p:nvPr/>
        </p:nvSpPr>
        <p:spPr bwMode="gray">
          <a:xfrm>
            <a:off x="3033532" y="2824842"/>
            <a:ext cx="1712550" cy="914400"/>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r>
              <a:rPr lang="en-US" altLang="zh-CN" b="1" dirty="0" smtClean="0">
                <a:solidFill>
                  <a:schemeClr val="bg1"/>
                </a:solidFill>
                <a:latin typeface="Calibri" panose="020F0502020204030204" pitchFamily="34" charset="0"/>
                <a:ea typeface="楷体_GB2312"/>
                <a:sym typeface="Arial"/>
              </a:rPr>
              <a:t>Consumers</a:t>
            </a:r>
            <a:endParaRPr lang="zh-CN" altLang="en-US" sz="1400" b="1" dirty="0">
              <a:solidFill>
                <a:schemeClr val="bg1"/>
              </a:solidFill>
              <a:latin typeface="Calibri" panose="020F0502020204030204" pitchFamily="34" charset="0"/>
              <a:ea typeface="楷体_GB2312"/>
              <a:sym typeface="Arial"/>
            </a:endParaRPr>
          </a:p>
        </p:txBody>
      </p:sp>
      <p:sp>
        <p:nvSpPr>
          <p:cNvPr id="57" name="Freeform 6"/>
          <p:cNvSpPr>
            <a:spLocks/>
          </p:cNvSpPr>
          <p:nvPr/>
        </p:nvSpPr>
        <p:spPr bwMode="gray">
          <a:xfrm>
            <a:off x="3037002" y="1580242"/>
            <a:ext cx="8153512" cy="4806044"/>
          </a:xfrm>
          <a:custGeom>
            <a:avLst/>
            <a:gdLst>
              <a:gd name="T0" fmla="*/ 0 w 4398"/>
              <a:gd name="T1" fmla="*/ 557 h 2935"/>
              <a:gd name="T2" fmla="*/ 1226 w 4398"/>
              <a:gd name="T3" fmla="*/ 567 h 2935"/>
              <a:gd name="T4" fmla="*/ 1226 w 4398"/>
              <a:gd name="T5" fmla="*/ 2935 h 2935"/>
              <a:gd name="T6" fmla="*/ 4398 w 4398"/>
              <a:gd name="T7" fmla="*/ 2935 h 2935"/>
              <a:gd name="T8" fmla="*/ 4398 w 4398"/>
              <a:gd name="T9" fmla="*/ 0 h 2935"/>
              <a:gd name="T10" fmla="*/ 0 w 4398"/>
              <a:gd name="T11" fmla="*/ 0 h 2935"/>
              <a:gd name="T12" fmla="*/ 0 w 4398"/>
              <a:gd name="T13" fmla="*/ 557 h 2935"/>
            </a:gdLst>
            <a:ahLst/>
            <a:cxnLst>
              <a:cxn ang="0">
                <a:pos x="T0" y="T1"/>
              </a:cxn>
              <a:cxn ang="0">
                <a:pos x="T2" y="T3"/>
              </a:cxn>
              <a:cxn ang="0">
                <a:pos x="T4" y="T5"/>
              </a:cxn>
              <a:cxn ang="0">
                <a:pos x="T6" y="T7"/>
              </a:cxn>
              <a:cxn ang="0">
                <a:pos x="T8" y="T9"/>
              </a:cxn>
              <a:cxn ang="0">
                <a:pos x="T10" y="T11"/>
              </a:cxn>
              <a:cxn ang="0">
                <a:pos x="T12" y="T13"/>
              </a:cxn>
            </a:cxnLst>
            <a:rect l="0" t="0" r="r" b="b"/>
            <a:pathLst>
              <a:path w="4398" h="2935">
                <a:moveTo>
                  <a:pt x="0" y="557"/>
                </a:moveTo>
                <a:lnTo>
                  <a:pt x="1226" y="567"/>
                </a:lnTo>
                <a:lnTo>
                  <a:pt x="1226" y="2935"/>
                </a:lnTo>
                <a:lnTo>
                  <a:pt x="4398" y="2935"/>
                </a:lnTo>
                <a:lnTo>
                  <a:pt x="4398" y="0"/>
                </a:lnTo>
                <a:lnTo>
                  <a:pt x="0" y="0"/>
                </a:lnTo>
                <a:lnTo>
                  <a:pt x="0" y="557"/>
                </a:lnTo>
                <a:close/>
              </a:path>
            </a:pathLst>
          </a:custGeom>
          <a:solidFill>
            <a:schemeClr val="accent4">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dirty="0">
              <a:latin typeface="Calibri" panose="020F0502020204030204" pitchFamily="34" charset="0"/>
              <a:ea typeface="楷体_GB2312"/>
              <a:sym typeface="Arial"/>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mc:AlternateContent xmlns:mc="http://schemas.openxmlformats.org/markup-compatibility/2006" xmlns:a14="http://schemas.microsoft.com/office/drawing/2010/main">
        <mc:Choice Requires="a14">
          <p:sp>
            <p:nvSpPr>
              <p:cNvPr id="3" name="文本框 2"/>
              <p:cNvSpPr txBox="1"/>
              <p:nvPr/>
            </p:nvSpPr>
            <p:spPr>
              <a:xfrm>
                <a:off x="5326743" y="1616865"/>
                <a:ext cx="5863771" cy="4356064"/>
              </a:xfrm>
              <a:prstGeom prst="rect">
                <a:avLst/>
              </a:prstGeom>
              <a:noFill/>
            </p:spPr>
            <p:txBody>
              <a:bodyPr wrap="square" rtlCol="0">
                <a:spAutoFit/>
              </a:bodyPr>
              <a:lstStyle/>
              <a:p>
                <a:r>
                  <a:rPr lang="en-US" dirty="0" smtClean="0">
                    <a:latin typeface="Calibri" panose="020F0502020204030204" pitchFamily="34" charset="0"/>
                  </a:rPr>
                  <a:t>Because all goods can be traded freely, the law of one price holds for all intermediate goods, and their prices can be donated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𝑖𝑡</m:t>
                        </m:r>
                      </m:sub>
                    </m:sSub>
                  </m:oMath>
                </a14:m>
                <a:r>
                  <a:rPr lang="en-US" dirty="0" smtClean="0">
                    <a:latin typeface="Calibri" panose="020F0502020204030204" pitchFamily="34" charset="0"/>
                  </a:rPr>
                  <a:t>. Since preferences are symmetric across countries, its associated investment price index is</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𝑖</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𝜃</m:t>
                                      </m:r>
                                    </m:sup>
                                  </m:sSubSup>
                                </m:e>
                              </m:nary>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𝜃</m:t>
                              </m:r>
                            </m:den>
                          </m:f>
                        </m:sup>
                      </m:sSup>
                    </m:oMath>
                  </m:oMathPara>
                </a14:m>
                <a:endParaRPr lang="en-US" dirty="0" smtClean="0">
                  <a:latin typeface="Calibri" panose="020F0502020204030204" pitchFamily="34" charset="0"/>
                </a:endParaRPr>
              </a:p>
              <a:p>
                <a:r>
                  <a:rPr lang="en-US" dirty="0" smtClean="0">
                    <a:latin typeface="Calibri" panose="020F0502020204030204" pitchFamily="34" charset="0"/>
                  </a:rPr>
                  <a:t>Which is normalized to 1 for simplicity. </a:t>
                </a:r>
              </a:p>
              <a:p>
                <a:r>
                  <a:rPr lang="en-US" dirty="0" smtClean="0">
                    <a:latin typeface="Calibri" panose="020F0502020204030204" pitchFamily="34" charset="0"/>
                  </a:rPr>
                  <a:t>Then, we have the capital used in producing goods </a:t>
                </a:r>
                <a14:m>
                  <m:oMath xmlns:m="http://schemas.openxmlformats.org/officeDocument/2006/math">
                    <m:r>
                      <a:rPr lang="en-US" i="1" dirty="0" smtClean="0">
                        <a:latin typeface="Cambria Math" panose="02040503050406030204" pitchFamily="18" charset="0"/>
                      </a:rPr>
                      <m:t>𝑖</m:t>
                    </m:r>
                  </m:oMath>
                </a14:m>
                <a:r>
                  <a:rPr lang="en-US" dirty="0" smtClean="0">
                    <a:latin typeface="Calibri" panose="020F0502020204030204" pitchFamily="34" charset="0"/>
                  </a:rPr>
                  <a:t> in country </a:t>
                </a:r>
                <a14:m>
                  <m:oMath xmlns:m="http://schemas.openxmlformats.org/officeDocument/2006/math">
                    <m:r>
                      <a:rPr lang="en-US" i="1" dirty="0" smtClean="0">
                        <a:latin typeface="Cambria Math" panose="02040503050406030204" pitchFamily="18" charset="0"/>
                      </a:rPr>
                      <m:t>𝑗</m:t>
                    </m:r>
                  </m:oMath>
                </a14:m>
                <a:r>
                  <a:rPr lang="en-US" dirty="0" smtClean="0">
                    <a:latin typeface="Calibri" panose="020F0502020204030204" pitchFamily="34" charset="0"/>
                  </a:rPr>
                  <a:t> augmented by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oMath>
                </a14:m>
                <a:r>
                  <a:rPr lang="en-US" dirty="0" smtClean="0">
                    <a:latin typeface="Calibri" panose="020F0502020204030204" pitchFamily="34" charset="0"/>
                  </a:rPr>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oMath>
                </a14:m>
                <a:r>
                  <a:rPr lang="en-US" dirty="0" smtClean="0">
                    <a:latin typeface="Calibri" panose="020F0502020204030204" pitchFamily="34" charset="0"/>
                  </a:rPr>
                  <a:t>. The law of motion for </a:t>
                </a:r>
                <a14:m>
                  <m:oMath xmlns:m="http://schemas.openxmlformats.org/officeDocument/2006/math">
                    <m:r>
                      <a:rPr lang="en-US" i="1" dirty="0" smtClean="0">
                        <a:latin typeface="Cambria Math" panose="02040503050406030204" pitchFamily="18" charset="0"/>
                      </a:rPr>
                      <m:t>𝐾</m:t>
                    </m:r>
                  </m:oMath>
                </a14:m>
                <a:r>
                  <a:rPr lang="en-US" dirty="0" smtClean="0">
                    <a:latin typeface="Calibri" panose="020F0502020204030204" pitchFamily="34" charset="0"/>
                  </a:rPr>
                  <a:t> is given by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r>
                      <a:rPr lang="en-US" b="0" i="1" smtClean="0">
                        <a:latin typeface="Cambria Math" panose="02040503050406030204" pitchFamily="18" charset="0"/>
                      </a:rPr>
                      <m:t>𝐺</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𝑖𝑡</m:t>
                            </m:r>
                          </m:sub>
                          <m:sup>
                            <m:r>
                              <a:rPr lang="en-US" b="0" i="1" smtClean="0">
                                <a:latin typeface="Cambria Math" panose="02040503050406030204" pitchFamily="18" charset="0"/>
                              </a:rPr>
                              <m:t>𝐽</m:t>
                            </m:r>
                          </m:sup>
                        </m:sSubSup>
                      </m:e>
                    </m:d>
                  </m:oMath>
                </a14:m>
                <a:r>
                  <a:rPr lang="en-US" dirty="0" smtClean="0">
                    <a:latin typeface="Calibri" panose="020F0502020204030204" pitchFamily="34" charset="0"/>
                  </a:rPr>
                  <a:t>, where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smtClean="0">
                    <a:latin typeface="Calibri" panose="020F0502020204030204" pitchFamily="34" charset="0"/>
                  </a:rPr>
                  <a:t> is nondecreasing and linearly homogeneous in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 &amp; </m:t>
                    </m:r>
                    <m:r>
                      <a:rPr lang="en-US" b="0" i="1" smtClean="0">
                        <a:latin typeface="Cambria Math" panose="02040503050406030204" pitchFamily="18" charset="0"/>
                      </a:rPr>
                      <m:t>𝐼</m:t>
                    </m:r>
                  </m:oMath>
                </a14:m>
                <a:endParaRPr lang="en-US" dirty="0" smtClean="0">
                  <a:latin typeface="Calibri" panose="020F0502020204030204" pitchFamily="34" charset="0"/>
                </a:endParaRP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e>
                          </m:d>
                        </m:e>
                        <m:sup>
                          <m:r>
                            <a:rPr lang="en-US" b="0" i="1" smtClean="0">
                              <a:latin typeface="Cambria Math" panose="02040503050406030204" pitchFamily="18" charset="0"/>
                            </a:rPr>
                            <m:t>𝜙</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e>
                          </m:d>
                        </m:e>
                        <m:sup>
                          <m:r>
                            <a:rPr lang="en-US" b="0" i="1" smtClean="0">
                              <a:latin typeface="Cambria Math" panose="02040503050406030204" pitchFamily="18" charset="0"/>
                            </a:rPr>
                            <m:t>1−</m:t>
                          </m:r>
                          <m:r>
                            <a:rPr lang="en-US" b="0" i="1" smtClean="0">
                              <a:latin typeface="Cambria Math" panose="02040503050406030204" pitchFamily="18" charset="0"/>
                            </a:rPr>
                            <m:t>𝜙</m:t>
                          </m:r>
                        </m:sup>
                      </m:sSup>
                    </m:oMath>
                  </m:oMathPara>
                </a14:m>
                <a:endParaRPr lang="en-US" dirty="0" smtClean="0">
                  <a:latin typeface="Calibri" panose="020F0502020204030204" pitchFamily="34" charset="0"/>
                </a:endParaRPr>
              </a:p>
              <a:p>
                <a:r>
                  <a:rPr lang="en-US" dirty="0" smtClean="0">
                    <a:latin typeface="Calibri" panose="020F0502020204030204" pitchFamily="34" charset="0"/>
                  </a:rPr>
                  <a:t>Where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 &amp; </m:t>
                    </m:r>
                    <m:r>
                      <a:rPr lang="en-US" b="0" i="1" smtClean="0">
                        <a:latin typeface="Cambria Math" panose="02040503050406030204" pitchFamily="18" charset="0"/>
                      </a:rPr>
                      <m:t>𝑎</m:t>
                    </m:r>
                  </m:oMath>
                </a14:m>
                <a:r>
                  <a:rPr lang="en-US" dirty="0" smtClean="0">
                    <a:latin typeface="Calibri" panose="020F0502020204030204" pitchFamily="34" charset="0"/>
                  </a:rPr>
                  <a:t> is greater than 0. </a:t>
                </a:r>
              </a:p>
            </p:txBody>
          </p:sp>
        </mc:Choice>
        <mc:Fallback xmlns="">
          <p:sp>
            <p:nvSpPr>
              <p:cNvPr id="3" name="文本框 2"/>
              <p:cNvSpPr txBox="1">
                <a:spLocks noRot="1" noChangeAspect="1" noMove="1" noResize="1" noEditPoints="1" noAdjustHandles="1" noChangeArrowheads="1" noChangeShapeType="1" noTextEdit="1"/>
              </p:cNvSpPr>
              <p:nvPr/>
            </p:nvSpPr>
            <p:spPr>
              <a:xfrm>
                <a:off x="5326743" y="1616865"/>
                <a:ext cx="5863771" cy="4356064"/>
              </a:xfrm>
              <a:prstGeom prst="rect">
                <a:avLst/>
              </a:prstGeom>
              <a:blipFill rotWithShape="0">
                <a:blip r:embed="rId2"/>
                <a:stretch>
                  <a:fillRect l="-936" t="-699" b="-1259"/>
                </a:stretch>
              </a:blipFill>
            </p:spPr>
            <p:txBody>
              <a:bodyPr/>
              <a:lstStyle/>
              <a:p>
                <a:r>
                  <a:rPr lang="en-US">
                    <a:noFill/>
                  </a:rPr>
                  <a:t> </a:t>
                </a:r>
              </a:p>
            </p:txBody>
          </p:sp>
        </mc:Fallback>
      </mc:AlternateContent>
      <p:sp>
        <p:nvSpPr>
          <p:cNvPr id="12" name="文本框 11"/>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2908731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(3/13)</a:t>
            </a:r>
          </a:p>
          <a:p>
            <a:r>
              <a:rPr lang="en-US" sz="2400" dirty="0" smtClean="0">
                <a:latin typeface="Calibri" panose="020F0502020204030204" pitchFamily="34" charset="0"/>
              </a:rPr>
              <a:t>Part I – Production Technologies </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36" name="Rectangle 3"/>
          <p:cNvSpPr>
            <a:spLocks noChangeArrowheads="1"/>
          </p:cNvSpPr>
          <p:nvPr/>
        </p:nvSpPr>
        <p:spPr bwMode="gray">
          <a:xfrm>
            <a:off x="3033532" y="4142467"/>
            <a:ext cx="1712550" cy="914400"/>
          </a:xfrm>
          <a:prstGeom prst="rect">
            <a:avLst/>
          </a:prstGeom>
          <a:solidFill>
            <a:srgbClr val="84CD53"/>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Market Clearing</a:t>
            </a:r>
            <a:endParaRPr lang="zh-CN" altLang="en-US" b="1" dirty="0">
              <a:latin typeface="Calibri" panose="020F0502020204030204" pitchFamily="34" charset="0"/>
              <a:ea typeface="楷体_GB2312"/>
              <a:sym typeface="Arial"/>
            </a:endParaRPr>
          </a:p>
        </p:txBody>
      </p:sp>
      <p:sp>
        <p:nvSpPr>
          <p:cNvPr id="38" name="Rectangle 4"/>
          <p:cNvSpPr>
            <a:spLocks noChangeArrowheads="1"/>
          </p:cNvSpPr>
          <p:nvPr/>
        </p:nvSpPr>
        <p:spPr bwMode="gray">
          <a:xfrm>
            <a:off x="3037002" y="5352142"/>
            <a:ext cx="1712550" cy="914400"/>
          </a:xfrm>
          <a:prstGeom prst="rect">
            <a:avLst/>
          </a:prstGeom>
          <a:solidFill>
            <a:srgbClr val="D4442C"/>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r>
              <a:rPr lang="en-US" altLang="zh-CN" b="1" dirty="0" smtClean="0">
                <a:solidFill>
                  <a:schemeClr val="bg1"/>
                </a:solidFill>
                <a:latin typeface="Calibri" panose="020F0502020204030204" pitchFamily="34" charset="0"/>
                <a:ea typeface="楷体_GB2312"/>
                <a:sym typeface="Arial"/>
              </a:rPr>
              <a:t>Equilibrium</a:t>
            </a:r>
            <a:endParaRPr lang="zh-CN" altLang="en-US" sz="1400" b="1" dirty="0">
              <a:solidFill>
                <a:schemeClr val="bg1"/>
              </a:solidFill>
              <a:latin typeface="Calibri" panose="020F0502020204030204" pitchFamily="34" charset="0"/>
              <a:ea typeface="楷体_GB2312"/>
              <a:sym typeface="Arial"/>
            </a:endParaRPr>
          </a:p>
        </p:txBody>
      </p:sp>
      <p:sp>
        <p:nvSpPr>
          <p:cNvPr id="56" name="Rectangle 5"/>
          <p:cNvSpPr>
            <a:spLocks noChangeArrowheads="1"/>
          </p:cNvSpPr>
          <p:nvPr/>
        </p:nvSpPr>
        <p:spPr bwMode="gray">
          <a:xfrm>
            <a:off x="3033532" y="2824842"/>
            <a:ext cx="1712550" cy="914400"/>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r>
              <a:rPr lang="en-US" altLang="zh-CN" b="1" dirty="0" smtClean="0">
                <a:solidFill>
                  <a:schemeClr val="bg1"/>
                </a:solidFill>
                <a:latin typeface="Calibri" panose="020F0502020204030204" pitchFamily="34" charset="0"/>
                <a:ea typeface="楷体_GB2312"/>
                <a:sym typeface="Arial"/>
              </a:rPr>
              <a:t>Consumers</a:t>
            </a:r>
            <a:endParaRPr lang="zh-CN" altLang="en-US" sz="1400" b="1" dirty="0">
              <a:solidFill>
                <a:schemeClr val="bg1"/>
              </a:solidFill>
              <a:latin typeface="Calibri" panose="020F0502020204030204" pitchFamily="34" charset="0"/>
              <a:ea typeface="楷体_GB2312"/>
              <a:sym typeface="Arial"/>
            </a:endParaRPr>
          </a:p>
        </p:txBody>
      </p:sp>
      <p:sp>
        <p:nvSpPr>
          <p:cNvPr id="57" name="Freeform 6"/>
          <p:cNvSpPr>
            <a:spLocks/>
          </p:cNvSpPr>
          <p:nvPr/>
        </p:nvSpPr>
        <p:spPr bwMode="gray">
          <a:xfrm>
            <a:off x="3037002" y="1580242"/>
            <a:ext cx="8153512" cy="4806044"/>
          </a:xfrm>
          <a:custGeom>
            <a:avLst/>
            <a:gdLst>
              <a:gd name="T0" fmla="*/ 0 w 4398"/>
              <a:gd name="T1" fmla="*/ 557 h 2935"/>
              <a:gd name="T2" fmla="*/ 1226 w 4398"/>
              <a:gd name="T3" fmla="*/ 567 h 2935"/>
              <a:gd name="T4" fmla="*/ 1226 w 4398"/>
              <a:gd name="T5" fmla="*/ 2935 h 2935"/>
              <a:gd name="T6" fmla="*/ 4398 w 4398"/>
              <a:gd name="T7" fmla="*/ 2935 h 2935"/>
              <a:gd name="T8" fmla="*/ 4398 w 4398"/>
              <a:gd name="T9" fmla="*/ 0 h 2935"/>
              <a:gd name="T10" fmla="*/ 0 w 4398"/>
              <a:gd name="T11" fmla="*/ 0 h 2935"/>
              <a:gd name="T12" fmla="*/ 0 w 4398"/>
              <a:gd name="T13" fmla="*/ 557 h 2935"/>
            </a:gdLst>
            <a:ahLst/>
            <a:cxnLst>
              <a:cxn ang="0">
                <a:pos x="T0" y="T1"/>
              </a:cxn>
              <a:cxn ang="0">
                <a:pos x="T2" y="T3"/>
              </a:cxn>
              <a:cxn ang="0">
                <a:pos x="T4" y="T5"/>
              </a:cxn>
              <a:cxn ang="0">
                <a:pos x="T6" y="T7"/>
              </a:cxn>
              <a:cxn ang="0">
                <a:pos x="T8" y="T9"/>
              </a:cxn>
              <a:cxn ang="0">
                <a:pos x="T10" y="T11"/>
              </a:cxn>
              <a:cxn ang="0">
                <a:pos x="T12" y="T13"/>
              </a:cxn>
            </a:cxnLst>
            <a:rect l="0" t="0" r="r" b="b"/>
            <a:pathLst>
              <a:path w="4398" h="2935">
                <a:moveTo>
                  <a:pt x="0" y="557"/>
                </a:moveTo>
                <a:lnTo>
                  <a:pt x="1226" y="567"/>
                </a:lnTo>
                <a:lnTo>
                  <a:pt x="1226" y="2935"/>
                </a:lnTo>
                <a:lnTo>
                  <a:pt x="4398" y="2935"/>
                </a:lnTo>
                <a:lnTo>
                  <a:pt x="4398" y="0"/>
                </a:lnTo>
                <a:lnTo>
                  <a:pt x="0" y="0"/>
                </a:lnTo>
                <a:lnTo>
                  <a:pt x="0" y="557"/>
                </a:lnTo>
                <a:close/>
              </a:path>
            </a:pathLst>
          </a:custGeom>
          <a:solidFill>
            <a:schemeClr val="accent4">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dirty="0">
              <a:latin typeface="Calibri" panose="020F0502020204030204" pitchFamily="34" charset="0"/>
              <a:ea typeface="楷体_GB2312"/>
              <a:sym typeface="Arial"/>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mc:AlternateContent xmlns:mc="http://schemas.openxmlformats.org/markup-compatibility/2006" xmlns:a14="http://schemas.microsoft.com/office/drawing/2010/main">
        <mc:Choice Requires="a14">
          <p:sp>
            <p:nvSpPr>
              <p:cNvPr id="3" name="文本框 2"/>
              <p:cNvSpPr txBox="1"/>
              <p:nvPr/>
            </p:nvSpPr>
            <p:spPr>
              <a:xfrm>
                <a:off x="5326743" y="1708593"/>
                <a:ext cx="5863771" cy="4329198"/>
              </a:xfrm>
              <a:prstGeom prst="rect">
                <a:avLst/>
              </a:prstGeom>
              <a:noFill/>
            </p:spPr>
            <p:txBody>
              <a:bodyPr wrap="square" rtlCol="0">
                <a:spAutoFit/>
              </a:bodyPr>
              <a:lstStyle/>
              <a:p>
                <a:r>
                  <a:rPr lang="en-US" dirty="0" smtClean="0">
                    <a:latin typeface="Calibri" panose="020F0502020204030204" pitchFamily="34" charset="0"/>
                  </a:rPr>
                  <a:t>Comparing to the standard capital accumulation equation with adjustment costs,</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𝛿</m:t>
                          </m:r>
                        </m:e>
                      </m:d>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𝑏</m:t>
                          </m:r>
                        </m:num>
                        <m:den>
                          <m:r>
                            <a:rPr lang="en-US" b="0" i="1" smtClean="0">
                              <a:latin typeface="Cambria Math" panose="02040503050406030204" pitchFamily="18" charset="0"/>
                              <a:ea typeface="Cambria Math" panose="02040503050406030204" pitchFamily="18" charset="0"/>
                            </a:rPr>
                            <m:t>2</m:t>
                          </m:r>
                        </m:den>
                      </m:f>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den>
                              </m:f>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𝛿</m:t>
                              </m:r>
                            </m:e>
                          </m:d>
                        </m:e>
                        <m:sup>
                          <m:r>
                            <a:rPr lang="en-US" b="0" i="1" smtClean="0">
                              <a:latin typeface="Cambria Math" panose="02040503050406030204" pitchFamily="18" charset="0"/>
                              <a:ea typeface="Cambria Math" panose="02040503050406030204" pitchFamily="18" charset="0"/>
                            </a:rPr>
                            <m:t>2</m:t>
                          </m:r>
                        </m:sup>
                      </m:s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oMath>
                  </m:oMathPara>
                </a14:m>
                <a:endParaRPr lang="en-US" dirty="0" smtClean="0">
                  <a:latin typeface="Calibri" panose="020F0502020204030204" pitchFamily="34" charset="0"/>
                </a:endParaRPr>
              </a:p>
              <a:p>
                <a:r>
                  <a:rPr lang="en-US" dirty="0" smtClean="0">
                    <a:latin typeface="Calibri" panose="020F0502020204030204" pitchFamily="34" charset="0"/>
                  </a:rPr>
                  <a:t>Where </a:t>
                </a:r>
                <a14:m>
                  <m:oMath xmlns:m="http://schemas.openxmlformats.org/officeDocument/2006/math">
                    <m:r>
                      <a:rPr lang="en-US" i="1" smtClean="0">
                        <a:latin typeface="Cambria Math" panose="02040503050406030204" pitchFamily="18" charset="0"/>
                        <a:ea typeface="Cambria Math" panose="02040503050406030204" pitchFamily="18" charset="0"/>
                      </a:rPr>
                      <m:t>𝛿</m:t>
                    </m:r>
                  </m:oMath>
                </a14:m>
                <a:r>
                  <a:rPr lang="en-US" dirty="0" smtClean="0">
                    <a:latin typeface="Calibri" panose="020F0502020204030204" pitchFamily="34" charset="0"/>
                  </a:rPr>
                  <a:t> is depreciation rate. Our log-linear model and standard model are equivalent up to the second order. </a:t>
                </a:r>
              </a:p>
              <a:p>
                <a:r>
                  <a:rPr lang="en-US" dirty="0" smtClean="0">
                    <a:latin typeface="Calibri" panose="020F0502020204030204" pitchFamily="34" charset="0"/>
                  </a:rPr>
                  <a:t>Now, let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oMath>
                </a14:m>
                <a:r>
                  <a:rPr lang="en-US" dirty="0" smtClean="0">
                    <a:latin typeface="Calibri" panose="020F0502020204030204" pitchFamily="34" charset="0"/>
                  </a:rPr>
                  <a:t> be the price of capital. It is the price, in term of the composite good, of acquiring one unit of capital at the end of the current period to be carried into the next period; it is also the additional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𝐼</m:t>
                        </m:r>
                      </m:e>
                      <m:sub>
                        <m:r>
                          <a:rPr lang="en-US" i="1">
                            <a:latin typeface="Cambria Math" panose="02040503050406030204" pitchFamily="18" charset="0"/>
                          </a:rPr>
                          <m:t>𝑖𝑡</m:t>
                        </m:r>
                      </m:sub>
                      <m:sup>
                        <m:r>
                          <a:rPr lang="en-US" i="1">
                            <a:latin typeface="Cambria Math" panose="02040503050406030204" pitchFamily="18" charset="0"/>
                          </a:rPr>
                          <m:t>𝑗</m:t>
                        </m:r>
                      </m:sup>
                    </m:sSubSup>
                  </m:oMath>
                </a14:m>
                <a:r>
                  <a:rPr lang="en-US" dirty="0" smtClean="0">
                    <a:latin typeface="Calibri" panose="020F0502020204030204" pitchFamily="34" charset="0"/>
                  </a:rPr>
                  <a:t> needed to augment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𝐾</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𝑗</m:t>
                        </m:r>
                      </m:sup>
                    </m:sSubSup>
                  </m:oMath>
                </a14:m>
                <a:r>
                  <a:rPr lang="en-US" dirty="0" smtClean="0">
                    <a:latin typeface="Calibri" panose="020F0502020204030204" pitchFamily="34" charset="0"/>
                  </a:rPr>
                  <a:t> by one unit. Thus,</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𝑎</m:t>
                          </m:r>
                          <m:r>
                            <a:rPr lang="en-US" b="0" i="1" smtClean="0">
                              <a:latin typeface="Cambria Math" panose="02040503050406030204" pitchFamily="18" charset="0"/>
                            </a:rPr>
                            <m:t>𝜙</m:t>
                          </m:r>
                        </m:den>
                      </m:f>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den>
                              </m:f>
                            </m:e>
                          </m:d>
                        </m:e>
                        <m:sup>
                          <m:r>
                            <a:rPr lang="en-US" b="0" i="1" smtClean="0">
                              <a:latin typeface="Cambria Math" panose="02040503050406030204" pitchFamily="18" charset="0"/>
                            </a:rPr>
                            <m:t>1−</m:t>
                          </m:r>
                          <m:r>
                            <a:rPr lang="en-US" b="0" i="1" smtClean="0">
                              <a:latin typeface="Cambria Math" panose="02040503050406030204" pitchFamily="18" charset="0"/>
                            </a:rPr>
                            <m:t>𝜙</m:t>
                          </m:r>
                        </m:sup>
                      </m:sSup>
                      <m:r>
                        <a:rPr lang="en-US" b="0" i="1" smtClean="0">
                          <a:latin typeface="Cambria Math" panose="02040503050406030204" pitchFamily="18" charset="0"/>
                        </a:rPr>
                        <m:t>&amp;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num>
                        <m:den>
                          <m:r>
                            <a:rPr lang="en-US" b="0" i="1" smtClean="0">
                              <a:latin typeface="Cambria Math" panose="02040503050406030204" pitchFamily="18" charset="0"/>
                            </a:rPr>
                            <m:t>𝜙</m:t>
                          </m:r>
                        </m:den>
                      </m:f>
                    </m:oMath>
                  </m:oMathPara>
                </a14:m>
                <a:endParaRPr lang="en-US" dirty="0" smtClean="0">
                  <a:latin typeface="Calibri" panose="020F050202020403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326743" y="1708593"/>
                <a:ext cx="5863771" cy="4329198"/>
              </a:xfrm>
              <a:prstGeom prst="rect">
                <a:avLst/>
              </a:prstGeom>
              <a:blipFill rotWithShape="0">
                <a:blip r:embed="rId2"/>
                <a:stretch>
                  <a:fillRect l="-936" t="-704" r="-208"/>
                </a:stretch>
              </a:blipFill>
            </p:spPr>
            <p:txBody>
              <a:bodyPr/>
              <a:lstStyle/>
              <a:p>
                <a:r>
                  <a:rPr lang="en-US">
                    <a:noFill/>
                  </a:rPr>
                  <a:t> </a:t>
                </a:r>
              </a:p>
            </p:txBody>
          </p:sp>
        </mc:Fallback>
      </mc:AlternateContent>
      <p:sp>
        <p:nvSpPr>
          <p:cNvPr id="11" name="文本框 10"/>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924487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(4/13)</a:t>
            </a:r>
          </a:p>
          <a:p>
            <a:r>
              <a:rPr lang="en-US" sz="2400" dirty="0" smtClean="0">
                <a:latin typeface="Calibri" panose="020F0502020204030204" pitchFamily="34" charset="0"/>
              </a:rPr>
              <a:t>Part I – Production Technologies </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36" name="Rectangle 3"/>
          <p:cNvSpPr>
            <a:spLocks noChangeArrowheads="1"/>
          </p:cNvSpPr>
          <p:nvPr/>
        </p:nvSpPr>
        <p:spPr bwMode="gray">
          <a:xfrm>
            <a:off x="3033532" y="4142467"/>
            <a:ext cx="1712550" cy="914400"/>
          </a:xfrm>
          <a:prstGeom prst="rect">
            <a:avLst/>
          </a:prstGeom>
          <a:solidFill>
            <a:srgbClr val="84CD53"/>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Market Clearing</a:t>
            </a:r>
            <a:endParaRPr lang="zh-CN" altLang="en-US" b="1" dirty="0">
              <a:latin typeface="Calibri" panose="020F0502020204030204" pitchFamily="34" charset="0"/>
              <a:ea typeface="楷体_GB2312"/>
              <a:sym typeface="Arial"/>
            </a:endParaRPr>
          </a:p>
        </p:txBody>
      </p:sp>
      <p:sp>
        <p:nvSpPr>
          <p:cNvPr id="38" name="Rectangle 4"/>
          <p:cNvSpPr>
            <a:spLocks noChangeArrowheads="1"/>
          </p:cNvSpPr>
          <p:nvPr/>
        </p:nvSpPr>
        <p:spPr bwMode="gray">
          <a:xfrm>
            <a:off x="3037002" y="5352142"/>
            <a:ext cx="1712550" cy="914400"/>
          </a:xfrm>
          <a:prstGeom prst="rect">
            <a:avLst/>
          </a:prstGeom>
          <a:solidFill>
            <a:srgbClr val="D4442C"/>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r>
              <a:rPr lang="en-US" altLang="zh-CN" b="1" dirty="0" smtClean="0">
                <a:solidFill>
                  <a:schemeClr val="bg1"/>
                </a:solidFill>
                <a:latin typeface="Calibri" panose="020F0502020204030204" pitchFamily="34" charset="0"/>
                <a:ea typeface="楷体_GB2312"/>
                <a:sym typeface="Arial"/>
              </a:rPr>
              <a:t>Equilibrium</a:t>
            </a:r>
            <a:endParaRPr lang="zh-CN" altLang="en-US" sz="1400" b="1" dirty="0">
              <a:solidFill>
                <a:schemeClr val="bg1"/>
              </a:solidFill>
              <a:latin typeface="Calibri" panose="020F0502020204030204" pitchFamily="34" charset="0"/>
              <a:ea typeface="楷体_GB2312"/>
              <a:sym typeface="Arial"/>
            </a:endParaRPr>
          </a:p>
        </p:txBody>
      </p:sp>
      <p:sp>
        <p:nvSpPr>
          <p:cNvPr id="56" name="Rectangle 5"/>
          <p:cNvSpPr>
            <a:spLocks noChangeArrowheads="1"/>
          </p:cNvSpPr>
          <p:nvPr/>
        </p:nvSpPr>
        <p:spPr bwMode="gray">
          <a:xfrm>
            <a:off x="3033532" y="2824842"/>
            <a:ext cx="1712550" cy="914400"/>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r>
              <a:rPr lang="en-US" altLang="zh-CN" b="1" dirty="0" smtClean="0">
                <a:solidFill>
                  <a:schemeClr val="bg1"/>
                </a:solidFill>
                <a:latin typeface="Calibri" panose="020F0502020204030204" pitchFamily="34" charset="0"/>
                <a:ea typeface="楷体_GB2312"/>
                <a:sym typeface="Arial"/>
              </a:rPr>
              <a:t>Consumers</a:t>
            </a:r>
            <a:endParaRPr lang="zh-CN" altLang="en-US" sz="1400" b="1" dirty="0">
              <a:solidFill>
                <a:schemeClr val="bg1"/>
              </a:solidFill>
              <a:latin typeface="Calibri" panose="020F0502020204030204" pitchFamily="34" charset="0"/>
              <a:ea typeface="楷体_GB2312"/>
              <a:sym typeface="Arial"/>
            </a:endParaRPr>
          </a:p>
        </p:txBody>
      </p:sp>
      <p:sp>
        <p:nvSpPr>
          <p:cNvPr id="57" name="Freeform 6"/>
          <p:cNvSpPr>
            <a:spLocks/>
          </p:cNvSpPr>
          <p:nvPr/>
        </p:nvSpPr>
        <p:spPr bwMode="gray">
          <a:xfrm>
            <a:off x="3033532" y="1580242"/>
            <a:ext cx="8153512" cy="4806044"/>
          </a:xfrm>
          <a:custGeom>
            <a:avLst/>
            <a:gdLst>
              <a:gd name="T0" fmla="*/ 0 w 4398"/>
              <a:gd name="T1" fmla="*/ 557 h 2935"/>
              <a:gd name="T2" fmla="*/ 1226 w 4398"/>
              <a:gd name="T3" fmla="*/ 567 h 2935"/>
              <a:gd name="T4" fmla="*/ 1226 w 4398"/>
              <a:gd name="T5" fmla="*/ 2935 h 2935"/>
              <a:gd name="T6" fmla="*/ 4398 w 4398"/>
              <a:gd name="T7" fmla="*/ 2935 h 2935"/>
              <a:gd name="T8" fmla="*/ 4398 w 4398"/>
              <a:gd name="T9" fmla="*/ 0 h 2935"/>
              <a:gd name="T10" fmla="*/ 0 w 4398"/>
              <a:gd name="T11" fmla="*/ 0 h 2935"/>
              <a:gd name="T12" fmla="*/ 0 w 4398"/>
              <a:gd name="T13" fmla="*/ 557 h 2935"/>
            </a:gdLst>
            <a:ahLst/>
            <a:cxnLst>
              <a:cxn ang="0">
                <a:pos x="T0" y="T1"/>
              </a:cxn>
              <a:cxn ang="0">
                <a:pos x="T2" y="T3"/>
              </a:cxn>
              <a:cxn ang="0">
                <a:pos x="T4" y="T5"/>
              </a:cxn>
              <a:cxn ang="0">
                <a:pos x="T6" y="T7"/>
              </a:cxn>
              <a:cxn ang="0">
                <a:pos x="T8" y="T9"/>
              </a:cxn>
              <a:cxn ang="0">
                <a:pos x="T10" y="T11"/>
              </a:cxn>
              <a:cxn ang="0">
                <a:pos x="T12" y="T13"/>
              </a:cxn>
            </a:cxnLst>
            <a:rect l="0" t="0" r="r" b="b"/>
            <a:pathLst>
              <a:path w="4398" h="2935">
                <a:moveTo>
                  <a:pt x="0" y="557"/>
                </a:moveTo>
                <a:lnTo>
                  <a:pt x="1226" y="567"/>
                </a:lnTo>
                <a:lnTo>
                  <a:pt x="1226" y="2935"/>
                </a:lnTo>
                <a:lnTo>
                  <a:pt x="4398" y="2935"/>
                </a:lnTo>
                <a:lnTo>
                  <a:pt x="4398" y="0"/>
                </a:lnTo>
                <a:lnTo>
                  <a:pt x="0" y="0"/>
                </a:lnTo>
                <a:lnTo>
                  <a:pt x="0" y="557"/>
                </a:lnTo>
                <a:close/>
              </a:path>
            </a:pathLst>
          </a:custGeom>
          <a:solidFill>
            <a:schemeClr val="accent4">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dirty="0">
              <a:latin typeface="Calibri" panose="020F0502020204030204" pitchFamily="34" charset="0"/>
              <a:ea typeface="楷体_GB2312"/>
              <a:sym typeface="Arial"/>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mc:AlternateContent xmlns:mc="http://schemas.openxmlformats.org/markup-compatibility/2006" xmlns:a14="http://schemas.microsoft.com/office/drawing/2010/main">
        <mc:Choice Requires="a14">
          <p:sp>
            <p:nvSpPr>
              <p:cNvPr id="3" name="文本框 2"/>
              <p:cNvSpPr txBox="1"/>
              <p:nvPr/>
            </p:nvSpPr>
            <p:spPr>
              <a:xfrm>
                <a:off x="5323273" y="1632531"/>
                <a:ext cx="5863771" cy="5225469"/>
              </a:xfrm>
              <a:prstGeom prst="rect">
                <a:avLst/>
              </a:prstGeom>
              <a:noFill/>
            </p:spPr>
            <p:txBody>
              <a:bodyPr wrap="square" rtlCol="0">
                <a:spAutoFit/>
              </a:bodyPr>
              <a:lstStyle/>
              <a:p>
                <a:r>
                  <a:rPr lang="en-US" dirty="0" smtClean="0">
                    <a:latin typeface="Calibri" panose="020F0502020204030204" pitchFamily="34" charset="0"/>
                  </a:rPr>
                  <a:t>Wage rate per unit of labor is given by,</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1 −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sub>
                              </m:sSub>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𝑖𝑡</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den>
                      </m:f>
                      <m:r>
                        <a:rPr lang="en-US" b="0" i="1" smtClean="0">
                          <a:latin typeface="Cambria Math" panose="02040503050406030204" pitchFamily="18" charset="0"/>
                        </a:rPr>
                        <m:t> </m:t>
                      </m:r>
                    </m:oMath>
                  </m:oMathPara>
                </a14:m>
                <a:endParaRPr lang="en-US" dirty="0" smtClean="0">
                  <a:latin typeface="Calibri" panose="020F0502020204030204" pitchFamily="34" charset="0"/>
                </a:endParaRPr>
              </a:p>
              <a:p>
                <a:r>
                  <a:rPr lang="en-US" dirty="0" smtClean="0">
                    <a:latin typeface="Calibri" panose="020F0502020204030204" pitchFamily="34" charset="0"/>
                  </a:rPr>
                  <a:t>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oMath>
                </a14:m>
                <a:r>
                  <a:rPr lang="en-US" dirty="0" smtClean="0">
                    <a:latin typeface="Calibri" panose="020F0502020204030204" pitchFamily="34" charset="0"/>
                  </a:rPr>
                  <a:t> because labor is mobile between sectors within each country. </a:t>
                </a:r>
              </a:p>
              <a:p>
                <a:r>
                  <a:rPr lang="en-US" dirty="0" smtClean="0">
                    <a:latin typeface="Calibri" panose="020F0502020204030204" pitchFamily="34" charset="0"/>
                  </a:rPr>
                  <a:t>Ultimately, we also want to know the rate of return to capital. By breaking down return into rental earned, which is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𝑖𝑡</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oMath>
                </a14:m>
                <a:r>
                  <a:rPr lang="en-US" dirty="0" smtClean="0">
                    <a:latin typeface="Calibri" panose="020F0502020204030204" pitchFamily="34" charset="0"/>
                  </a:rPr>
                  <a:t>, and rental earned in the capital adjustment process, which is the marginal contribution of capital in augmenting capital stock for use in the next period times relative price of capital,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ⅆ</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𝑗</m:t>
                            </m:r>
                          </m:sup>
                        </m:sSubSup>
                      </m:num>
                      <m:den>
                        <m:r>
                          <a:rPr lang="en-US" b="0" i="1" smtClean="0">
                            <a:latin typeface="Cambria Math" panose="02040503050406030204" pitchFamily="18" charset="0"/>
                          </a:rPr>
                          <m:t>ⅆ</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m:t>
                            </m:r>
                          </m:sub>
                          <m:sup>
                            <m:r>
                              <a:rPr lang="en-US" b="0" i="1" smtClean="0">
                                <a:latin typeface="Cambria Math" panose="02040503050406030204" pitchFamily="18" charset="0"/>
                              </a:rPr>
                              <m:t>𝑗</m:t>
                            </m:r>
                          </m:sup>
                        </m:sSubSup>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𝑖𝑡</m:t>
                        </m:r>
                      </m:sub>
                    </m:sSub>
                  </m:oMath>
                </a14:m>
                <a:r>
                  <a:rPr lang="en-US" b="0" dirty="0" smtClean="0">
                    <a:latin typeface="Calibri" panose="020F0502020204030204" pitchFamily="34" charset="0"/>
                  </a:rPr>
                  <a:t>. Dividing return by price, </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𝑖𝑡</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num>
                            <m:den>
                              <m:r>
                                <a:rPr lang="en-US" b="0" i="1" smtClean="0">
                                  <a:latin typeface="Cambria Math" panose="02040503050406030204" pitchFamily="18" charset="0"/>
                                  <a:ea typeface="Cambria Math" panose="02040503050406030204" pitchFamily="18" charset="0"/>
                                </a:rPr>
                                <m:t>𝜙</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𝐾</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den>
                          </m:f>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Sub>
                        </m:den>
                      </m:f>
                    </m:oMath>
                  </m:oMathPara>
                </a14:m>
                <a:endParaRPr lang="en-US" b="0" dirty="0" smtClean="0">
                  <a:latin typeface="Calibri" panose="020F0502020204030204" pitchFamily="34" charset="0"/>
                </a:endParaRPr>
              </a:p>
              <a:p>
                <a:endParaRPr lang="en-US" b="0" dirty="0" smtClean="0">
                  <a:latin typeface="Calibri" panose="020F050202020403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323273" y="1632531"/>
                <a:ext cx="5863771" cy="5225469"/>
              </a:xfrm>
              <a:prstGeom prst="rect">
                <a:avLst/>
              </a:prstGeom>
              <a:blipFill rotWithShape="0">
                <a:blip r:embed="rId2"/>
                <a:stretch>
                  <a:fillRect l="-832" t="-700" r="-520"/>
                </a:stretch>
              </a:blipFill>
            </p:spPr>
            <p:txBody>
              <a:bodyPr/>
              <a:lstStyle/>
              <a:p>
                <a:r>
                  <a:rPr lang="en-US">
                    <a:noFill/>
                  </a:rPr>
                  <a:t> </a:t>
                </a:r>
              </a:p>
            </p:txBody>
          </p:sp>
        </mc:Fallback>
      </mc:AlternateContent>
      <p:sp>
        <p:nvSpPr>
          <p:cNvPr id="11" name="文本框 10"/>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3159338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(5/13)</a:t>
            </a:r>
          </a:p>
          <a:p>
            <a:r>
              <a:rPr lang="en-US" sz="2400" dirty="0" smtClean="0">
                <a:latin typeface="Calibri" panose="020F0502020204030204" pitchFamily="34" charset="0"/>
              </a:rPr>
              <a:t>Part II – Consumers</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12" name="Rectangle 3"/>
          <p:cNvSpPr>
            <a:spLocks noChangeArrowheads="1"/>
          </p:cNvSpPr>
          <p:nvPr/>
        </p:nvSpPr>
        <p:spPr bwMode="gray">
          <a:xfrm>
            <a:off x="3077946" y="1581873"/>
            <a:ext cx="1712550" cy="939037"/>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13" name="Rectangle 4"/>
          <p:cNvSpPr>
            <a:spLocks noChangeArrowheads="1"/>
          </p:cNvSpPr>
          <p:nvPr/>
        </p:nvSpPr>
        <p:spPr bwMode="gray">
          <a:xfrm>
            <a:off x="3077945" y="4142468"/>
            <a:ext cx="1712550" cy="914400"/>
          </a:xfrm>
          <a:prstGeom prst="rect">
            <a:avLst/>
          </a:prstGeom>
          <a:solidFill>
            <a:srgbClr val="84CD53"/>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Market Clearing</a:t>
            </a:r>
            <a:endParaRPr lang="zh-CN" altLang="en-US" b="1" dirty="0">
              <a:latin typeface="Calibri" panose="020F0502020204030204" pitchFamily="34" charset="0"/>
              <a:ea typeface="楷体_GB2312"/>
              <a:sym typeface="Arial"/>
            </a:endParaRPr>
          </a:p>
        </p:txBody>
      </p:sp>
      <p:sp>
        <p:nvSpPr>
          <p:cNvPr id="14" name="Rectangle 5"/>
          <p:cNvSpPr>
            <a:spLocks noChangeArrowheads="1"/>
          </p:cNvSpPr>
          <p:nvPr/>
        </p:nvSpPr>
        <p:spPr bwMode="gray">
          <a:xfrm>
            <a:off x="3077945" y="5360801"/>
            <a:ext cx="1712550" cy="905742"/>
          </a:xfrm>
          <a:prstGeom prst="rect">
            <a:avLst/>
          </a:prstGeom>
          <a:solidFill>
            <a:srgbClr val="D4442C"/>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r>
              <a:rPr lang="en-US" altLang="zh-CN" b="1" dirty="0" smtClean="0">
                <a:solidFill>
                  <a:schemeClr val="bg1"/>
                </a:solidFill>
                <a:latin typeface="Calibri" panose="020F0502020204030204" pitchFamily="34" charset="0"/>
                <a:ea typeface="楷体_GB2312"/>
                <a:sym typeface="Arial"/>
              </a:rPr>
              <a:t>Equilibrium</a:t>
            </a:r>
            <a:endParaRPr lang="zh-CN" altLang="en-US" sz="1400" b="1" dirty="0">
              <a:solidFill>
                <a:schemeClr val="bg1"/>
              </a:solidFill>
              <a:latin typeface="Calibri" panose="020F0502020204030204" pitchFamily="34" charset="0"/>
              <a:ea typeface="楷体_GB2312"/>
              <a:sym typeface="Arial"/>
            </a:endParaRPr>
          </a:p>
        </p:txBody>
      </p:sp>
      <p:sp>
        <p:nvSpPr>
          <p:cNvPr id="15" name="Freeform 6"/>
          <p:cNvSpPr>
            <a:spLocks/>
          </p:cNvSpPr>
          <p:nvPr/>
        </p:nvSpPr>
        <p:spPr bwMode="gray">
          <a:xfrm flipV="1">
            <a:off x="3033532" y="1580242"/>
            <a:ext cx="8153512" cy="4799523"/>
          </a:xfrm>
          <a:custGeom>
            <a:avLst/>
            <a:gdLst>
              <a:gd name="T0" fmla="*/ 0 w 4406"/>
              <a:gd name="T1" fmla="*/ 2167 h 2944"/>
              <a:gd name="T2" fmla="*/ 1243 w 4406"/>
              <a:gd name="T3" fmla="*/ 2167 h 2944"/>
              <a:gd name="T4" fmla="*/ 1243 w 4406"/>
              <a:gd name="T5" fmla="*/ 2944 h 2944"/>
              <a:gd name="T6" fmla="*/ 4406 w 4406"/>
              <a:gd name="T7" fmla="*/ 2944 h 2944"/>
              <a:gd name="T8" fmla="*/ 4406 w 4406"/>
              <a:gd name="T9" fmla="*/ 0 h 2944"/>
              <a:gd name="T10" fmla="*/ 1216 w 4406"/>
              <a:gd name="T11" fmla="*/ 0 h 2944"/>
              <a:gd name="T12" fmla="*/ 1216 w 4406"/>
              <a:gd name="T13" fmla="*/ 1600 h 2944"/>
              <a:gd name="T14" fmla="*/ 0 w 4406"/>
              <a:gd name="T15" fmla="*/ 1600 h 2944"/>
              <a:gd name="T16" fmla="*/ 0 w 4406"/>
              <a:gd name="T17" fmla="*/ 2167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6" h="2944">
                <a:moveTo>
                  <a:pt x="0" y="2167"/>
                </a:moveTo>
                <a:lnTo>
                  <a:pt x="1243" y="2167"/>
                </a:lnTo>
                <a:lnTo>
                  <a:pt x="1243" y="2944"/>
                </a:lnTo>
                <a:lnTo>
                  <a:pt x="4406" y="2944"/>
                </a:lnTo>
                <a:lnTo>
                  <a:pt x="4406" y="0"/>
                </a:lnTo>
                <a:lnTo>
                  <a:pt x="1216" y="0"/>
                </a:lnTo>
                <a:lnTo>
                  <a:pt x="1216" y="1600"/>
                </a:lnTo>
                <a:lnTo>
                  <a:pt x="0" y="1600"/>
                </a:lnTo>
                <a:lnTo>
                  <a:pt x="0" y="2167"/>
                </a:lnTo>
                <a:close/>
              </a:path>
            </a:pathLst>
          </a:custGeom>
          <a:solidFill>
            <a:schemeClr val="accent1">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a:latin typeface="Calibri" panose="020F0502020204030204" pitchFamily="34" charset="0"/>
              <a:ea typeface="楷体_GB2312"/>
              <a:sym typeface="Arial"/>
            </a:endParaRPr>
          </a:p>
        </p:txBody>
      </p:sp>
      <mc:AlternateContent xmlns:mc="http://schemas.openxmlformats.org/markup-compatibility/2006" xmlns:a14="http://schemas.microsoft.com/office/drawing/2010/main">
        <mc:Choice Requires="a14">
          <p:sp>
            <p:nvSpPr>
              <p:cNvPr id="3" name="文本框 2"/>
              <p:cNvSpPr txBox="1"/>
              <p:nvPr/>
            </p:nvSpPr>
            <p:spPr>
              <a:xfrm>
                <a:off x="5367686" y="1797631"/>
                <a:ext cx="5863771" cy="4112601"/>
              </a:xfrm>
              <a:prstGeom prst="rect">
                <a:avLst/>
              </a:prstGeom>
              <a:noFill/>
            </p:spPr>
            <p:txBody>
              <a:bodyPr wrap="square" rtlCol="0">
                <a:spAutoFit/>
              </a:bodyPr>
              <a:lstStyle/>
              <a:p>
                <a:r>
                  <a:rPr lang="en-US" dirty="0" smtClean="0">
                    <a:latin typeface="Calibri" panose="020F0502020204030204" pitchFamily="34" charset="0"/>
                  </a:rPr>
                  <a:t>Consumers </a:t>
                </a:r>
                <a14:m>
                  <m:oMath xmlns:m="http://schemas.openxmlformats.org/officeDocument/2006/math">
                    <m:sSubSup>
                      <m:sSubSupPr>
                        <m:ctrlPr>
                          <a:rPr lang="en-US" altLang="zh-CN" b="0" i="1" dirty="0" smtClean="0">
                            <a:latin typeface="Cambria Math" panose="02040503050406030204" pitchFamily="18" charset="0"/>
                          </a:rPr>
                        </m:ctrlPr>
                      </m:sSubSupPr>
                      <m:e>
                        <m:r>
                          <m:rPr>
                            <m:sty m:val="p"/>
                          </m:rPr>
                          <a:rPr lang="en-US" altLang="zh-CN" dirty="0">
                            <a:latin typeface="Cambria Math" panose="02040503050406030204" pitchFamily="18" charset="0"/>
                          </a:rPr>
                          <m:t>N</m:t>
                        </m:r>
                      </m:e>
                      <m:sub>
                        <m:r>
                          <m:rPr>
                            <m:sty m:val="p"/>
                          </m:rPr>
                          <a:rPr lang="en-US" altLang="zh-CN" b="0" i="0" dirty="0" smtClean="0">
                            <a:latin typeface="Cambria Math" panose="02040503050406030204" pitchFamily="18" charset="0"/>
                          </a:rPr>
                          <m:t>t</m:t>
                        </m:r>
                      </m:sub>
                      <m:sup>
                        <m:r>
                          <m:rPr>
                            <m:sty m:val="p"/>
                          </m:rPr>
                          <a:rPr lang="en-US" altLang="zh-CN" b="0" i="0" dirty="0" smtClean="0">
                            <a:latin typeface="Cambria Math" panose="02040503050406030204" pitchFamily="18" charset="0"/>
                          </a:rPr>
                          <m:t>j</m:t>
                        </m:r>
                      </m:sup>
                    </m:sSubSup>
                  </m:oMath>
                </a14:m>
                <a:r>
                  <a:rPr lang="en-US" b="0" dirty="0" smtClean="0">
                    <a:latin typeface="Calibri" panose="020F0502020204030204" pitchFamily="34" charset="0"/>
                  </a:rPr>
                  <a:t> evolves according to,</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𝑙𝑛</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r>
                        <a:rPr lang="en-US" b="0" i="1" smtClean="0">
                          <a:latin typeface="Cambria Math" panose="02040503050406030204" pitchFamily="18" charset="0"/>
                        </a:rPr>
                        <m:t>𝑙𝑛</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𝜖</m:t>
                          </m:r>
                        </m:e>
                        <m: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sub>
                        <m:sup>
                          <m:r>
                            <a:rPr lang="en-US" b="0" i="1" smtClean="0">
                              <a:latin typeface="Cambria Math" panose="02040503050406030204" pitchFamily="18" charset="0"/>
                              <a:ea typeface="Cambria Math" panose="02040503050406030204" pitchFamily="18" charset="0"/>
                            </a:rPr>
                            <m:t>𝑗</m:t>
                          </m:r>
                        </m:sup>
                      </m:sSubSup>
                    </m:oMath>
                  </m:oMathPara>
                </a14:m>
                <a:endParaRPr lang="en-US" b="0" dirty="0" smtClean="0">
                  <a:latin typeface="Calibri" panose="020F0502020204030204" pitchFamily="34" charset="0"/>
                </a:endParaRPr>
              </a:p>
              <a:p>
                <a:r>
                  <a:rPr lang="en-US" dirty="0" smtClean="0">
                    <a:latin typeface="Calibri" panose="020F0502020204030204" pitchFamily="34" charset="0"/>
                  </a:rPr>
                  <a:t>Where </a:t>
                </a:r>
                <a14:m>
                  <m:oMath xmlns:m="http://schemas.openxmlformats.org/officeDocument/2006/math">
                    <m:r>
                      <a:rPr lang="en-US" i="1" smtClean="0">
                        <a:latin typeface="Cambria Math" panose="02040503050406030204" pitchFamily="18" charset="0"/>
                        <a:ea typeface="Cambria Math" panose="02040503050406030204" pitchFamily="18" charset="0"/>
                      </a:rPr>
                      <m:t>𝜖</m:t>
                    </m:r>
                  </m:oMath>
                </a14:m>
                <a:r>
                  <a:rPr lang="en-US" b="0" dirty="0" smtClean="0">
                    <a:latin typeface="Calibri" panose="020F0502020204030204" pitchFamily="34" charset="0"/>
                  </a:rPr>
                  <a:t> is simply an independent random variable.</a:t>
                </a:r>
              </a:p>
              <a:p>
                <a:r>
                  <a:rPr lang="en-US" b="0" dirty="0" smtClean="0">
                    <a:latin typeface="Calibri" panose="020F0502020204030204" pitchFamily="34" charset="0"/>
                  </a:rPr>
                  <a:t>For young consumer who earns wage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𝑡</m:t>
                        </m:r>
                      </m:sub>
                      <m:sup>
                        <m:r>
                          <a:rPr lang="en-US" b="0" i="1" smtClean="0">
                            <a:latin typeface="Cambria Math" panose="02040503050406030204" pitchFamily="18" charset="0"/>
                          </a:rPr>
                          <m:t>h</m:t>
                        </m:r>
                      </m:sup>
                    </m:sSubSup>
                    <m:r>
                      <a:rPr lang="en-US" b="0" i="0" smtClean="0">
                        <a:latin typeface="Cambria Math" panose="02040503050406030204" pitchFamily="18" charset="0"/>
                      </a:rPr>
                      <m:t> </m:t>
                    </m:r>
                  </m:oMath>
                </a14:m>
                <a:r>
                  <a:rPr lang="en-US" b="0" dirty="0" smtClean="0">
                    <a:latin typeface="Calibri" panose="020F0502020204030204" pitchFamily="34" charset="0"/>
                  </a:rPr>
                  <a:t>, and uses his wage both on consumption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h</m:t>
                        </m:r>
                      </m:sup>
                    </m:sSubSup>
                  </m:oMath>
                </a14:m>
                <a:r>
                  <a:rPr lang="en-US" b="0" dirty="0" smtClean="0">
                    <a:latin typeface="Calibri" panose="020F0502020204030204" pitchFamily="34" charset="0"/>
                  </a:rPr>
                  <a:t>, and on purchasing capital,</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h</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𝑡</m:t>
                          </m:r>
                        </m:sub>
                        <m:sup>
                          <m:r>
                            <a:rPr lang="en-US" b="0" i="1" smtClean="0">
                              <a:latin typeface="Cambria Math" panose="02040503050406030204" pitchFamily="18" charset="0"/>
                            </a:rPr>
                            <m:t>h</m:t>
                          </m:r>
                        </m:sup>
                      </m:sSubSup>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𝑓</m:t>
                          </m:r>
                        </m:sub>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𝑗</m:t>
                                  </m:r>
                                </m:sup>
                              </m:sSubSup>
                            </m:e>
                          </m:nary>
                        </m:e>
                      </m:nary>
                    </m:oMath>
                  </m:oMathPara>
                </a14:m>
                <a:endParaRPr lang="en-US" b="0" dirty="0" smtClean="0">
                  <a:latin typeface="Calibri" panose="020F0502020204030204" pitchFamily="34" charset="0"/>
                </a:endParaRPr>
              </a:p>
              <a:p>
                <a:r>
                  <a:rPr lang="en-US" b="0" dirty="0" smtClean="0">
                    <a:latin typeface="Calibri" panose="020F0502020204030204" pitchFamily="34" charset="0"/>
                  </a:rPr>
                  <a:t> Assume consumers consume all resources when old.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+1</m:t>
                    </m:r>
                  </m:oMath>
                </a14:m>
                <a:r>
                  <a:rPr lang="en-US" b="0" dirty="0" smtClean="0">
                    <a:latin typeface="Calibri" panose="020F0502020204030204" pitchFamily="34" charset="0"/>
                  </a:rPr>
                  <a:t>, their consu</a:t>
                </a:r>
                <a:r>
                  <a:rPr lang="en-US" dirty="0" smtClean="0">
                    <a:latin typeface="Calibri" panose="020F0502020204030204" pitchFamily="34" charset="0"/>
                  </a:rPr>
                  <a:t>mption, which is financed entirely by capital, is</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0,</m:t>
                          </m:r>
                          <m:r>
                            <a:rPr lang="en-US" b="0" i="1" smtClean="0">
                              <a:latin typeface="Cambria Math" panose="02040503050406030204" pitchFamily="18" charset="0"/>
                            </a:rPr>
                            <m:t>h</m:t>
                          </m:r>
                        </m:sup>
                      </m:sSubSup>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𝑓</m:t>
                          </m:r>
                        </m:sub>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sub>
                                <m:sup>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𝑗</m:t>
                                  </m:r>
                                </m:sup>
                              </m:sSubSup>
                            </m:e>
                          </m:nary>
                        </m:e>
                      </m:nary>
                    </m:oMath>
                  </m:oMathPara>
                </a14:m>
                <a:endParaRPr lang="en-US" b="0" i="1" dirty="0" smtClean="0">
                  <a:latin typeface="Calibri" panose="020F0502020204030204" pitchFamily="34" charset="0"/>
                </a:endParaRPr>
              </a:p>
              <a:p>
                <a:endParaRPr lang="en-US" b="0" dirty="0" smtClean="0">
                  <a:latin typeface="Calibri" panose="020F050202020403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367686" y="1797631"/>
                <a:ext cx="5863771" cy="4112601"/>
              </a:xfrm>
              <a:prstGeom prst="rect">
                <a:avLst/>
              </a:prstGeom>
              <a:blipFill rotWithShape="0">
                <a:blip r:embed="rId2"/>
                <a:stretch>
                  <a:fillRect l="-937" r="-1249"/>
                </a:stretch>
              </a:blipFill>
            </p:spPr>
            <p:txBody>
              <a:bodyPr/>
              <a:lstStyle/>
              <a:p>
                <a:r>
                  <a:rPr lang="en-US">
                    <a:noFill/>
                  </a:rPr>
                  <a:t> </a:t>
                </a:r>
              </a:p>
            </p:txBody>
          </p:sp>
        </mc:Fallback>
      </mc:AlternateContent>
      <p:sp>
        <p:nvSpPr>
          <p:cNvPr id="2" name="文本框 1"/>
          <p:cNvSpPr txBox="1"/>
          <p:nvPr/>
        </p:nvSpPr>
        <p:spPr>
          <a:xfrm>
            <a:off x="3419556" y="3084525"/>
            <a:ext cx="1903717" cy="369332"/>
          </a:xfrm>
          <a:prstGeom prst="rect">
            <a:avLst/>
          </a:prstGeom>
          <a:noFill/>
        </p:spPr>
        <p:txBody>
          <a:bodyPr wrap="square" rtlCol="0">
            <a:spAutoFit/>
          </a:bodyPr>
          <a:lstStyle/>
          <a:p>
            <a:r>
              <a:rPr lang="en-US" b="1" dirty="0" smtClean="0">
                <a:latin typeface="Calibri" panose="020F0502020204030204" pitchFamily="34" charset="0"/>
              </a:rPr>
              <a:t>Consumers</a:t>
            </a:r>
            <a:endParaRPr lang="en-US" b="1" dirty="0">
              <a:latin typeface="Calibri" panose="020F0502020204030204" pitchFamily="34" charset="0"/>
            </a:endParaRPr>
          </a:p>
        </p:txBody>
      </p:sp>
      <p:sp>
        <p:nvSpPr>
          <p:cNvPr id="17" name="文本框 16"/>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3080638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(6/13)</a:t>
            </a:r>
          </a:p>
          <a:p>
            <a:r>
              <a:rPr lang="en-US" sz="2400" dirty="0" smtClean="0">
                <a:latin typeface="Calibri" panose="020F0502020204030204" pitchFamily="34" charset="0"/>
              </a:rPr>
              <a:t>Part II – Consumers</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Arial"/>
                <a:ea typeface="楷体_GB2312"/>
                <a:sym typeface="Arial"/>
              </a:rPr>
              <a:t>Production Technologies</a:t>
            </a:r>
            <a:endParaRPr lang="zh-CN" altLang="en-US" b="1" dirty="0">
              <a:latin typeface="Arial"/>
              <a:ea typeface="楷体_GB2312"/>
              <a:sym typeface="Arial"/>
            </a:endParaRPr>
          </a:p>
        </p:txBody>
      </p:sp>
      <p:sp>
        <p:nvSpPr>
          <p:cNvPr id="12" name="Rectangle 3"/>
          <p:cNvSpPr>
            <a:spLocks noChangeArrowheads="1"/>
          </p:cNvSpPr>
          <p:nvPr/>
        </p:nvSpPr>
        <p:spPr bwMode="gray">
          <a:xfrm>
            <a:off x="3077946" y="1581873"/>
            <a:ext cx="1712550" cy="939037"/>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ea typeface="楷体_GB2312"/>
                <a:sym typeface="Arial"/>
              </a:rPr>
              <a:t>Production Technologies</a:t>
            </a:r>
            <a:endParaRPr lang="zh-CN" altLang="en-US" b="1" dirty="0">
              <a:ea typeface="楷体_GB2312"/>
              <a:sym typeface="Arial"/>
            </a:endParaRPr>
          </a:p>
        </p:txBody>
      </p:sp>
      <p:sp>
        <p:nvSpPr>
          <p:cNvPr id="13" name="Rectangle 4"/>
          <p:cNvSpPr>
            <a:spLocks noChangeArrowheads="1"/>
          </p:cNvSpPr>
          <p:nvPr/>
        </p:nvSpPr>
        <p:spPr bwMode="gray">
          <a:xfrm>
            <a:off x="3077945" y="4142468"/>
            <a:ext cx="1712550" cy="914400"/>
          </a:xfrm>
          <a:prstGeom prst="rect">
            <a:avLst/>
          </a:prstGeom>
          <a:solidFill>
            <a:srgbClr val="84CD53"/>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ea typeface="楷体_GB2312"/>
                <a:sym typeface="Arial"/>
              </a:rPr>
              <a:t>Market Clearing</a:t>
            </a:r>
            <a:endParaRPr lang="zh-CN" altLang="en-US" b="1" dirty="0">
              <a:ea typeface="楷体_GB2312"/>
              <a:sym typeface="Arial"/>
            </a:endParaRPr>
          </a:p>
        </p:txBody>
      </p:sp>
      <p:sp>
        <p:nvSpPr>
          <p:cNvPr id="14" name="Rectangle 5"/>
          <p:cNvSpPr>
            <a:spLocks noChangeArrowheads="1"/>
          </p:cNvSpPr>
          <p:nvPr/>
        </p:nvSpPr>
        <p:spPr bwMode="gray">
          <a:xfrm>
            <a:off x="3077945" y="5360801"/>
            <a:ext cx="1712550" cy="905742"/>
          </a:xfrm>
          <a:prstGeom prst="rect">
            <a:avLst/>
          </a:prstGeom>
          <a:solidFill>
            <a:srgbClr val="D4442C"/>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r>
              <a:rPr lang="en-US" altLang="zh-CN" b="1" dirty="0" smtClean="0">
                <a:solidFill>
                  <a:schemeClr val="bg1"/>
                </a:solidFill>
                <a:ea typeface="楷体_GB2312"/>
                <a:sym typeface="Arial"/>
              </a:rPr>
              <a:t>Equilibrium</a:t>
            </a:r>
            <a:endParaRPr lang="zh-CN" altLang="en-US" sz="1400" b="1" dirty="0">
              <a:solidFill>
                <a:schemeClr val="bg1"/>
              </a:solidFill>
              <a:ea typeface="楷体_GB2312"/>
              <a:sym typeface="Arial"/>
            </a:endParaRPr>
          </a:p>
        </p:txBody>
      </p:sp>
      <p:sp>
        <p:nvSpPr>
          <p:cNvPr id="15" name="Freeform 6"/>
          <p:cNvSpPr>
            <a:spLocks/>
          </p:cNvSpPr>
          <p:nvPr/>
        </p:nvSpPr>
        <p:spPr bwMode="gray">
          <a:xfrm flipV="1">
            <a:off x="3033532" y="1580242"/>
            <a:ext cx="8153512" cy="4799523"/>
          </a:xfrm>
          <a:custGeom>
            <a:avLst/>
            <a:gdLst>
              <a:gd name="T0" fmla="*/ 0 w 4406"/>
              <a:gd name="T1" fmla="*/ 2167 h 2944"/>
              <a:gd name="T2" fmla="*/ 1243 w 4406"/>
              <a:gd name="T3" fmla="*/ 2167 h 2944"/>
              <a:gd name="T4" fmla="*/ 1243 w 4406"/>
              <a:gd name="T5" fmla="*/ 2944 h 2944"/>
              <a:gd name="T6" fmla="*/ 4406 w 4406"/>
              <a:gd name="T7" fmla="*/ 2944 h 2944"/>
              <a:gd name="T8" fmla="*/ 4406 w 4406"/>
              <a:gd name="T9" fmla="*/ 0 h 2944"/>
              <a:gd name="T10" fmla="*/ 1216 w 4406"/>
              <a:gd name="T11" fmla="*/ 0 h 2944"/>
              <a:gd name="T12" fmla="*/ 1216 w 4406"/>
              <a:gd name="T13" fmla="*/ 1600 h 2944"/>
              <a:gd name="T14" fmla="*/ 0 w 4406"/>
              <a:gd name="T15" fmla="*/ 1600 h 2944"/>
              <a:gd name="T16" fmla="*/ 0 w 4406"/>
              <a:gd name="T17" fmla="*/ 2167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6" h="2944">
                <a:moveTo>
                  <a:pt x="0" y="2167"/>
                </a:moveTo>
                <a:lnTo>
                  <a:pt x="1243" y="2167"/>
                </a:lnTo>
                <a:lnTo>
                  <a:pt x="1243" y="2944"/>
                </a:lnTo>
                <a:lnTo>
                  <a:pt x="4406" y="2944"/>
                </a:lnTo>
                <a:lnTo>
                  <a:pt x="4406" y="0"/>
                </a:lnTo>
                <a:lnTo>
                  <a:pt x="1216" y="0"/>
                </a:lnTo>
                <a:lnTo>
                  <a:pt x="1216" y="1600"/>
                </a:lnTo>
                <a:lnTo>
                  <a:pt x="0" y="1600"/>
                </a:lnTo>
                <a:lnTo>
                  <a:pt x="0" y="2167"/>
                </a:lnTo>
                <a:close/>
              </a:path>
            </a:pathLst>
          </a:custGeom>
          <a:solidFill>
            <a:schemeClr val="accent1">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a:latin typeface="Arial"/>
              <a:ea typeface="楷体_GB2312"/>
              <a:sym typeface="Arial"/>
            </a:endParaRPr>
          </a:p>
        </p:txBody>
      </p:sp>
      <mc:AlternateContent xmlns:mc="http://schemas.openxmlformats.org/markup-compatibility/2006" xmlns:a14="http://schemas.microsoft.com/office/drawing/2010/main">
        <mc:Choice Requires="a14">
          <p:sp>
            <p:nvSpPr>
              <p:cNvPr id="3" name="文本框 2"/>
              <p:cNvSpPr txBox="1"/>
              <p:nvPr/>
            </p:nvSpPr>
            <p:spPr>
              <a:xfrm>
                <a:off x="5367686" y="1797631"/>
                <a:ext cx="5863771" cy="4056688"/>
              </a:xfrm>
              <a:prstGeom prst="rect">
                <a:avLst/>
              </a:prstGeom>
              <a:noFill/>
            </p:spPr>
            <p:txBody>
              <a:bodyPr wrap="square" rtlCol="0">
                <a:spAutoFit/>
              </a:bodyPr>
              <a:lstStyle/>
              <a:p>
                <a:r>
                  <a:rPr lang="en-US" dirty="0" smtClean="0"/>
                  <a:t>The lifetime utility of consumption that a Home consumer born in the beginning of </a:t>
                </a:r>
                <a14:m>
                  <m:oMath xmlns:m="http://schemas.openxmlformats.org/officeDocument/2006/math">
                    <m:r>
                      <a:rPr lang="en-US" b="0" i="1" smtClean="0">
                        <a:latin typeface="Cambria Math" panose="02040503050406030204" pitchFamily="18" charset="0"/>
                      </a:rPr>
                      <m:t>𝑡</m:t>
                    </m:r>
                  </m:oMath>
                </a14:m>
                <a:r>
                  <a:rPr lang="en-US" b="0" i="1" dirty="0" smtClean="0">
                    <a:latin typeface="Cambria Math" panose="02040503050406030204" pitchFamily="18" charset="0"/>
                  </a:rPr>
                  <a:t> </a:t>
                </a:r>
                <a:r>
                  <a:rPr lang="en-US" b="0" dirty="0" smtClean="0"/>
                  <a:t>maximizes is,</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h</m:t>
                                      </m:r>
                                    </m:sup>
                                  </m:sSubSup>
                                </m:e>
                              </m:d>
                            </m:e>
                            <m:sup>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𝜌</m:t>
                              </m:r>
                            </m:sup>
                          </m:sSup>
                        </m:num>
                        <m:den>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𝜌</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𝑡</m:t>
                          </m:r>
                        </m:sub>
                      </m:sSub>
                      <m:d>
                        <m:dPr>
                          <m:begChr m:val="["/>
                          <m:endChr m:val="]"/>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𝑜</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sup>
                                      </m:sSubSup>
                                    </m:e>
                                  </m:d>
                                </m:e>
                                <m:sup>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𝜌</m:t>
                                  </m:r>
                                </m:sup>
                              </m:sSup>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𝜌</m:t>
                              </m:r>
                            </m:den>
                          </m:f>
                        </m:e>
                      </m:d>
                    </m:oMath>
                  </m:oMathPara>
                </a14:m>
                <a:endParaRPr lang="en-US" b="0" dirty="0" smtClean="0">
                  <a:ea typeface="Cambria Math" panose="02040503050406030204" pitchFamily="18" charset="0"/>
                </a:endParaRPr>
              </a:p>
              <a:p>
                <a:r>
                  <a:rPr lang="en-US" b="0" dirty="0" smtClean="0"/>
                  <a:t>Where </a:t>
                </a:r>
                <a14:m>
                  <m:oMath xmlns:m="http://schemas.openxmlformats.org/officeDocument/2006/math">
                    <m:r>
                      <a:rPr lang="en-US" b="0" i="1" smtClean="0">
                        <a:latin typeface="Cambria Math" panose="02040503050406030204" pitchFamily="18" charset="0"/>
                        <a:ea typeface="Cambria Math" panose="02040503050406030204" pitchFamily="18" charset="0"/>
                      </a:rPr>
                      <m:t>𝛽</m:t>
                    </m:r>
                  </m:oMath>
                </a14:m>
                <a:r>
                  <a:rPr lang="en-US" b="0" dirty="0" smtClean="0"/>
                  <a:t> denotes discount factor.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𝑡</m:t>
                        </m:r>
                      </m:sub>
                      <m: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𝑗</m:t>
                        </m:r>
                      </m:sup>
                    </m:sSubSup>
                    <m:r>
                      <a:rPr lang="en-US" b="0" i="1" smtClean="0">
                        <a:latin typeface="Cambria Math" panose="02040503050406030204" pitchFamily="18" charset="0"/>
                      </a:rPr>
                      <m:t> &amp;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𝑗</m:t>
                        </m:r>
                      </m:sup>
                    </m:sSubSup>
                  </m:oMath>
                </a14:m>
                <a:r>
                  <a:rPr lang="en-US" b="0" dirty="0" smtClean="0"/>
                  <a:t> denote consumption of the young and the old consumer at each time period.</a:t>
                </a:r>
              </a:p>
              <a:p>
                <a:r>
                  <a:rPr lang="en-US" dirty="0" smtClean="0"/>
                  <a:t>The aggregate consumption index in </a:t>
                </a:r>
                <a14:m>
                  <m:oMath xmlns:m="http://schemas.openxmlformats.org/officeDocument/2006/math">
                    <m:r>
                      <a:rPr lang="en-US" i="1" dirty="0" smtClean="0">
                        <a:latin typeface="Cambria Math" panose="02040503050406030204" pitchFamily="18" charset="0"/>
                      </a:rPr>
                      <m:t>𝑗</m:t>
                    </m:r>
                    <m:r>
                      <a:rPr lang="en-US" i="1" dirty="0" smtClean="0">
                        <a:latin typeface="Cambria Math" panose="02040503050406030204" pitchFamily="18" charset="0"/>
                      </a:rPr>
                      <m:t> </m:t>
                    </m:r>
                  </m:oMath>
                </a14:m>
                <a:r>
                  <a:rPr lang="en-US" dirty="0" smtClean="0"/>
                  <a:t>at </a:t>
                </a:r>
                <a14:m>
                  <m:oMath xmlns:m="http://schemas.openxmlformats.org/officeDocument/2006/math">
                    <m:r>
                      <a:rPr lang="en-US" i="1" dirty="0" smtClean="0">
                        <a:latin typeface="Cambria Math" panose="02040503050406030204" pitchFamily="18" charset="0"/>
                      </a:rPr>
                      <m:t>𝑡</m:t>
                    </m:r>
                  </m:oMath>
                </a14:m>
                <a:r>
                  <a:rPr lang="en-US" dirty="0" smtClean="0"/>
                  <a:t> is,</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𝑖</m:t>
                                      </m:r>
                                    </m:sub>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𝜃</m:t>
                                          </m:r>
                                        </m:den>
                                      </m:f>
                                    </m:sup>
                                  </m:sSubSup>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e>
                                      </m:d>
                                    </m:e>
                                    <m:sup>
                                      <m:f>
                                        <m:fPr>
                                          <m:ctrlPr>
                                            <a:rPr lang="en-US" b="0" i="1" smtClean="0">
                                              <a:latin typeface="Cambria Math" panose="02040503050406030204" pitchFamily="18" charset="0"/>
                                              <a:ea typeface="Cambria Math" panose="02040503050406030204" pitchFamily="18" charset="0"/>
                                            </a:rPr>
                                          </m:ctrlPr>
                                        </m:fPr>
                                        <m:num>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−1</m:t>
                                              </m:r>
                                            </m:e>
                                          </m:d>
                                        </m:num>
                                        <m:den>
                                          <m:r>
                                            <a:rPr lang="en-US" b="0" i="1" smtClean="0">
                                              <a:latin typeface="Cambria Math" panose="02040503050406030204" pitchFamily="18" charset="0"/>
                                              <a:ea typeface="Cambria Math" panose="02040503050406030204" pitchFamily="18" charset="0"/>
                                            </a:rPr>
                                            <m:t>𝜃</m:t>
                                          </m:r>
                                        </m:den>
                                      </m:f>
                                    </m:sup>
                                  </m:sSup>
                                </m:e>
                              </m:nary>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𝜃</m:t>
                              </m:r>
                            </m:num>
                            <m:den>
                              <m:r>
                                <a:rPr lang="en-US" b="0" i="1" smtClean="0">
                                  <a:latin typeface="Cambria Math" panose="02040503050406030204" pitchFamily="18" charset="0"/>
                                </a:rPr>
                                <m:t>𝜃</m:t>
                              </m:r>
                              <m:r>
                                <a:rPr lang="en-US" b="0" i="1" smtClean="0">
                                  <a:latin typeface="Cambria Math" panose="02040503050406030204" pitchFamily="18" charset="0"/>
                                </a:rPr>
                                <m:t>−1</m:t>
                              </m:r>
                            </m:den>
                          </m:f>
                        </m:sup>
                      </m:sSup>
                    </m:oMath>
                  </m:oMathPara>
                </a14:m>
                <a:endParaRPr lang="en-US" b="0" dirty="0" smtClean="0"/>
              </a:p>
              <a:p>
                <a:r>
                  <a:rPr lang="en-US" dirty="0" smtClean="0"/>
                  <a:t>Where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oMath>
                </a14:m>
                <a:r>
                  <a:rPr lang="en-US" b="0" dirty="0" smtClean="0"/>
                  <a:t> represents consumption demand. </a:t>
                </a:r>
                <a:r>
                  <a:rPr lang="en-US" dirty="0" smtClean="0"/>
                  <a:t>Consumption price index is as same as the investment price index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oMath>
                </a14:m>
                <a:r>
                  <a:rPr lang="en-US" b="0" dirty="0" smtClean="0"/>
                  <a:t>.</a:t>
                </a:r>
              </a:p>
            </p:txBody>
          </p:sp>
        </mc:Choice>
        <mc:Fallback xmlns="">
          <p:sp>
            <p:nvSpPr>
              <p:cNvPr id="3" name="文本框 2"/>
              <p:cNvSpPr txBox="1">
                <a:spLocks noRot="1" noChangeAspect="1" noMove="1" noResize="1" noEditPoints="1" noAdjustHandles="1" noChangeArrowheads="1" noChangeShapeType="1" noTextEdit="1"/>
              </p:cNvSpPr>
              <p:nvPr/>
            </p:nvSpPr>
            <p:spPr>
              <a:xfrm>
                <a:off x="5367686" y="1797631"/>
                <a:ext cx="5863771" cy="4056688"/>
              </a:xfrm>
              <a:prstGeom prst="rect">
                <a:avLst/>
              </a:prstGeom>
              <a:blipFill rotWithShape="0">
                <a:blip r:embed="rId2"/>
                <a:stretch>
                  <a:fillRect l="-937" t="-902" b="-1504"/>
                </a:stretch>
              </a:blipFill>
            </p:spPr>
            <p:txBody>
              <a:bodyPr/>
              <a:lstStyle/>
              <a:p>
                <a:r>
                  <a:rPr lang="en-US">
                    <a:noFill/>
                  </a:rPr>
                  <a:t> </a:t>
                </a:r>
              </a:p>
            </p:txBody>
          </p:sp>
        </mc:Fallback>
      </mc:AlternateContent>
      <p:sp>
        <p:nvSpPr>
          <p:cNvPr id="2" name="文本框 1"/>
          <p:cNvSpPr txBox="1"/>
          <p:nvPr/>
        </p:nvSpPr>
        <p:spPr>
          <a:xfrm>
            <a:off x="3419556" y="3084525"/>
            <a:ext cx="1903717" cy="369332"/>
          </a:xfrm>
          <a:prstGeom prst="rect">
            <a:avLst/>
          </a:prstGeom>
          <a:noFill/>
        </p:spPr>
        <p:txBody>
          <a:bodyPr wrap="square" rtlCol="0">
            <a:spAutoFit/>
          </a:bodyPr>
          <a:lstStyle/>
          <a:p>
            <a:r>
              <a:rPr lang="en-US" b="1" dirty="0" smtClean="0"/>
              <a:t>Consumers</a:t>
            </a:r>
            <a:endParaRPr lang="en-US" b="1" dirty="0"/>
          </a:p>
        </p:txBody>
      </p:sp>
      <p:sp>
        <p:nvSpPr>
          <p:cNvPr id="16" name="文本框 15"/>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a:t>
            </a:r>
            <a:r>
              <a:rPr lang="en-US" sz="2000" dirty="0" smtClean="0">
                <a:latin typeface="Calibri" panose="020F0502020204030204" pitchFamily="34" charset="0"/>
              </a:rPr>
              <a:t>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4135265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(7/13)</a:t>
            </a:r>
          </a:p>
          <a:p>
            <a:r>
              <a:rPr lang="en-US" sz="2400" dirty="0" smtClean="0">
                <a:latin typeface="Calibri" panose="020F0502020204030204" pitchFamily="34" charset="0"/>
              </a:rPr>
              <a:t>Part III – Market Clearing</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2" name="文本框 1"/>
          <p:cNvSpPr txBox="1"/>
          <p:nvPr/>
        </p:nvSpPr>
        <p:spPr>
          <a:xfrm>
            <a:off x="3419556" y="3084525"/>
            <a:ext cx="1903717" cy="369332"/>
          </a:xfrm>
          <a:prstGeom prst="rect">
            <a:avLst/>
          </a:prstGeom>
          <a:noFill/>
        </p:spPr>
        <p:txBody>
          <a:bodyPr wrap="square" rtlCol="0">
            <a:spAutoFit/>
          </a:bodyPr>
          <a:lstStyle/>
          <a:p>
            <a:r>
              <a:rPr lang="en-US" b="1" dirty="0" smtClean="0">
                <a:latin typeface="Calibri" panose="020F0502020204030204" pitchFamily="34" charset="0"/>
              </a:rPr>
              <a:t>Consumers</a:t>
            </a:r>
            <a:endParaRPr lang="en-US" b="1" dirty="0">
              <a:latin typeface="Calibri" panose="020F0502020204030204" pitchFamily="34" charset="0"/>
            </a:endParaRPr>
          </a:p>
        </p:txBody>
      </p:sp>
      <p:grpSp>
        <p:nvGrpSpPr>
          <p:cNvPr id="16" name="组合 15"/>
          <p:cNvGrpSpPr/>
          <p:nvPr/>
        </p:nvGrpSpPr>
        <p:grpSpPr>
          <a:xfrm>
            <a:off x="3033532" y="1580242"/>
            <a:ext cx="8164313" cy="4786129"/>
            <a:chOff x="1573213" y="1920670"/>
            <a:chExt cx="6994525" cy="4673600"/>
          </a:xfrm>
        </p:grpSpPr>
        <p:sp>
          <p:nvSpPr>
            <p:cNvPr id="17" name="Rectangle 3"/>
            <p:cNvSpPr>
              <a:spLocks noChangeArrowheads="1"/>
            </p:cNvSpPr>
            <p:nvPr/>
          </p:nvSpPr>
          <p:spPr bwMode="gray">
            <a:xfrm>
              <a:off x="1611314" y="1944688"/>
              <a:ext cx="1476378" cy="914400"/>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18" name="Rectangle 4"/>
            <p:cNvSpPr>
              <a:spLocks noChangeArrowheads="1"/>
            </p:cNvSpPr>
            <p:nvPr/>
          </p:nvSpPr>
          <p:spPr bwMode="gray">
            <a:xfrm>
              <a:off x="1611314" y="3198813"/>
              <a:ext cx="1476378" cy="914400"/>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solidFill>
                    <a:schemeClr val="bg1"/>
                  </a:solidFill>
                  <a:latin typeface="Calibri" panose="020F0502020204030204" pitchFamily="34" charset="0"/>
                  <a:ea typeface="楷体_GB2312"/>
                  <a:sym typeface="Arial"/>
                </a:rPr>
                <a:t>Consumers</a:t>
              </a:r>
              <a:endParaRPr lang="zh-CN" altLang="en-US" sz="1400" b="1" dirty="0">
                <a:solidFill>
                  <a:schemeClr val="bg1"/>
                </a:solidFill>
                <a:latin typeface="Calibri" panose="020F0502020204030204" pitchFamily="34" charset="0"/>
                <a:ea typeface="楷体_GB2312"/>
                <a:sym typeface="Arial"/>
              </a:endParaRPr>
            </a:p>
          </p:txBody>
        </p:sp>
        <p:sp>
          <p:nvSpPr>
            <p:cNvPr id="19" name="Rectangle 5"/>
            <p:cNvSpPr>
              <a:spLocks noChangeArrowheads="1"/>
            </p:cNvSpPr>
            <p:nvPr/>
          </p:nvSpPr>
          <p:spPr bwMode="gray">
            <a:xfrm>
              <a:off x="1611314" y="5652034"/>
              <a:ext cx="1476378" cy="884447"/>
            </a:xfrm>
            <a:prstGeom prst="rect">
              <a:avLst/>
            </a:prstGeom>
            <a:solidFill>
              <a:srgbClr val="D4442C"/>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solidFill>
                    <a:schemeClr val="bg1"/>
                  </a:solidFill>
                  <a:latin typeface="Calibri" panose="020F0502020204030204" pitchFamily="34" charset="0"/>
                  <a:ea typeface="楷体_GB2312"/>
                  <a:sym typeface="Arial"/>
                </a:rPr>
                <a:t>Equilibrium</a:t>
              </a:r>
              <a:endParaRPr lang="zh-CN" altLang="en-US" sz="1400" b="1" dirty="0">
                <a:solidFill>
                  <a:schemeClr val="bg1"/>
                </a:solidFill>
                <a:latin typeface="Calibri" panose="020F0502020204030204" pitchFamily="34" charset="0"/>
                <a:ea typeface="楷体_GB2312"/>
                <a:sym typeface="Arial"/>
              </a:endParaRPr>
            </a:p>
          </p:txBody>
        </p:sp>
        <p:sp>
          <p:nvSpPr>
            <p:cNvPr id="20" name="Freeform 6"/>
            <p:cNvSpPr>
              <a:spLocks/>
            </p:cNvSpPr>
            <p:nvPr/>
          </p:nvSpPr>
          <p:spPr bwMode="gray">
            <a:xfrm>
              <a:off x="1573213" y="1920670"/>
              <a:ext cx="6994525" cy="4673600"/>
            </a:xfrm>
            <a:custGeom>
              <a:avLst/>
              <a:gdLst>
                <a:gd name="T0" fmla="*/ 0 w 4406"/>
                <a:gd name="T1" fmla="*/ 2167 h 2944"/>
                <a:gd name="T2" fmla="*/ 1243 w 4406"/>
                <a:gd name="T3" fmla="*/ 2167 h 2944"/>
                <a:gd name="T4" fmla="*/ 1243 w 4406"/>
                <a:gd name="T5" fmla="*/ 2944 h 2944"/>
                <a:gd name="T6" fmla="*/ 4406 w 4406"/>
                <a:gd name="T7" fmla="*/ 2944 h 2944"/>
                <a:gd name="T8" fmla="*/ 4406 w 4406"/>
                <a:gd name="T9" fmla="*/ 0 h 2944"/>
                <a:gd name="T10" fmla="*/ 1216 w 4406"/>
                <a:gd name="T11" fmla="*/ 0 h 2944"/>
                <a:gd name="T12" fmla="*/ 1216 w 4406"/>
                <a:gd name="T13" fmla="*/ 1600 h 2944"/>
                <a:gd name="T14" fmla="*/ 0 w 4406"/>
                <a:gd name="T15" fmla="*/ 1600 h 2944"/>
                <a:gd name="T16" fmla="*/ 0 w 4406"/>
                <a:gd name="T17" fmla="*/ 2167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6" h="2944">
                  <a:moveTo>
                    <a:pt x="0" y="2167"/>
                  </a:moveTo>
                  <a:lnTo>
                    <a:pt x="1243" y="2167"/>
                  </a:lnTo>
                  <a:lnTo>
                    <a:pt x="1243" y="2944"/>
                  </a:lnTo>
                  <a:lnTo>
                    <a:pt x="4406" y="2944"/>
                  </a:lnTo>
                  <a:lnTo>
                    <a:pt x="4406" y="0"/>
                  </a:lnTo>
                  <a:lnTo>
                    <a:pt x="1216" y="0"/>
                  </a:lnTo>
                  <a:lnTo>
                    <a:pt x="1216" y="1600"/>
                  </a:lnTo>
                  <a:lnTo>
                    <a:pt x="0" y="1600"/>
                  </a:lnTo>
                  <a:lnTo>
                    <a:pt x="0" y="2167"/>
                  </a:lnTo>
                  <a:close/>
                </a:path>
              </a:pathLst>
            </a:custGeom>
            <a:solidFill>
              <a:schemeClr val="accent6">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a:latin typeface="Calibri" panose="020F0502020204030204" pitchFamily="34" charset="0"/>
                <a:ea typeface="楷体_GB2312"/>
                <a:sym typeface="Arial"/>
              </a:endParaRPr>
            </a:p>
          </p:txBody>
        </p:sp>
      </p:grpSp>
      <p:sp>
        <p:nvSpPr>
          <p:cNvPr id="4" name="文本框 3"/>
          <p:cNvSpPr txBox="1"/>
          <p:nvPr/>
        </p:nvSpPr>
        <p:spPr>
          <a:xfrm>
            <a:off x="3187700" y="4430040"/>
            <a:ext cx="1793962" cy="369332"/>
          </a:xfrm>
          <a:prstGeom prst="rect">
            <a:avLst/>
          </a:prstGeom>
          <a:noFill/>
        </p:spPr>
        <p:txBody>
          <a:bodyPr wrap="square" rtlCol="0">
            <a:spAutoFit/>
          </a:bodyPr>
          <a:lstStyle/>
          <a:p>
            <a:pPr algn="ctr"/>
            <a:r>
              <a:rPr lang="en-US" b="1" dirty="0" smtClean="0">
                <a:latin typeface="Calibri" panose="020F0502020204030204" pitchFamily="34" charset="0"/>
              </a:rPr>
              <a:t>Market Clearing</a:t>
            </a:r>
            <a:endParaRPr lang="en-US"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文本框 2"/>
              <p:cNvSpPr txBox="1"/>
              <p:nvPr/>
            </p:nvSpPr>
            <p:spPr>
              <a:xfrm>
                <a:off x="5378547" y="1580242"/>
                <a:ext cx="5863771" cy="4862934"/>
              </a:xfrm>
              <a:prstGeom prst="rect">
                <a:avLst/>
              </a:prstGeom>
              <a:noFill/>
            </p:spPr>
            <p:txBody>
              <a:bodyPr wrap="square" rtlCol="0">
                <a:spAutoFit/>
              </a:bodyPr>
              <a:lstStyle/>
              <a:p>
                <a:r>
                  <a:rPr lang="en-US" dirty="0" smtClean="0">
                    <a:latin typeface="Calibri" panose="020F0502020204030204" pitchFamily="34" charset="0"/>
                  </a:rPr>
                  <a:t>The intermediate goods market clear when global demand equals supply. Let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𝑖𝑡</m:t>
                        </m:r>
                      </m:sub>
                      <m:sup>
                        <m:r>
                          <a:rPr lang="en-US" b="0" i="1" smtClean="0">
                            <a:latin typeface="Cambria Math" panose="02040503050406030204" pitchFamily="18" charset="0"/>
                          </a:rPr>
                          <m:t>𝑔</m:t>
                        </m:r>
                      </m:sup>
                    </m:sSubSup>
                  </m:oMath>
                </a14:m>
                <a:r>
                  <a:rPr lang="en-US" b="0" dirty="0" smtClean="0">
                    <a:latin typeface="Calibri" panose="020F0502020204030204" pitchFamily="34" charset="0"/>
                  </a:rPr>
                  <a:t> denotes output, clearing requires</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𝑖𝑡</m:t>
                          </m:r>
                        </m:sub>
                        <m:sup>
                          <m:r>
                            <a:rPr lang="en-US" b="0" i="1" smtClean="0">
                              <a:latin typeface="Cambria Math" panose="02040503050406030204" pitchFamily="18" charset="0"/>
                            </a:rPr>
                            <m:t>𝑔</m:t>
                          </m:r>
                        </m:sup>
                      </m:sSubSup>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𝑓</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𝑓</m:t>
                              </m:r>
                            </m:sub>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𝑘𝑖</m:t>
                                      </m:r>
                                      <m:r>
                                        <a:rPr lang="en-US" b="0" i="1" smtClean="0">
                                          <a:latin typeface="Cambria Math" panose="02040503050406030204" pitchFamily="18" charset="0"/>
                                        </a:rPr>
                                        <m:t>,</m:t>
                                      </m:r>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e>
                              </m:nary>
                            </m:e>
                          </m:nary>
                        </m:e>
                      </m:nary>
                    </m:oMath>
                  </m:oMathPara>
                </a14:m>
                <a:endParaRPr lang="en-US" b="0" dirty="0" smtClean="0">
                  <a:latin typeface="Calibri" panose="020F0502020204030204" pitchFamily="34" charset="0"/>
                </a:endParaRPr>
              </a:p>
              <a:p>
                <a:r>
                  <a:rPr lang="en-US" dirty="0" smtClean="0">
                    <a:latin typeface="Calibri" panose="020F0502020204030204" pitchFamily="34" charset="0"/>
                  </a:rPr>
                  <a:t>Where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𝑖</m:t>
                        </m:r>
                      </m:sub>
                    </m:sSub>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𝑖𝑡</m:t>
                                </m:r>
                              </m:sub>
                            </m:sSub>
                          </m:e>
                        </m:d>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sup>
                    </m:s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𝑗</m:t>
                        </m:r>
                      </m:sup>
                    </m:sSubSup>
                    <m:r>
                      <a:rPr lang="en-US" b="0" i="1" smtClean="0">
                        <a:latin typeface="Cambria Math" panose="02040503050406030204" pitchFamily="18" charset="0"/>
                        <a:ea typeface="Cambria Math" panose="02040503050406030204" pitchFamily="18" charset="0"/>
                      </a:rPr>
                      <m:t> &amp; </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𝑘𝑖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𝑗</m:t>
                        </m:r>
                      </m:sup>
                    </m:sSubSup>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𝑖</m:t>
                        </m:r>
                      </m:sub>
                    </m:sSub>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𝑖𝑡</m:t>
                                </m:r>
                              </m:sub>
                            </m:sSub>
                          </m:e>
                        </m:d>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sup>
                    </m:s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oMath>
                </a14:m>
                <a:endParaRPr lang="en-US" b="0" dirty="0" smtClean="0">
                  <a:latin typeface="Calibri" panose="020F0502020204030204" pitchFamily="34" charset="0"/>
                </a:endParaRPr>
              </a:p>
              <a:p>
                <a:r>
                  <a:rPr lang="en-US" dirty="0" smtClean="0">
                    <a:latin typeface="Calibri" panose="020F0502020204030204" pitchFamily="34" charset="0"/>
                  </a:rPr>
                  <a:t>Let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e>
                    </m:nary>
                  </m:oMath>
                </a14:m>
                <a:r>
                  <a:rPr lang="en-US" b="0" dirty="0" smtClean="0">
                    <a:latin typeface="Calibri" panose="020F0502020204030204" pitchFamily="34" charset="0"/>
                  </a:rPr>
                  <a:t> denotes aggregate investment, replacing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𝑖𝑡</m:t>
                        </m:r>
                      </m:sub>
                      <m:sup>
                        <m:r>
                          <a:rPr lang="en-US" i="1">
                            <a:latin typeface="Cambria Math" panose="02040503050406030204" pitchFamily="18" charset="0"/>
                          </a:rPr>
                          <m:t>𝑗</m:t>
                        </m:r>
                      </m:sup>
                    </m:sSubSup>
                  </m:oMath>
                </a14:m>
                <a:r>
                  <a:rPr lang="en-US" b="0" dirty="0" smtClean="0">
                    <a:latin typeface="Calibri" panose="020F0502020204030204" pitchFamily="34" charset="0"/>
                  </a:rPr>
                  <a:t> </a:t>
                </a:r>
                <a14:m>
                  <m:oMath xmlns:m="http://schemas.openxmlformats.org/officeDocument/2006/math">
                    <m:r>
                      <a:rPr lang="en-US" i="1">
                        <a:latin typeface="Cambria Math" panose="02040503050406030204" pitchFamily="18" charset="0"/>
                        <a:ea typeface="Cambria Math" panose="02040503050406030204" pitchFamily="18" charset="0"/>
                      </a:rPr>
                      <m:t>&amp; </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𝑘𝑖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sub>
                      <m:sup>
                        <m:r>
                          <a:rPr lang="en-US" i="1">
                            <a:latin typeface="Cambria Math" panose="02040503050406030204" pitchFamily="18" charset="0"/>
                            <a:ea typeface="Cambria Math" panose="02040503050406030204" pitchFamily="18" charset="0"/>
                          </a:rPr>
                          <m:t>𝑗</m:t>
                        </m:r>
                      </m:sup>
                    </m:sSubSup>
                  </m:oMath>
                </a14:m>
                <a:r>
                  <a:rPr lang="en-US" b="0" dirty="0" smtClean="0">
                    <a:latin typeface="Calibri" panose="020F0502020204030204" pitchFamily="34" charset="0"/>
                  </a:rPr>
                  <a:t> into output equation, we have,</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𝑖𝑡</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𝑘𝑡</m:t>
                              </m:r>
                            </m:sub>
                          </m:sSub>
                        </m:den>
                      </m:f>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𝑖</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𝑘</m:t>
                                      </m:r>
                                    </m:sub>
                                  </m:sSub>
                                </m:den>
                              </m:f>
                              <m:f>
                                <m:fPr>
                                  <m:ctrlPr>
                                    <a:rPr lang="en-US" b="0" i="1" smtClean="0">
                                      <a:latin typeface="Cambria Math" panose="02040503050406030204" pitchFamily="18" charset="0"/>
                                      <a:ea typeface="Cambria Math" panose="02040503050406030204" pitchFamily="18" charset="0"/>
                                    </a:rPr>
                                  </m:ctrlPr>
                                </m:fPr>
                                <m:num>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𝑘𝑡</m:t>
                                      </m:r>
                                    </m:sub>
                                    <m:sup>
                                      <m:r>
                                        <a:rPr lang="en-US" b="0" i="1" smtClean="0">
                                          <a:latin typeface="Cambria Math" panose="02040503050406030204" pitchFamily="18" charset="0"/>
                                          <a:ea typeface="Cambria Math" panose="02040503050406030204" pitchFamily="18" charset="0"/>
                                        </a:rPr>
                                        <m:t>𝑔</m:t>
                                      </m:r>
                                    </m:sup>
                                  </m:sSubSup>
                                </m:num>
                                <m:den>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𝑌</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𝑔</m:t>
                                      </m:r>
                                    </m:sup>
                                  </m:sSubSup>
                                </m:den>
                              </m:f>
                            </m:e>
                          </m:d>
                        </m:e>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𝜃</m:t>
                              </m:r>
                            </m:den>
                          </m:f>
                        </m:sup>
                      </m:sSup>
                    </m:oMath>
                  </m:oMathPara>
                </a14:m>
                <a:endParaRPr lang="en-US" b="0" dirty="0" smtClean="0">
                  <a:latin typeface="Calibri" panose="020F0502020204030204" pitchFamily="34" charset="0"/>
                </a:endParaRPr>
              </a:p>
              <a:p>
                <a:r>
                  <a:rPr lang="en-US" dirty="0" smtClean="0">
                    <a:latin typeface="Calibri" panose="020F0502020204030204" pitchFamily="34" charset="0"/>
                  </a:rPr>
                  <a:t>Which shows the relative price of any two goods falls with respect to an increase in the relative output of the two goods with an elasticity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𝜃</m:t>
                        </m:r>
                      </m:den>
                    </m:f>
                    <m:r>
                      <a:rPr lang="en-US" b="0" i="0" smtClean="0">
                        <a:latin typeface="Cambria Math" panose="02040503050406030204" pitchFamily="18" charset="0"/>
                        <a:ea typeface="Cambria Math" panose="02040503050406030204" pitchFamily="18" charset="0"/>
                      </a:rPr>
                      <m:t>.  </m:t>
                    </m:r>
                  </m:oMath>
                </a14:m>
                <a:r>
                  <a:rPr lang="en-US" b="0" dirty="0" smtClean="0">
                    <a:latin typeface="Calibri" panose="020F0502020204030204" pitchFamily="34" charset="0"/>
                  </a:rPr>
                  <a:t>When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b="0" i="0" smtClean="0">
                        <a:latin typeface="Cambria Math" panose="02040503050406030204" pitchFamily="18" charset="0"/>
                        <a:ea typeface="Cambria Math" panose="02040503050406030204" pitchFamily="18" charset="0"/>
                      </a:rPr>
                      <m:t>=1</m:t>
                    </m:r>
                  </m:oMath>
                </a14:m>
                <a:r>
                  <a:rPr lang="en-US" b="0" dirty="0" smtClean="0">
                    <a:latin typeface="Calibri" panose="020F0502020204030204" pitchFamily="34" charset="0"/>
                  </a:rPr>
                  <a:t>, output changes are offset by price changes so that nominal value of output remain unchanged </a:t>
                </a:r>
              </a:p>
            </p:txBody>
          </p:sp>
        </mc:Choice>
        <mc:Fallback xmlns="">
          <p:sp>
            <p:nvSpPr>
              <p:cNvPr id="3" name="文本框 2"/>
              <p:cNvSpPr txBox="1">
                <a:spLocks noRot="1" noChangeAspect="1" noMove="1" noResize="1" noEditPoints="1" noAdjustHandles="1" noChangeArrowheads="1" noChangeShapeType="1" noTextEdit="1"/>
              </p:cNvSpPr>
              <p:nvPr/>
            </p:nvSpPr>
            <p:spPr>
              <a:xfrm>
                <a:off x="5378547" y="1580242"/>
                <a:ext cx="5863771" cy="4862934"/>
              </a:xfrm>
              <a:prstGeom prst="rect">
                <a:avLst/>
              </a:prstGeom>
              <a:blipFill rotWithShape="0">
                <a:blip r:embed="rId2"/>
                <a:stretch>
                  <a:fillRect l="-832" t="-627" b="-1003"/>
                </a:stretch>
              </a:blipFill>
            </p:spPr>
            <p:txBody>
              <a:bodyPr/>
              <a:lstStyle/>
              <a:p>
                <a:r>
                  <a:rPr lang="en-US">
                    <a:noFill/>
                  </a:rPr>
                  <a:t> </a:t>
                </a:r>
              </a:p>
            </p:txBody>
          </p:sp>
        </mc:Fallback>
      </mc:AlternateContent>
      <p:sp>
        <p:nvSpPr>
          <p:cNvPr id="21" name="文本框 20"/>
          <p:cNvSpPr txBox="1"/>
          <p:nvPr/>
        </p:nvSpPr>
        <p:spPr>
          <a:xfrm>
            <a:off x="319315" y="475587"/>
            <a:ext cx="2162628" cy="5078313"/>
          </a:xfrm>
          <a:prstGeom prst="rect">
            <a:avLst/>
          </a:prstGeom>
          <a:solidFill>
            <a:schemeClr val="bg1"/>
          </a:solidFill>
        </p:spPr>
        <p:txBody>
          <a:bodyPr wrap="square" rtlCol="0">
            <a:spAutoFit/>
          </a:bodyPr>
          <a:lstStyle/>
          <a:p>
            <a:r>
              <a:rPr lang="en-US" sz="2000" dirty="0">
                <a:latin typeface="Calibri" panose="020F0502020204030204" pitchFamily="34" charset="0"/>
              </a:rPr>
              <a:t>Overview</a:t>
            </a:r>
          </a:p>
          <a:p>
            <a:r>
              <a:rPr lang="en-US" sz="2000" dirty="0">
                <a:latin typeface="Calibri" panose="020F0502020204030204" pitchFamily="34" charset="0"/>
              </a:rPr>
              <a:t>Background</a:t>
            </a:r>
          </a:p>
          <a:p>
            <a:pPr marL="285750" indent="-285750">
              <a:buFont typeface="Arial" panose="020B0604020202020204" pitchFamily="34" charset="0"/>
              <a:buChar char="•"/>
            </a:pPr>
            <a:r>
              <a:rPr lang="en-US" sz="1600" dirty="0">
                <a:latin typeface="Calibri" panose="020F0502020204030204" pitchFamily="34" charset="0"/>
              </a:rPr>
              <a:t>What is happening</a:t>
            </a:r>
          </a:p>
          <a:p>
            <a:pPr marL="285750" indent="-285750">
              <a:buFont typeface="Arial" panose="020B0604020202020204" pitchFamily="34" charset="0"/>
              <a:buChar char="•"/>
            </a:pPr>
            <a:r>
              <a:rPr lang="en-US" sz="1600" dirty="0">
                <a:latin typeface="Calibri" panose="020F0502020204030204" pitchFamily="34" charset="0"/>
              </a:rPr>
              <a:t>Why is this happening</a:t>
            </a:r>
          </a:p>
          <a:p>
            <a:pPr marL="285750" indent="-285750">
              <a:buFont typeface="Arial" panose="020B0604020202020204" pitchFamily="34" charset="0"/>
              <a:buChar char="•"/>
            </a:pPr>
            <a:r>
              <a:rPr lang="en-US" sz="1600" dirty="0">
                <a:latin typeface="Calibri" panose="020F0502020204030204" pitchFamily="34" charset="0"/>
              </a:rPr>
              <a:t>How Is </a:t>
            </a:r>
            <a:r>
              <a:rPr lang="en-US" sz="1600" dirty="0" err="1">
                <a:latin typeface="Calibri" panose="020F0502020204030204" pitchFamily="34" charset="0"/>
              </a:rPr>
              <a:t>Jin</a:t>
            </a:r>
            <a:r>
              <a:rPr lang="en-US" sz="1600" dirty="0">
                <a:latin typeface="Calibri" panose="020F0502020204030204" pitchFamily="34" charset="0"/>
              </a:rPr>
              <a:t> Solving These Problems</a:t>
            </a:r>
          </a:p>
          <a:p>
            <a:r>
              <a:rPr lang="en-US" sz="2000" dirty="0">
                <a:latin typeface="Calibri" panose="020F0502020204030204" pitchFamily="34" charset="0"/>
              </a:rPr>
              <a:t>Framework</a:t>
            </a:r>
          </a:p>
          <a:p>
            <a:r>
              <a:rPr lang="en-US" sz="2000" b="1" dirty="0">
                <a:latin typeface="Calibri" panose="020F0502020204030204" pitchFamily="34" charset="0"/>
              </a:rPr>
              <a:t>Analysis</a:t>
            </a:r>
            <a:r>
              <a:rPr lang="en-US" sz="2000" dirty="0">
                <a:latin typeface="Calibri" panose="020F0502020204030204" pitchFamily="34" charset="0"/>
              </a:rPr>
              <a:t> </a:t>
            </a:r>
          </a:p>
          <a:p>
            <a:pPr marL="285750" indent="-285750">
              <a:buFont typeface="Arial" panose="020B0604020202020204" pitchFamily="34" charset="0"/>
              <a:buChar char="•"/>
            </a:pPr>
            <a:r>
              <a:rPr lang="en-US" sz="1600" b="1" dirty="0">
                <a:latin typeface="Calibri" panose="020F0502020204030204" pitchFamily="34" charset="0"/>
              </a:rPr>
              <a:t>Key Factors in the Model</a:t>
            </a:r>
          </a:p>
          <a:p>
            <a:pPr marL="285750" indent="-285750">
              <a:buFont typeface="Arial" panose="020B0604020202020204" pitchFamily="34" charset="0"/>
              <a:buChar char="•"/>
            </a:pPr>
            <a:r>
              <a:rPr lang="en-US" sz="1600" dirty="0">
                <a:latin typeface="Calibri" panose="020F0502020204030204" pitchFamily="34" charset="0"/>
              </a:rPr>
              <a:t>The Composition Effect</a:t>
            </a:r>
          </a:p>
          <a:p>
            <a:pPr marL="285750" indent="-285750">
              <a:buFont typeface="Arial" panose="020B0604020202020204" pitchFamily="34" charset="0"/>
              <a:buChar char="•"/>
            </a:pPr>
            <a:r>
              <a:rPr lang="en-US" sz="1600" dirty="0">
                <a:latin typeface="Calibri" panose="020F0502020204030204" pitchFamily="34" charset="0"/>
              </a:rPr>
              <a:t>Quantitative Analysis</a:t>
            </a:r>
          </a:p>
          <a:p>
            <a:r>
              <a:rPr lang="en-US" sz="2000" dirty="0">
                <a:latin typeface="Calibri" panose="020F0502020204030204" pitchFamily="34" charset="0"/>
              </a:rPr>
              <a:t>Summary</a:t>
            </a:r>
          </a:p>
          <a:p>
            <a:r>
              <a:rPr lang="en-US" sz="1600" dirty="0" smtClean="0">
                <a:latin typeface="Calibri" panose="020F0502020204030204" pitchFamily="34" charset="0"/>
              </a:rPr>
              <a:t> </a:t>
            </a: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1269890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(8/13)</a:t>
            </a:r>
          </a:p>
          <a:p>
            <a:r>
              <a:rPr lang="en-US" sz="2400" dirty="0" smtClean="0">
                <a:latin typeface="Calibri" panose="020F0502020204030204" pitchFamily="34" charset="0"/>
              </a:rPr>
              <a:t>Part III – Market Clearing</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2" name="文本框 1"/>
          <p:cNvSpPr txBox="1"/>
          <p:nvPr/>
        </p:nvSpPr>
        <p:spPr>
          <a:xfrm>
            <a:off x="3419556" y="3084525"/>
            <a:ext cx="1903717" cy="369332"/>
          </a:xfrm>
          <a:prstGeom prst="rect">
            <a:avLst/>
          </a:prstGeom>
          <a:noFill/>
        </p:spPr>
        <p:txBody>
          <a:bodyPr wrap="square" rtlCol="0">
            <a:spAutoFit/>
          </a:bodyPr>
          <a:lstStyle/>
          <a:p>
            <a:r>
              <a:rPr lang="en-US" b="1" dirty="0" smtClean="0">
                <a:latin typeface="Calibri" panose="020F0502020204030204" pitchFamily="34" charset="0"/>
              </a:rPr>
              <a:t>Consumers</a:t>
            </a:r>
            <a:endParaRPr lang="en-US" b="1" dirty="0">
              <a:latin typeface="Calibri" panose="020F0502020204030204" pitchFamily="34" charset="0"/>
            </a:endParaRPr>
          </a:p>
        </p:txBody>
      </p:sp>
      <p:grpSp>
        <p:nvGrpSpPr>
          <p:cNvPr id="16" name="组合 15"/>
          <p:cNvGrpSpPr/>
          <p:nvPr/>
        </p:nvGrpSpPr>
        <p:grpSpPr>
          <a:xfrm>
            <a:off x="3033532" y="1580242"/>
            <a:ext cx="8164313" cy="4786129"/>
            <a:chOff x="1573213" y="1920670"/>
            <a:chExt cx="6994525" cy="4673600"/>
          </a:xfrm>
        </p:grpSpPr>
        <p:sp>
          <p:nvSpPr>
            <p:cNvPr id="17" name="Rectangle 3"/>
            <p:cNvSpPr>
              <a:spLocks noChangeArrowheads="1"/>
            </p:cNvSpPr>
            <p:nvPr/>
          </p:nvSpPr>
          <p:spPr bwMode="gray">
            <a:xfrm>
              <a:off x="1611314" y="1944688"/>
              <a:ext cx="1476378" cy="914400"/>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18" name="Rectangle 4"/>
            <p:cNvSpPr>
              <a:spLocks noChangeArrowheads="1"/>
            </p:cNvSpPr>
            <p:nvPr/>
          </p:nvSpPr>
          <p:spPr bwMode="gray">
            <a:xfrm>
              <a:off x="1611314" y="3198813"/>
              <a:ext cx="1476378" cy="914400"/>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solidFill>
                    <a:schemeClr val="bg1"/>
                  </a:solidFill>
                  <a:latin typeface="Calibri" panose="020F0502020204030204" pitchFamily="34" charset="0"/>
                  <a:ea typeface="楷体_GB2312"/>
                  <a:sym typeface="Arial"/>
                </a:rPr>
                <a:t>Consumers</a:t>
              </a:r>
              <a:endParaRPr lang="zh-CN" altLang="en-US" sz="1400" b="1" dirty="0">
                <a:solidFill>
                  <a:schemeClr val="bg1"/>
                </a:solidFill>
                <a:latin typeface="Calibri" panose="020F0502020204030204" pitchFamily="34" charset="0"/>
                <a:ea typeface="楷体_GB2312"/>
                <a:sym typeface="Arial"/>
              </a:endParaRPr>
            </a:p>
          </p:txBody>
        </p:sp>
        <p:sp>
          <p:nvSpPr>
            <p:cNvPr id="19" name="Rectangle 5"/>
            <p:cNvSpPr>
              <a:spLocks noChangeArrowheads="1"/>
            </p:cNvSpPr>
            <p:nvPr/>
          </p:nvSpPr>
          <p:spPr bwMode="gray">
            <a:xfrm>
              <a:off x="1611314" y="5652034"/>
              <a:ext cx="1476378" cy="884447"/>
            </a:xfrm>
            <a:prstGeom prst="rect">
              <a:avLst/>
            </a:prstGeom>
            <a:solidFill>
              <a:srgbClr val="D4442C"/>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solidFill>
                    <a:schemeClr val="bg1"/>
                  </a:solidFill>
                  <a:latin typeface="Calibri" panose="020F0502020204030204" pitchFamily="34" charset="0"/>
                  <a:ea typeface="楷体_GB2312"/>
                  <a:sym typeface="Arial"/>
                </a:rPr>
                <a:t>Equilibrium</a:t>
              </a:r>
              <a:endParaRPr lang="zh-CN" altLang="en-US" sz="1400" b="1" dirty="0">
                <a:solidFill>
                  <a:schemeClr val="bg1"/>
                </a:solidFill>
                <a:latin typeface="Calibri" panose="020F0502020204030204" pitchFamily="34" charset="0"/>
                <a:ea typeface="楷体_GB2312"/>
                <a:sym typeface="Arial"/>
              </a:endParaRPr>
            </a:p>
          </p:txBody>
        </p:sp>
        <p:sp>
          <p:nvSpPr>
            <p:cNvPr id="20" name="Freeform 6"/>
            <p:cNvSpPr>
              <a:spLocks/>
            </p:cNvSpPr>
            <p:nvPr/>
          </p:nvSpPr>
          <p:spPr bwMode="gray">
            <a:xfrm>
              <a:off x="1573213" y="1920670"/>
              <a:ext cx="6994525" cy="4673600"/>
            </a:xfrm>
            <a:custGeom>
              <a:avLst/>
              <a:gdLst>
                <a:gd name="T0" fmla="*/ 0 w 4406"/>
                <a:gd name="T1" fmla="*/ 2167 h 2944"/>
                <a:gd name="T2" fmla="*/ 1243 w 4406"/>
                <a:gd name="T3" fmla="*/ 2167 h 2944"/>
                <a:gd name="T4" fmla="*/ 1243 w 4406"/>
                <a:gd name="T5" fmla="*/ 2944 h 2944"/>
                <a:gd name="T6" fmla="*/ 4406 w 4406"/>
                <a:gd name="T7" fmla="*/ 2944 h 2944"/>
                <a:gd name="T8" fmla="*/ 4406 w 4406"/>
                <a:gd name="T9" fmla="*/ 0 h 2944"/>
                <a:gd name="T10" fmla="*/ 1216 w 4406"/>
                <a:gd name="T11" fmla="*/ 0 h 2944"/>
                <a:gd name="T12" fmla="*/ 1216 w 4406"/>
                <a:gd name="T13" fmla="*/ 1600 h 2944"/>
                <a:gd name="T14" fmla="*/ 0 w 4406"/>
                <a:gd name="T15" fmla="*/ 1600 h 2944"/>
                <a:gd name="T16" fmla="*/ 0 w 4406"/>
                <a:gd name="T17" fmla="*/ 2167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6" h="2944">
                  <a:moveTo>
                    <a:pt x="0" y="2167"/>
                  </a:moveTo>
                  <a:lnTo>
                    <a:pt x="1243" y="2167"/>
                  </a:lnTo>
                  <a:lnTo>
                    <a:pt x="1243" y="2944"/>
                  </a:lnTo>
                  <a:lnTo>
                    <a:pt x="4406" y="2944"/>
                  </a:lnTo>
                  <a:lnTo>
                    <a:pt x="4406" y="0"/>
                  </a:lnTo>
                  <a:lnTo>
                    <a:pt x="1216" y="0"/>
                  </a:lnTo>
                  <a:lnTo>
                    <a:pt x="1216" y="1600"/>
                  </a:lnTo>
                  <a:lnTo>
                    <a:pt x="0" y="1600"/>
                  </a:lnTo>
                  <a:lnTo>
                    <a:pt x="0" y="2167"/>
                  </a:lnTo>
                  <a:close/>
                </a:path>
              </a:pathLst>
            </a:custGeom>
            <a:solidFill>
              <a:schemeClr val="accent6">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a:latin typeface="Calibri" panose="020F0502020204030204" pitchFamily="34" charset="0"/>
                <a:ea typeface="楷体_GB2312"/>
                <a:sym typeface="Arial"/>
              </a:endParaRPr>
            </a:p>
          </p:txBody>
        </p:sp>
      </p:grpSp>
      <p:sp>
        <p:nvSpPr>
          <p:cNvPr id="4" name="文本框 3"/>
          <p:cNvSpPr txBox="1"/>
          <p:nvPr/>
        </p:nvSpPr>
        <p:spPr>
          <a:xfrm>
            <a:off x="3187700" y="4430040"/>
            <a:ext cx="1793962" cy="369332"/>
          </a:xfrm>
          <a:prstGeom prst="rect">
            <a:avLst/>
          </a:prstGeom>
          <a:noFill/>
        </p:spPr>
        <p:txBody>
          <a:bodyPr wrap="square" rtlCol="0">
            <a:spAutoFit/>
          </a:bodyPr>
          <a:lstStyle/>
          <a:p>
            <a:pPr algn="ctr"/>
            <a:r>
              <a:rPr lang="en-US" b="1" dirty="0" smtClean="0">
                <a:latin typeface="Calibri" panose="020F0502020204030204" pitchFamily="34" charset="0"/>
              </a:rPr>
              <a:t>Market Clearing</a:t>
            </a:r>
            <a:endParaRPr lang="en-US"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文本框 2"/>
              <p:cNvSpPr txBox="1"/>
              <p:nvPr/>
            </p:nvSpPr>
            <p:spPr>
              <a:xfrm>
                <a:off x="5367686" y="1797631"/>
                <a:ext cx="5863771" cy="3981988"/>
              </a:xfrm>
              <a:prstGeom prst="rect">
                <a:avLst/>
              </a:prstGeom>
              <a:noFill/>
            </p:spPr>
            <p:txBody>
              <a:bodyPr wrap="square" rtlCol="0">
                <a:spAutoFit/>
              </a:bodyPr>
              <a:lstStyle/>
              <a:p>
                <a:r>
                  <a:rPr lang="en-US" dirty="0" smtClean="0">
                    <a:latin typeface="Calibri" panose="020F0502020204030204" pitchFamily="34" charset="0"/>
                  </a:rPr>
                  <a:t>Next, domestic labor markets clear when,</a:t>
                </a:r>
              </a:p>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e>
                      </m:nary>
                    </m:oMath>
                  </m:oMathPara>
                </a14:m>
                <a:endParaRPr lang="en-US" dirty="0" smtClean="0">
                  <a:latin typeface="Calibri" panose="020F0502020204030204" pitchFamily="34" charset="0"/>
                </a:endParaRPr>
              </a:p>
              <a:p>
                <a:r>
                  <a:rPr lang="en-US" dirty="0" smtClean="0">
                    <a:latin typeface="Calibri" panose="020F0502020204030204" pitchFamily="34" charset="0"/>
                  </a:rPr>
                  <a:t>Because of world resource constraint, we have the total amount of final goods in the world, </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oMath>
                  </m:oMathPara>
                </a14:m>
                <a:endParaRPr lang="en-US" dirty="0" smtClean="0">
                  <a:latin typeface="Calibri" panose="020F0502020204030204" pitchFamily="34" charset="0"/>
                </a:endParaRPr>
              </a:p>
              <a:p>
                <a:r>
                  <a:rPr lang="en-US" dirty="0" smtClean="0">
                    <a:latin typeface="Calibri" panose="020F0502020204030204" pitchFamily="34" charset="0"/>
                  </a:rPr>
                  <a:t>Where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𝑜</m:t>
                                </m:r>
                                <m:r>
                                  <a:rPr lang="en-US" b="0" i="1" smtClean="0">
                                    <a:latin typeface="Cambria Math" panose="02040503050406030204" pitchFamily="18" charset="0"/>
                                  </a:rPr>
                                  <m:t>,</m:t>
                                </m:r>
                                <m:r>
                                  <a:rPr lang="en-US" b="0" i="1" smtClean="0">
                                    <a:latin typeface="Cambria Math" panose="02040503050406030204" pitchFamily="18" charset="0"/>
                                  </a:rPr>
                                  <m:t>𝑗</m:t>
                                </m:r>
                              </m:sup>
                            </m:sSubSup>
                          </m:e>
                        </m:d>
                        <m:r>
                          <a:rPr lang="en-US" b="0" i="1" smtClean="0">
                            <a:latin typeface="Cambria Math" panose="02040503050406030204" pitchFamily="18" charset="0"/>
                          </a:rPr>
                          <m:t> &amp;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e>
                        </m:nary>
                      </m:e>
                    </m:nary>
                    <m:r>
                      <a:rPr lang="en-US" b="0" i="0" smtClean="0">
                        <a:latin typeface="Cambria Math" panose="02040503050406030204" pitchFamily="18" charset="0"/>
                      </a:rPr>
                      <m:t>.</m:t>
                    </m:r>
                  </m:oMath>
                </a14:m>
                <a:endParaRPr lang="en-US" dirty="0" smtClean="0">
                  <a:latin typeface="Calibri" panose="020F0502020204030204" pitchFamily="34" charset="0"/>
                </a:endParaRPr>
              </a:p>
              <a:p>
                <a:r>
                  <a:rPr lang="en-US" dirty="0" smtClean="0">
                    <a:latin typeface="Calibri" panose="020F0502020204030204" pitchFamily="34" charset="0"/>
                  </a:rPr>
                  <a:t>Lastly, GDP can be defined as total consumption and market value of capital stock,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𝐺𝑃</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𝐷</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𝑖𝑡</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𝜙</m:t>
                              </m:r>
                            </m:num>
                            <m:den>
                              <m:r>
                                <a:rPr lang="en-US" b="0" i="1" smtClean="0">
                                  <a:latin typeface="Cambria Math" panose="02040503050406030204" pitchFamily="18" charset="0"/>
                                </a:rPr>
                                <m:t>𝜙</m:t>
                              </m:r>
                            </m:den>
                          </m:f>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e>
                      </m:nary>
                    </m:oMath>
                  </m:oMathPara>
                </a14:m>
                <a:endParaRPr lang="en-US" dirty="0" smtClean="0">
                  <a:latin typeface="Calibri" panose="020F0502020204030204" pitchFamily="34" charset="0"/>
                </a:endParaRPr>
              </a:p>
              <a:p>
                <a:endParaRPr lang="en-US" dirty="0" smtClean="0">
                  <a:latin typeface="Calibri" panose="020F050202020403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367686" y="1797631"/>
                <a:ext cx="5863771" cy="3981988"/>
              </a:xfrm>
              <a:prstGeom prst="rect">
                <a:avLst/>
              </a:prstGeom>
              <a:blipFill rotWithShape="0">
                <a:blip r:embed="rId2"/>
                <a:stretch>
                  <a:fillRect l="-937" t="-919"/>
                </a:stretch>
              </a:blipFill>
            </p:spPr>
            <p:txBody>
              <a:bodyPr/>
              <a:lstStyle/>
              <a:p>
                <a:r>
                  <a:rPr lang="en-US">
                    <a:noFill/>
                  </a:rPr>
                  <a:t> </a:t>
                </a:r>
              </a:p>
            </p:txBody>
          </p:sp>
        </mc:Fallback>
      </mc:AlternateContent>
      <p:sp>
        <p:nvSpPr>
          <p:cNvPr id="14" name="文本框 13"/>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2782483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(9/13)</a:t>
            </a:r>
          </a:p>
          <a:p>
            <a:r>
              <a:rPr lang="en-US" sz="2400" dirty="0" smtClean="0">
                <a:latin typeface="Calibri" panose="020F0502020204030204" pitchFamily="34" charset="0"/>
              </a:rPr>
              <a:t>Key assumption needed for a semi-closed form solution</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grpSp>
        <p:nvGrpSpPr>
          <p:cNvPr id="7" name="组合 6"/>
          <p:cNvGrpSpPr/>
          <p:nvPr/>
        </p:nvGrpSpPr>
        <p:grpSpPr>
          <a:xfrm>
            <a:off x="3033533" y="1799805"/>
            <a:ext cx="6634455" cy="3688148"/>
            <a:chOff x="3023405" y="1373696"/>
            <a:chExt cx="6634455" cy="3688148"/>
          </a:xfrm>
        </p:grpSpPr>
        <p:grpSp>
          <p:nvGrpSpPr>
            <p:cNvPr id="28" name="组合 27"/>
            <p:cNvGrpSpPr/>
            <p:nvPr/>
          </p:nvGrpSpPr>
          <p:grpSpPr>
            <a:xfrm>
              <a:off x="3023405" y="1373696"/>
              <a:ext cx="6634455" cy="2457600"/>
              <a:chOff x="3030454" y="1398917"/>
              <a:chExt cx="6900946" cy="2550998"/>
            </a:xfrm>
          </p:grpSpPr>
          <p:sp>
            <p:nvSpPr>
              <p:cNvPr id="29" name="AutoShape 4"/>
              <p:cNvSpPr>
                <a:spLocks noChangeArrowheads="1"/>
              </p:cNvSpPr>
              <p:nvPr>
                <p:custDataLst>
                  <p:tags r:id="rId2"/>
                </p:custDataLst>
              </p:nvPr>
            </p:nvSpPr>
            <p:spPr bwMode="white">
              <a:xfrm>
                <a:off x="3040989" y="1598295"/>
                <a:ext cx="6890411" cy="859467"/>
              </a:xfrm>
              <a:prstGeom prst="roundRect">
                <a:avLst>
                  <a:gd name="adj" fmla="val 4784"/>
                </a:avLst>
              </a:prstGeom>
              <a:solidFill>
                <a:srgbClr val="ECECEC"/>
              </a:solidFill>
              <a:ln w="9525">
                <a:solidFill>
                  <a:schemeClr val="bg1">
                    <a:lumMod val="50000"/>
                  </a:schemeClr>
                </a:solidFill>
              </a:ln>
              <a:effectLst/>
            </p:spPr>
            <p:style>
              <a:lnRef idx="1">
                <a:schemeClr val="accent2"/>
              </a:lnRef>
              <a:fillRef idx="3">
                <a:schemeClr val="accent2"/>
              </a:fillRef>
              <a:effectRef idx="2">
                <a:schemeClr val="accent2"/>
              </a:effectRef>
              <a:fontRef idx="minor">
                <a:schemeClr val="lt1"/>
              </a:fontRef>
            </p:style>
            <p:txBody>
              <a:bodyPr anchor="t">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200" dirty="0">
                  <a:solidFill>
                    <a:schemeClr val="tx1"/>
                  </a:solidFill>
                </a:endParaRPr>
              </a:p>
            </p:txBody>
          </p:sp>
          <p:sp>
            <p:nvSpPr>
              <p:cNvPr id="30" name="AutoShape 3"/>
              <p:cNvSpPr>
                <a:spLocks noChangeArrowheads="1"/>
              </p:cNvSpPr>
              <p:nvPr/>
            </p:nvSpPr>
            <p:spPr bwMode="auto">
              <a:xfrm>
                <a:off x="3378106" y="1398917"/>
                <a:ext cx="3476023" cy="393675"/>
              </a:xfrm>
              <a:prstGeom prst="roundRect">
                <a:avLst/>
              </a:prstGeom>
              <a:solidFill>
                <a:schemeClr val="accent4"/>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en-US" altLang="zh-CN" sz="2000" b="1" dirty="0" smtClean="0">
                    <a:solidFill>
                      <a:schemeClr val="tx1"/>
                    </a:solidFill>
                  </a:rPr>
                  <a:t>Assumption 1</a:t>
                </a:r>
                <a:endParaRPr lang="zh-CN" altLang="zh-CN" sz="2000" b="1" dirty="0">
                  <a:solidFill>
                    <a:schemeClr val="tx1"/>
                  </a:solidFill>
                </a:endParaRPr>
              </a:p>
            </p:txBody>
          </p:sp>
          <p:sp>
            <p:nvSpPr>
              <p:cNvPr id="31" name="矩形 30"/>
              <p:cNvSpPr/>
              <p:nvPr/>
            </p:nvSpPr>
            <p:spPr>
              <a:xfrm>
                <a:off x="3048104" y="1874977"/>
                <a:ext cx="6883296" cy="717995"/>
              </a:xfrm>
              <a:prstGeom prst="rect">
                <a:avLst/>
              </a:prstGeom>
            </p:spPr>
            <p:txBody>
              <a:bodyPr lIns="72000" tIns="36000" rIns="72000" bIns="36000">
                <a:noAutofit/>
              </a:bodyPr>
              <a:lstStyle/>
              <a:p>
                <a:pPr marL="285750" lvl="2" indent="-285750" defTabSz="912813" eaLnBrk="0" fontAlgn="auto" hangingPunct="0">
                  <a:spcBef>
                    <a:spcPts val="0"/>
                  </a:spcBef>
                  <a:spcAft>
                    <a:spcPts val="0"/>
                  </a:spcAft>
                  <a:buClr>
                    <a:schemeClr val="tx1"/>
                  </a:buClr>
                  <a:buSzPct val="80000"/>
                  <a:buFont typeface="Arial" panose="020B0604020202020204" pitchFamily="34" charset="0"/>
                  <a:buChar char="•"/>
                  <a:defRPr/>
                </a:pPr>
                <a:r>
                  <a:rPr lang="en-US" altLang="zh-CN" sz="1600" spc="50" dirty="0" smtClean="0">
                    <a:ln w="11430"/>
                  </a:rPr>
                  <a:t>Unitary elasticity of substitution of intermediate goods (</a:t>
                </a:r>
                <a:r>
                  <a:rPr lang="el-GR" altLang="zh-CN" sz="1600" spc="50" dirty="0" smtClean="0">
                    <a:ln w="11430"/>
                  </a:rPr>
                  <a:t>Θ</a:t>
                </a:r>
                <a:r>
                  <a:rPr lang="en-US" altLang="zh-CN" sz="1600" spc="50" dirty="0" smtClean="0">
                    <a:ln w="11430"/>
                  </a:rPr>
                  <a:t> = 1).</a:t>
                </a:r>
                <a:endParaRPr lang="en-US" altLang="zh-CN" sz="1600" spc="50" dirty="0">
                  <a:ln w="11430"/>
                </a:endParaRPr>
              </a:p>
            </p:txBody>
          </p:sp>
          <p:sp>
            <p:nvSpPr>
              <p:cNvPr id="32" name="AutoShape 4"/>
              <p:cNvSpPr>
                <a:spLocks noChangeArrowheads="1"/>
              </p:cNvSpPr>
              <p:nvPr>
                <p:custDataLst>
                  <p:tags r:id="rId3"/>
                </p:custDataLst>
              </p:nvPr>
            </p:nvSpPr>
            <p:spPr bwMode="white">
              <a:xfrm>
                <a:off x="3048104" y="2895868"/>
                <a:ext cx="6865647" cy="859467"/>
              </a:xfrm>
              <a:prstGeom prst="roundRect">
                <a:avLst>
                  <a:gd name="adj" fmla="val 4784"/>
                </a:avLst>
              </a:prstGeom>
              <a:solidFill>
                <a:srgbClr val="ECECEC"/>
              </a:solidFill>
              <a:ln w="9525">
                <a:solidFill>
                  <a:schemeClr val="bg1">
                    <a:lumMod val="50000"/>
                  </a:schemeClr>
                </a:solidFill>
              </a:ln>
              <a:effectLst/>
            </p:spPr>
            <p:style>
              <a:lnRef idx="1">
                <a:schemeClr val="accent2"/>
              </a:lnRef>
              <a:fillRef idx="3">
                <a:schemeClr val="accent2"/>
              </a:fillRef>
              <a:effectRef idx="2">
                <a:schemeClr val="accent2"/>
              </a:effectRef>
              <a:fontRef idx="minor">
                <a:schemeClr val="lt1"/>
              </a:fontRef>
            </p:style>
            <p:txBody>
              <a:bodyPr anchor="t">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200" dirty="0">
                  <a:solidFill>
                    <a:schemeClr val="tx1"/>
                  </a:solidFill>
                </a:endParaRPr>
              </a:p>
            </p:txBody>
          </p:sp>
          <p:sp>
            <p:nvSpPr>
              <p:cNvPr id="33" name="AutoShape 3"/>
              <p:cNvSpPr>
                <a:spLocks noChangeArrowheads="1"/>
              </p:cNvSpPr>
              <p:nvPr/>
            </p:nvSpPr>
            <p:spPr bwMode="auto">
              <a:xfrm>
                <a:off x="3378106" y="2729463"/>
                <a:ext cx="3476023" cy="393675"/>
              </a:xfrm>
              <a:prstGeom prst="roundRect">
                <a:avLst/>
              </a:prstGeom>
              <a:solidFill>
                <a:schemeClr val="accent4"/>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en-US" altLang="zh-CN" sz="2000" b="1" dirty="0" smtClean="0">
                    <a:solidFill>
                      <a:schemeClr val="tx1"/>
                    </a:solidFill>
                  </a:rPr>
                  <a:t>Assumption 2</a:t>
                </a:r>
                <a:endParaRPr lang="zh-CN" altLang="zh-CN" sz="2000" b="1" dirty="0">
                  <a:solidFill>
                    <a:schemeClr val="tx1"/>
                  </a:solidFill>
                </a:endParaRPr>
              </a:p>
            </p:txBody>
          </p:sp>
          <p:sp>
            <p:nvSpPr>
              <p:cNvPr id="34" name="矩形 33"/>
              <p:cNvSpPr/>
              <p:nvPr/>
            </p:nvSpPr>
            <p:spPr>
              <a:xfrm>
                <a:off x="3030454" y="3231920"/>
                <a:ext cx="6883297" cy="717995"/>
              </a:xfrm>
              <a:prstGeom prst="rect">
                <a:avLst/>
              </a:prstGeom>
            </p:spPr>
            <p:txBody>
              <a:bodyPr lIns="72000" tIns="36000" rIns="72000" bIns="36000">
                <a:noAutofit/>
              </a:bodyPr>
              <a:lstStyle/>
              <a:p>
                <a:pPr marL="285750" lvl="2" indent="-285750" defTabSz="912813" eaLnBrk="0" fontAlgn="auto" hangingPunct="0">
                  <a:spcBef>
                    <a:spcPts val="0"/>
                  </a:spcBef>
                  <a:spcAft>
                    <a:spcPts val="0"/>
                  </a:spcAft>
                  <a:buClr>
                    <a:schemeClr val="tx1"/>
                  </a:buClr>
                  <a:buSzPct val="80000"/>
                  <a:buFont typeface="Arial" panose="020B0604020202020204" pitchFamily="34" charset="0"/>
                  <a:buChar char="•"/>
                  <a:defRPr/>
                </a:pPr>
                <a:r>
                  <a:rPr lang="en-US" altLang="zh-CN" sz="1600" spc="50" dirty="0" smtClean="0">
                    <a:ln w="11430"/>
                  </a:rPr>
                  <a:t>Consumers have logarithmic preferences (</a:t>
                </a:r>
                <a:r>
                  <a:rPr lang="el-GR" altLang="zh-CN" sz="1600" spc="50" dirty="0" smtClean="0">
                    <a:ln w="11430"/>
                  </a:rPr>
                  <a:t>ρ</a:t>
                </a:r>
                <a:r>
                  <a:rPr lang="en-US" altLang="zh-CN" sz="1600" spc="50" dirty="0" smtClean="0">
                    <a:ln w="11430"/>
                  </a:rPr>
                  <a:t> = 1).</a:t>
                </a:r>
                <a:endParaRPr lang="en-US" altLang="zh-CN" sz="1600" spc="50" dirty="0">
                  <a:ln w="11430"/>
                </a:endParaRPr>
              </a:p>
            </p:txBody>
          </p:sp>
        </p:grpSp>
        <p:grpSp>
          <p:nvGrpSpPr>
            <p:cNvPr id="37" name="组合 36"/>
            <p:cNvGrpSpPr/>
            <p:nvPr/>
          </p:nvGrpSpPr>
          <p:grpSpPr>
            <a:xfrm>
              <a:off x="3023405" y="3884812"/>
              <a:ext cx="6627615" cy="1177032"/>
              <a:chOff x="3037569" y="1398917"/>
              <a:chExt cx="6893831" cy="1221764"/>
            </a:xfrm>
          </p:grpSpPr>
          <p:sp>
            <p:nvSpPr>
              <p:cNvPr id="39" name="AutoShape 4"/>
              <p:cNvSpPr>
                <a:spLocks noChangeArrowheads="1"/>
              </p:cNvSpPr>
              <p:nvPr>
                <p:custDataLst>
                  <p:tags r:id="rId1"/>
                </p:custDataLst>
              </p:nvPr>
            </p:nvSpPr>
            <p:spPr bwMode="white">
              <a:xfrm>
                <a:off x="3040989" y="1598295"/>
                <a:ext cx="6890411" cy="859467"/>
              </a:xfrm>
              <a:prstGeom prst="roundRect">
                <a:avLst>
                  <a:gd name="adj" fmla="val 4784"/>
                </a:avLst>
              </a:prstGeom>
              <a:solidFill>
                <a:srgbClr val="ECECEC"/>
              </a:solidFill>
              <a:ln w="9525">
                <a:solidFill>
                  <a:schemeClr val="bg1">
                    <a:lumMod val="50000"/>
                  </a:schemeClr>
                </a:solidFill>
              </a:ln>
              <a:effectLst/>
            </p:spPr>
            <p:style>
              <a:lnRef idx="1">
                <a:schemeClr val="accent2"/>
              </a:lnRef>
              <a:fillRef idx="3">
                <a:schemeClr val="accent2"/>
              </a:fillRef>
              <a:effectRef idx="2">
                <a:schemeClr val="accent2"/>
              </a:effectRef>
              <a:fontRef idx="minor">
                <a:schemeClr val="lt1"/>
              </a:fontRef>
            </p:style>
            <p:txBody>
              <a:bodyPr anchor="t">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200" dirty="0">
                  <a:solidFill>
                    <a:schemeClr val="tx1"/>
                  </a:solidFill>
                </a:endParaRPr>
              </a:p>
            </p:txBody>
          </p:sp>
          <p:sp>
            <p:nvSpPr>
              <p:cNvPr id="40" name="AutoShape 3"/>
              <p:cNvSpPr>
                <a:spLocks noChangeArrowheads="1"/>
              </p:cNvSpPr>
              <p:nvPr/>
            </p:nvSpPr>
            <p:spPr bwMode="auto">
              <a:xfrm>
                <a:off x="3378106" y="1398917"/>
                <a:ext cx="3476023" cy="393675"/>
              </a:xfrm>
              <a:prstGeom prst="roundRect">
                <a:avLst/>
              </a:prstGeom>
              <a:solidFill>
                <a:schemeClr val="accent4"/>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en-US" altLang="zh-CN" sz="2000" b="1" dirty="0" smtClean="0">
                    <a:solidFill>
                      <a:schemeClr val="tx1"/>
                    </a:solidFill>
                  </a:rPr>
                  <a:t>Assumption 3</a:t>
                </a:r>
                <a:endParaRPr lang="zh-CN" altLang="zh-CN" sz="2000" b="1" dirty="0">
                  <a:solidFill>
                    <a:schemeClr val="tx1"/>
                  </a:solidFill>
                </a:endParaRPr>
              </a:p>
            </p:txBody>
          </p:sp>
          <mc:AlternateContent xmlns:mc="http://schemas.openxmlformats.org/markup-compatibility/2006" xmlns:a14="http://schemas.microsoft.com/office/drawing/2010/main">
            <mc:Choice Requires="a14">
              <p:sp>
                <p:nvSpPr>
                  <p:cNvPr id="41" name="矩形 40"/>
                  <p:cNvSpPr/>
                  <p:nvPr/>
                </p:nvSpPr>
                <p:spPr>
                  <a:xfrm>
                    <a:off x="3037569" y="1902686"/>
                    <a:ext cx="6883297" cy="717995"/>
                  </a:xfrm>
                  <a:prstGeom prst="rect">
                    <a:avLst/>
                  </a:prstGeom>
                </p:spPr>
                <p:txBody>
                  <a:bodyPr lIns="72000" tIns="36000" rIns="72000" bIns="36000">
                    <a:noAutofit/>
                  </a:bodyPr>
                  <a:lstStyle/>
                  <a:p>
                    <a:pPr marL="177800" lvl="2" indent="-177800" defTabSz="912813" eaLnBrk="0" fontAlgn="auto" hangingPunct="0">
                      <a:spcBef>
                        <a:spcPts val="0"/>
                      </a:spcBef>
                      <a:spcAft>
                        <a:spcPts val="0"/>
                      </a:spcAft>
                      <a:buClr>
                        <a:schemeClr val="tx1"/>
                      </a:buClr>
                      <a:buSzPct val="80000"/>
                      <a:buFont typeface="Arial" panose="020B0604020202020204" pitchFamily="34" charset="0"/>
                      <a:buChar char="•"/>
                      <a:defRPr/>
                    </a:pPr>
                    <a:r>
                      <a:rPr lang="en-US" altLang="zh-CN" sz="1600" spc="50" dirty="0" smtClean="0">
                        <a:ln w="11430"/>
                      </a:rPr>
                      <a:t>The capital-adjustment technology is log-linear, as in equation </a:t>
                    </a:r>
                    <a14:m>
                      <m:oMath xmlns:m="http://schemas.openxmlformats.org/officeDocument/2006/math">
                        <m:sSubSup>
                          <m:sSubSupPr>
                            <m:ctrlPr>
                              <a:rPr lang="en-US" sz="1600" i="1">
                                <a:latin typeface="Cambria Math" panose="02040503050406030204" pitchFamily="18" charset="0"/>
                              </a:rPr>
                            </m:ctrlPr>
                          </m:sSubSupPr>
                          <m:e>
                            <m:r>
                              <m:rPr>
                                <m:sty m:val="p"/>
                              </m:rPr>
                              <a:rPr lang="en-US" sz="1600">
                                <a:latin typeface="Cambria Math" panose="02040503050406030204" pitchFamily="18" charset="0"/>
                              </a:rPr>
                              <m:t>K</m:t>
                            </m:r>
                          </m:e>
                          <m:sub>
                            <m:r>
                              <m:rPr>
                                <m:sty m:val="p"/>
                              </m:rPr>
                              <a:rPr lang="en-US" sz="1600">
                                <a:latin typeface="Cambria Math" panose="02040503050406030204" pitchFamily="18" charset="0"/>
                              </a:rPr>
                              <m:t>i</m:t>
                            </m:r>
                            <m:r>
                              <a:rPr lang="en-US" sz="1600">
                                <a:latin typeface="Cambria Math" panose="02040503050406030204" pitchFamily="18" charset="0"/>
                              </a:rPr>
                              <m:t>,</m:t>
                            </m:r>
                            <m:r>
                              <m:rPr>
                                <m:sty m:val="p"/>
                              </m:rPr>
                              <a:rPr lang="en-US" sz="1600">
                                <a:latin typeface="Cambria Math" panose="02040503050406030204" pitchFamily="18" charset="0"/>
                              </a:rPr>
                              <m:t>t</m:t>
                            </m:r>
                            <m:r>
                              <a:rPr lang="en-US" sz="1600">
                                <a:latin typeface="Cambria Math" panose="02040503050406030204" pitchFamily="18" charset="0"/>
                              </a:rPr>
                              <m:t>+1</m:t>
                            </m:r>
                          </m:sub>
                          <m:sup>
                            <m:r>
                              <m:rPr>
                                <m:sty m:val="p"/>
                              </m:rPr>
                              <a:rPr lang="en-US" sz="1600">
                                <a:latin typeface="Cambria Math" panose="02040503050406030204" pitchFamily="18" charset="0"/>
                              </a:rPr>
                              <m:t>j</m:t>
                            </m:r>
                          </m:sup>
                        </m:sSubSup>
                      </m:oMath>
                    </a14:m>
                    <a:r>
                      <a:rPr lang="en-US" altLang="zh-CN" sz="1600" spc="50" dirty="0" smtClean="0">
                        <a:ln w="11430"/>
                      </a:rPr>
                      <a:t>.</a:t>
                    </a:r>
                    <a:endParaRPr lang="en-US" altLang="zh-CN" sz="1600" spc="50" dirty="0">
                      <a:ln w="11430"/>
                    </a:endParaRPr>
                  </a:p>
                </p:txBody>
              </p:sp>
            </mc:Choice>
            <mc:Fallback xmlns="">
              <p:sp>
                <p:nvSpPr>
                  <p:cNvPr id="41" name="矩形 40"/>
                  <p:cNvSpPr>
                    <a:spLocks noRot="1" noChangeAspect="1" noMove="1" noResize="1" noEditPoints="1" noAdjustHandles="1" noChangeArrowheads="1" noChangeShapeType="1" noTextEdit="1"/>
                  </p:cNvSpPr>
                  <p:nvPr/>
                </p:nvSpPr>
                <p:spPr>
                  <a:xfrm>
                    <a:off x="3037569" y="1902686"/>
                    <a:ext cx="6883297" cy="717995"/>
                  </a:xfrm>
                  <a:prstGeom prst="rect">
                    <a:avLst/>
                  </a:prstGeom>
                  <a:blipFill rotWithShape="0">
                    <a:blip r:embed="rId5"/>
                    <a:stretch>
                      <a:fillRect l="-369"/>
                    </a:stretch>
                  </a:blipFill>
                </p:spPr>
                <p:txBody>
                  <a:bodyPr/>
                  <a:lstStyle/>
                  <a:p>
                    <a:r>
                      <a:rPr lang="en-US">
                        <a:noFill/>
                      </a:rPr>
                      <a:t> </a:t>
                    </a:r>
                  </a:p>
                </p:txBody>
              </p:sp>
            </mc:Fallback>
          </mc:AlternateContent>
        </p:grpSp>
      </p:grpSp>
      <p:sp>
        <p:nvSpPr>
          <p:cNvPr id="8" name="文本框 7"/>
          <p:cNvSpPr txBox="1"/>
          <p:nvPr/>
        </p:nvSpPr>
        <p:spPr>
          <a:xfrm>
            <a:off x="9975119" y="1620228"/>
            <a:ext cx="1709861" cy="2585323"/>
          </a:xfrm>
          <a:prstGeom prst="rect">
            <a:avLst/>
          </a:prstGeom>
          <a:noFill/>
          <a:ln w="12700">
            <a:solidFill>
              <a:schemeClr val="bg1">
                <a:lumMod val="50000"/>
              </a:schemeClr>
            </a:solidFill>
            <a:prstDash val="sysDash"/>
          </a:ln>
        </p:spPr>
        <p:txBody>
          <a:bodyPr wrap="square" rtlCol="0">
            <a:spAutoFit/>
          </a:bodyPr>
          <a:lstStyle/>
          <a:p>
            <a:r>
              <a:rPr lang="en-US" dirty="0" smtClean="0"/>
              <a:t>All assumptions are important for analytical convenience, and will be relaxed later during the quantitative analysis section.</a:t>
            </a:r>
            <a:endParaRPr lang="en-US" dirty="0"/>
          </a:p>
        </p:txBody>
      </p:sp>
      <p:grpSp>
        <p:nvGrpSpPr>
          <p:cNvPr id="45" name="组合 44"/>
          <p:cNvGrpSpPr>
            <a:grpSpLocks noChangeAspect="1"/>
          </p:cNvGrpSpPr>
          <p:nvPr/>
        </p:nvGrpSpPr>
        <p:grpSpPr>
          <a:xfrm>
            <a:off x="10148335" y="4639696"/>
            <a:ext cx="985323" cy="1114199"/>
            <a:chOff x="6253159" y="5083022"/>
            <a:chExt cx="1324915" cy="1498214"/>
          </a:xfrm>
          <a:solidFill>
            <a:schemeClr val="accent5"/>
          </a:solidFill>
        </p:grpSpPr>
        <p:sp>
          <p:nvSpPr>
            <p:cNvPr id="46" name="Oval 18"/>
            <p:cNvSpPr>
              <a:spLocks noChangeArrowheads="1"/>
            </p:cNvSpPr>
            <p:nvPr/>
          </p:nvSpPr>
          <p:spPr bwMode="gray">
            <a:xfrm>
              <a:off x="6771617" y="5083022"/>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47" name="Oval 19"/>
            <p:cNvSpPr>
              <a:spLocks noChangeArrowheads="1"/>
            </p:cNvSpPr>
            <p:nvPr/>
          </p:nvSpPr>
          <p:spPr bwMode="gray">
            <a:xfrm>
              <a:off x="7030846" y="5385576"/>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48" name="Oval 20"/>
            <p:cNvSpPr>
              <a:spLocks noChangeArrowheads="1"/>
            </p:cNvSpPr>
            <p:nvPr/>
          </p:nvSpPr>
          <p:spPr bwMode="gray">
            <a:xfrm>
              <a:off x="7290074" y="5688129"/>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49" name="Oval 21"/>
            <p:cNvSpPr>
              <a:spLocks noChangeArrowheads="1"/>
            </p:cNvSpPr>
            <p:nvPr/>
          </p:nvSpPr>
          <p:spPr bwMode="gray">
            <a:xfrm>
              <a:off x="7030846" y="5990683"/>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0" name="Oval 22"/>
            <p:cNvSpPr>
              <a:spLocks noChangeArrowheads="1"/>
            </p:cNvSpPr>
            <p:nvPr/>
          </p:nvSpPr>
          <p:spPr bwMode="gray">
            <a:xfrm>
              <a:off x="6771617" y="6293236"/>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1" name="Oval 24"/>
            <p:cNvSpPr>
              <a:spLocks noChangeArrowheads="1"/>
            </p:cNvSpPr>
            <p:nvPr/>
          </p:nvSpPr>
          <p:spPr bwMode="gray">
            <a:xfrm>
              <a:off x="6253159" y="5083022"/>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2" name="Oval 25"/>
            <p:cNvSpPr>
              <a:spLocks noChangeArrowheads="1"/>
            </p:cNvSpPr>
            <p:nvPr/>
          </p:nvSpPr>
          <p:spPr bwMode="gray">
            <a:xfrm>
              <a:off x="6512388" y="5385576"/>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3" name="Oval 26"/>
            <p:cNvSpPr>
              <a:spLocks noChangeArrowheads="1"/>
            </p:cNvSpPr>
            <p:nvPr/>
          </p:nvSpPr>
          <p:spPr bwMode="gray">
            <a:xfrm>
              <a:off x="6771616" y="5688129"/>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4" name="Oval 27"/>
            <p:cNvSpPr>
              <a:spLocks noChangeArrowheads="1"/>
            </p:cNvSpPr>
            <p:nvPr/>
          </p:nvSpPr>
          <p:spPr bwMode="gray">
            <a:xfrm>
              <a:off x="6512388" y="5990683"/>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5" name="Oval 28"/>
            <p:cNvSpPr>
              <a:spLocks noChangeArrowheads="1"/>
            </p:cNvSpPr>
            <p:nvPr/>
          </p:nvSpPr>
          <p:spPr bwMode="gray">
            <a:xfrm>
              <a:off x="6253159" y="6293236"/>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grpSp>
      <p:sp>
        <p:nvSpPr>
          <p:cNvPr id="10" name="文本框 9"/>
          <p:cNvSpPr txBox="1"/>
          <p:nvPr/>
        </p:nvSpPr>
        <p:spPr>
          <a:xfrm>
            <a:off x="9975119" y="5878286"/>
            <a:ext cx="1607281" cy="369332"/>
          </a:xfrm>
          <a:prstGeom prst="rect">
            <a:avLst/>
          </a:prstGeom>
          <a:noFill/>
        </p:spPr>
        <p:txBody>
          <a:bodyPr wrap="square" rtlCol="0">
            <a:spAutoFit/>
          </a:bodyPr>
          <a:lstStyle/>
          <a:p>
            <a:r>
              <a:rPr lang="en-US" dirty="0" smtClean="0"/>
              <a:t>Let’s get back!</a:t>
            </a:r>
            <a:endParaRPr lang="en-US" dirty="0"/>
          </a:p>
        </p:txBody>
      </p:sp>
      <p:sp>
        <p:nvSpPr>
          <p:cNvPr id="35" name="文本框 34"/>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2410251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(10/13)</a:t>
            </a:r>
          </a:p>
          <a:p>
            <a:r>
              <a:rPr lang="en-US" sz="2400" dirty="0" smtClean="0">
                <a:latin typeface="Calibri" panose="020F0502020204030204" pitchFamily="34" charset="0"/>
              </a:rPr>
              <a:t>Part IV – Equilibrium</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2" name="文本框 1"/>
          <p:cNvSpPr txBox="1"/>
          <p:nvPr/>
        </p:nvSpPr>
        <p:spPr>
          <a:xfrm>
            <a:off x="3419556" y="3084525"/>
            <a:ext cx="1903717" cy="369332"/>
          </a:xfrm>
          <a:prstGeom prst="rect">
            <a:avLst/>
          </a:prstGeom>
          <a:noFill/>
        </p:spPr>
        <p:txBody>
          <a:bodyPr wrap="square" rtlCol="0">
            <a:spAutoFit/>
          </a:bodyPr>
          <a:lstStyle/>
          <a:p>
            <a:r>
              <a:rPr lang="en-US" b="1" dirty="0" smtClean="0">
                <a:latin typeface="Calibri" panose="020F0502020204030204" pitchFamily="34" charset="0"/>
              </a:rPr>
              <a:t>Consumers</a:t>
            </a:r>
            <a:endParaRPr lang="en-US" b="1" dirty="0">
              <a:latin typeface="Calibri" panose="020F0502020204030204" pitchFamily="34" charset="0"/>
            </a:endParaRPr>
          </a:p>
        </p:txBody>
      </p:sp>
      <p:grpSp>
        <p:nvGrpSpPr>
          <p:cNvPr id="16" name="组合 15"/>
          <p:cNvGrpSpPr/>
          <p:nvPr/>
        </p:nvGrpSpPr>
        <p:grpSpPr>
          <a:xfrm>
            <a:off x="3078005" y="1604838"/>
            <a:ext cx="1723292" cy="2220738"/>
            <a:chOff x="1611314" y="1944688"/>
            <a:chExt cx="1476378" cy="2168525"/>
          </a:xfrm>
        </p:grpSpPr>
        <p:sp>
          <p:nvSpPr>
            <p:cNvPr id="17" name="Rectangle 3"/>
            <p:cNvSpPr>
              <a:spLocks noChangeArrowheads="1"/>
            </p:cNvSpPr>
            <p:nvPr/>
          </p:nvSpPr>
          <p:spPr bwMode="gray">
            <a:xfrm>
              <a:off x="1611314" y="1944688"/>
              <a:ext cx="1476378" cy="914400"/>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18" name="Rectangle 4"/>
            <p:cNvSpPr>
              <a:spLocks noChangeArrowheads="1"/>
            </p:cNvSpPr>
            <p:nvPr/>
          </p:nvSpPr>
          <p:spPr bwMode="gray">
            <a:xfrm>
              <a:off x="1611314" y="3198813"/>
              <a:ext cx="1476378" cy="914400"/>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solidFill>
                    <a:schemeClr val="bg1"/>
                  </a:solidFill>
                  <a:latin typeface="Calibri" panose="020F0502020204030204" pitchFamily="34" charset="0"/>
                  <a:ea typeface="楷体_GB2312"/>
                  <a:sym typeface="Arial"/>
                </a:rPr>
                <a:t>Consumers</a:t>
              </a:r>
              <a:endParaRPr lang="zh-CN" altLang="en-US" sz="1400" b="1" dirty="0">
                <a:solidFill>
                  <a:schemeClr val="bg1"/>
                </a:solidFill>
                <a:latin typeface="Calibri" panose="020F0502020204030204" pitchFamily="34" charset="0"/>
                <a:ea typeface="楷体_GB2312"/>
                <a:sym typeface="Arial"/>
              </a:endParaRPr>
            </a:p>
          </p:txBody>
        </p:sp>
      </p:grpSp>
      <p:grpSp>
        <p:nvGrpSpPr>
          <p:cNvPr id="14" name="组合 13"/>
          <p:cNvGrpSpPr/>
          <p:nvPr/>
        </p:nvGrpSpPr>
        <p:grpSpPr>
          <a:xfrm>
            <a:off x="2981324" y="1580242"/>
            <a:ext cx="8250132" cy="4649108"/>
            <a:chOff x="1730591" y="2003424"/>
            <a:chExt cx="6968909" cy="4649108"/>
          </a:xfrm>
        </p:grpSpPr>
        <p:sp>
          <p:nvSpPr>
            <p:cNvPr id="15" name="Rectangle 3"/>
            <p:cNvSpPr>
              <a:spLocks noChangeArrowheads="1"/>
            </p:cNvSpPr>
            <p:nvPr/>
          </p:nvSpPr>
          <p:spPr bwMode="gray">
            <a:xfrm>
              <a:off x="1805537" y="4574030"/>
              <a:ext cx="1455669" cy="914400"/>
            </a:xfrm>
            <a:prstGeom prst="rect">
              <a:avLst/>
            </a:prstGeom>
            <a:solidFill>
              <a:schemeClr val="accent6"/>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latin typeface="Calibri" panose="020F0502020204030204" pitchFamily="34" charset="0"/>
                  <a:ea typeface="楷体_GB2312"/>
                  <a:sym typeface="Arial"/>
                </a:rPr>
                <a:t>Market Clearing</a:t>
              </a:r>
              <a:endParaRPr lang="zh-CN" altLang="en-US" dirty="0">
                <a:latin typeface="Calibri" panose="020F0502020204030204" pitchFamily="34" charset="0"/>
                <a:ea typeface="楷体_GB2312"/>
                <a:sym typeface="Arial"/>
              </a:endParaRPr>
            </a:p>
          </p:txBody>
        </p:sp>
        <p:sp>
          <p:nvSpPr>
            <p:cNvPr id="21" name="Rectangle 4"/>
            <p:cNvSpPr>
              <a:spLocks noChangeArrowheads="1"/>
            </p:cNvSpPr>
            <p:nvPr/>
          </p:nvSpPr>
          <p:spPr bwMode="gray">
            <a:xfrm>
              <a:off x="1805537" y="3309734"/>
              <a:ext cx="1462389" cy="933561"/>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solidFill>
                    <a:schemeClr val="bg1"/>
                  </a:solidFill>
                  <a:latin typeface="Calibri" panose="020F0502020204030204" pitchFamily="34" charset="0"/>
                  <a:ea typeface="楷体_GB2312"/>
                  <a:sym typeface="Arial"/>
                </a:rPr>
                <a:t>Consumers</a:t>
              </a:r>
              <a:endParaRPr lang="zh-CN" altLang="en-US" dirty="0">
                <a:solidFill>
                  <a:schemeClr val="bg1"/>
                </a:solidFill>
                <a:latin typeface="Calibri" panose="020F0502020204030204" pitchFamily="34" charset="0"/>
                <a:ea typeface="楷体_GB2312"/>
                <a:sym typeface="Arial"/>
              </a:endParaRPr>
            </a:p>
          </p:txBody>
        </p:sp>
        <p:sp>
          <p:nvSpPr>
            <p:cNvPr id="22" name="Freeform 5"/>
            <p:cNvSpPr>
              <a:spLocks/>
            </p:cNvSpPr>
            <p:nvPr/>
          </p:nvSpPr>
          <p:spPr bwMode="gray">
            <a:xfrm flipV="1">
              <a:off x="1730591" y="2014538"/>
              <a:ext cx="6968909" cy="4637994"/>
            </a:xfrm>
            <a:custGeom>
              <a:avLst/>
              <a:gdLst>
                <a:gd name="T0" fmla="*/ 0 w 4398"/>
                <a:gd name="T1" fmla="*/ 557 h 2935"/>
                <a:gd name="T2" fmla="*/ 1226 w 4398"/>
                <a:gd name="T3" fmla="*/ 567 h 2935"/>
                <a:gd name="T4" fmla="*/ 1226 w 4398"/>
                <a:gd name="T5" fmla="*/ 2935 h 2935"/>
                <a:gd name="T6" fmla="*/ 4398 w 4398"/>
                <a:gd name="T7" fmla="*/ 2935 h 2935"/>
                <a:gd name="T8" fmla="*/ 4398 w 4398"/>
                <a:gd name="T9" fmla="*/ 0 h 2935"/>
                <a:gd name="T10" fmla="*/ 0 w 4398"/>
                <a:gd name="T11" fmla="*/ 0 h 2935"/>
                <a:gd name="T12" fmla="*/ 0 w 4398"/>
                <a:gd name="T13" fmla="*/ 557 h 2935"/>
              </a:gdLst>
              <a:ahLst/>
              <a:cxnLst>
                <a:cxn ang="0">
                  <a:pos x="T0" y="T1"/>
                </a:cxn>
                <a:cxn ang="0">
                  <a:pos x="T2" y="T3"/>
                </a:cxn>
                <a:cxn ang="0">
                  <a:pos x="T4" y="T5"/>
                </a:cxn>
                <a:cxn ang="0">
                  <a:pos x="T6" y="T7"/>
                </a:cxn>
                <a:cxn ang="0">
                  <a:pos x="T8" y="T9"/>
                </a:cxn>
                <a:cxn ang="0">
                  <a:pos x="T10" y="T11"/>
                </a:cxn>
                <a:cxn ang="0">
                  <a:pos x="T12" y="T13"/>
                </a:cxn>
              </a:cxnLst>
              <a:rect l="0" t="0" r="r" b="b"/>
              <a:pathLst>
                <a:path w="4398" h="2935">
                  <a:moveTo>
                    <a:pt x="0" y="557"/>
                  </a:moveTo>
                  <a:lnTo>
                    <a:pt x="1226" y="567"/>
                  </a:lnTo>
                  <a:lnTo>
                    <a:pt x="1226" y="2935"/>
                  </a:lnTo>
                  <a:lnTo>
                    <a:pt x="4398" y="2935"/>
                  </a:lnTo>
                  <a:lnTo>
                    <a:pt x="4398" y="0"/>
                  </a:lnTo>
                  <a:lnTo>
                    <a:pt x="0" y="0"/>
                  </a:lnTo>
                  <a:lnTo>
                    <a:pt x="0" y="557"/>
                  </a:lnTo>
                  <a:close/>
                </a:path>
              </a:pathLst>
            </a:custGeom>
            <a:solidFill>
              <a:schemeClr val="accent2">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a:latin typeface="Calibri" panose="020F0502020204030204" pitchFamily="34" charset="0"/>
                <a:ea typeface="楷体_GB2312"/>
                <a:sym typeface="Arial"/>
              </a:endParaRPr>
            </a:p>
          </p:txBody>
        </p:sp>
        <p:sp>
          <p:nvSpPr>
            <p:cNvPr id="23" name="Rectangle 6"/>
            <p:cNvSpPr>
              <a:spLocks noChangeArrowheads="1"/>
            </p:cNvSpPr>
            <p:nvPr/>
          </p:nvSpPr>
          <p:spPr bwMode="gray">
            <a:xfrm>
              <a:off x="1812256" y="2003424"/>
              <a:ext cx="1455670" cy="959215"/>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latin typeface="Calibri" panose="020F0502020204030204" pitchFamily="34" charset="0"/>
                  <a:ea typeface="楷体_GB2312"/>
                  <a:sym typeface="Arial"/>
                </a:rPr>
                <a:t>Production Technologies</a:t>
              </a:r>
              <a:endParaRPr lang="zh-CN" altLang="en-US" dirty="0">
                <a:latin typeface="Calibri" panose="020F0502020204030204" pitchFamily="34" charset="0"/>
                <a:ea typeface="楷体_GB2312"/>
                <a:sym typeface="Arial"/>
              </a:endParaRPr>
            </a:p>
          </p:txBody>
        </p:sp>
      </p:grpSp>
      <mc:AlternateContent xmlns:mc="http://schemas.openxmlformats.org/markup-compatibility/2006" xmlns:a14="http://schemas.microsoft.com/office/drawing/2010/main">
        <mc:Choice Requires="a14">
          <p:sp>
            <p:nvSpPr>
              <p:cNvPr id="3" name="文本框 2"/>
              <p:cNvSpPr txBox="1"/>
              <p:nvPr/>
            </p:nvSpPr>
            <p:spPr>
              <a:xfrm>
                <a:off x="5345479" y="1604838"/>
                <a:ext cx="5863771" cy="4675382"/>
              </a:xfrm>
              <a:prstGeom prst="rect">
                <a:avLst/>
              </a:prstGeom>
              <a:noFill/>
            </p:spPr>
            <p:txBody>
              <a:bodyPr wrap="square" rtlCol="0">
                <a:spAutoFit/>
              </a:bodyPr>
              <a:lstStyle/>
              <a:p>
                <a:r>
                  <a:rPr lang="en-US" dirty="0" smtClean="0">
                    <a:latin typeface="Calibri" panose="020F0502020204030204" pitchFamily="34" charset="0"/>
                  </a:rPr>
                  <a:t>Assuming logarithmic utility, the optimal consumption of a young consumer in </a:t>
                </a:r>
                <a14:m>
                  <m:oMath xmlns:m="http://schemas.openxmlformats.org/officeDocument/2006/math">
                    <m:r>
                      <a:rPr lang="en-US" b="0" i="1" smtClean="0">
                        <a:latin typeface="Cambria Math" panose="02040503050406030204" pitchFamily="18" charset="0"/>
                      </a:rPr>
                      <m:t>𝑡</m:t>
                    </m:r>
                  </m:oMath>
                </a14:m>
                <a:r>
                  <a:rPr lang="en-US" b="0" dirty="0" smtClean="0">
                    <a:latin typeface="Calibri" panose="020F0502020204030204" pitchFamily="34" charset="0"/>
                  </a:rPr>
                  <a:t> is a constant fraction of present value of lifetime resources, which is simply the wage earned by the young. The optimal consumption is therefore,</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𝑗</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𝛽</m:t>
                          </m:r>
                        </m:den>
                      </m:f>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oMath>
                  </m:oMathPara>
                </a14:m>
                <a:endParaRPr lang="en-US" b="0" dirty="0" smtClean="0">
                  <a:latin typeface="Calibri" panose="020F0502020204030204" pitchFamily="34" charset="0"/>
                </a:endParaRPr>
              </a:p>
              <a:p>
                <a:r>
                  <a:rPr lang="en-US" dirty="0" smtClean="0">
                    <a:latin typeface="Calibri" panose="020F0502020204030204" pitchFamily="34" charset="0"/>
                  </a:rPr>
                  <a:t>Let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𝑡</m:t>
                        </m:r>
                      </m:sub>
                      <m: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𝑐</m:t>
                        </m:r>
                      </m:e>
                      <m:sub>
                        <m:r>
                          <a:rPr lang="en-US" b="0" i="1" smtClean="0">
                            <a:latin typeface="Cambria Math" panose="02040503050406030204" pitchFamily="18" charset="0"/>
                          </a:rPr>
                          <m:t>𝑡</m:t>
                        </m:r>
                      </m:sub>
                      <m: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𝑗</m:t>
                        </m:r>
                      </m:sup>
                    </m:sSubSup>
                  </m:oMath>
                </a14:m>
                <a:r>
                  <a:rPr lang="en-US" b="0" dirty="0" smtClean="0">
                    <a:latin typeface="Calibri" panose="020F0502020204030204" pitchFamily="34" charset="0"/>
                  </a:rPr>
                  <a:t> be the aggregate consumption of the young cohort. Global consumption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𝑡</m:t>
                        </m:r>
                      </m:sub>
                      <m: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𝑔</m:t>
                        </m:r>
                      </m:sup>
                    </m:sSubSup>
                  </m:oMath>
                </a14:m>
                <a:r>
                  <a:rPr lang="en-US" b="0" dirty="0" smtClean="0">
                    <a:latin typeface="Calibri" panose="020F0502020204030204" pitchFamily="34" charset="0"/>
                  </a:rPr>
                  <a:t> is a constant fraction of world labor income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oMath>
                </a14:m>
                <a:r>
                  <a:rPr lang="en-US" b="0" dirty="0" smtClean="0">
                    <a:latin typeface="Calibri" panose="020F0502020204030204" pitchFamily="34" charset="0"/>
                  </a:rPr>
                  <a:t>. With a unitary elasticity of substitution,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𝑊</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oMath>
                </a14:m>
                <a:r>
                  <a:rPr lang="en-US" b="0" dirty="0" smtClean="0">
                    <a:latin typeface="Calibri" panose="020F0502020204030204" pitchFamily="34" charset="0"/>
                  </a:rPr>
                  <a:t> is a constant share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𝑙</m:t>
                        </m:r>
                      </m:sub>
                    </m:sSub>
                    <m:r>
                      <a:rPr lang="en-US" b="0" i="1" smtClean="0">
                        <a:latin typeface="Cambria Math" panose="02040503050406030204" pitchFamily="18" charset="0"/>
                      </a:rPr>
                      <m:t>= </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𝑖</m:t>
                        </m:r>
                      </m:sub>
                      <m:sup/>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e>
                    </m:nary>
                  </m:oMath>
                </a14:m>
                <a:r>
                  <a:rPr lang="en-US" b="0" dirty="0" smtClean="0">
                    <a:latin typeface="Calibri" panose="020F0502020204030204" pitchFamily="34" charset="0"/>
                  </a:rPr>
                  <a:t> of world output. Then, the global investment-output ratio is a constant, </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den>
                      </m:f>
                      <m:r>
                        <a:rPr lang="en-US" b="0" i="1" smtClean="0">
                          <a:latin typeface="Cambria Math" panose="02040503050406030204" pitchFamily="18" charset="0"/>
                        </a:rPr>
                        <m:t>=</m:t>
                      </m:r>
                      <m:r>
                        <a:rPr lang="en-US" b="0" i="1" smtClean="0">
                          <a:latin typeface="Cambria Math" panose="02040503050406030204" pitchFamily="18" charset="0"/>
                        </a:rPr>
                        <m:t>𝜓</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𝑙</m:t>
                          </m:r>
                        </m:sub>
                      </m:sSub>
                    </m:oMath>
                  </m:oMathPara>
                </a14:m>
                <a:endParaRPr lang="en-US" b="0" dirty="0" smtClean="0">
                  <a:latin typeface="Calibri" panose="020F0502020204030204" pitchFamily="34" charset="0"/>
                </a:endParaRPr>
              </a:p>
              <a:p>
                <a:r>
                  <a:rPr lang="en-US" dirty="0" smtClean="0">
                    <a:latin typeface="Calibri" panose="020F0502020204030204" pitchFamily="34" charset="0"/>
                  </a:rPr>
                  <a:t>Where </a:t>
                </a:r>
                <a14:m>
                  <m:oMath xmlns:m="http://schemas.openxmlformats.org/officeDocument/2006/math">
                    <m:r>
                      <a:rPr lang="en-US" b="0" i="1" smtClean="0">
                        <a:latin typeface="Cambria Math" panose="02040503050406030204" pitchFamily="18" charset="0"/>
                      </a:rPr>
                      <m:t>𝜓</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𝜙𝛽</m:t>
                        </m:r>
                      </m:num>
                      <m:den>
                        <m:r>
                          <a:rPr lang="en-US" b="0" i="1" smtClean="0">
                            <a:latin typeface="Cambria Math" panose="02040503050406030204" pitchFamily="18" charset="0"/>
                          </a:rPr>
                          <m:t>1+</m:t>
                        </m:r>
                        <m:r>
                          <a:rPr lang="en-US" b="0" i="1" smtClean="0">
                            <a:latin typeface="Cambria Math" panose="02040503050406030204" pitchFamily="18" charset="0"/>
                          </a:rPr>
                          <m:t>𝛽</m:t>
                        </m:r>
                      </m:den>
                    </m:f>
                  </m:oMath>
                </a14:m>
                <a:endParaRPr lang="en-US" b="0" dirty="0" smtClean="0">
                  <a:latin typeface="Calibri" panose="020F050202020403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345479" y="1604838"/>
                <a:ext cx="5863771" cy="4675382"/>
              </a:xfrm>
              <a:prstGeom prst="rect">
                <a:avLst/>
              </a:prstGeom>
              <a:blipFill rotWithShape="0">
                <a:blip r:embed="rId2"/>
                <a:stretch>
                  <a:fillRect l="-936" t="-652" r="-1559"/>
                </a:stretch>
              </a:blipFill>
            </p:spPr>
            <p:txBody>
              <a:bodyPr/>
              <a:lstStyle/>
              <a:p>
                <a:r>
                  <a:rPr lang="en-US">
                    <a:noFill/>
                  </a:rPr>
                  <a:t> </a:t>
                </a:r>
              </a:p>
            </p:txBody>
          </p:sp>
        </mc:Fallback>
      </mc:AlternateContent>
      <p:sp>
        <p:nvSpPr>
          <p:cNvPr id="7" name="文本框 6"/>
          <p:cNvSpPr txBox="1"/>
          <p:nvPr/>
        </p:nvSpPr>
        <p:spPr>
          <a:xfrm>
            <a:off x="3337722" y="5581650"/>
            <a:ext cx="1796253" cy="369332"/>
          </a:xfrm>
          <a:prstGeom prst="rect">
            <a:avLst/>
          </a:prstGeom>
          <a:noFill/>
        </p:spPr>
        <p:txBody>
          <a:bodyPr wrap="square" rtlCol="0">
            <a:spAutoFit/>
          </a:bodyPr>
          <a:lstStyle/>
          <a:p>
            <a:r>
              <a:rPr lang="en-US" dirty="0" smtClean="0">
                <a:latin typeface="Calibri" panose="020F0502020204030204" pitchFamily="34" charset="0"/>
              </a:rPr>
              <a:t>Equilibrium</a:t>
            </a:r>
            <a:endParaRPr lang="en-US" dirty="0">
              <a:latin typeface="Calibri" panose="020F0502020204030204" pitchFamily="34" charset="0"/>
            </a:endParaRPr>
          </a:p>
        </p:txBody>
      </p:sp>
      <p:sp>
        <p:nvSpPr>
          <p:cNvPr id="24" name="文本框 23"/>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578656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Overview – What Is This PowerPoint All About?</a:t>
            </a:r>
          </a:p>
          <a:p>
            <a:r>
              <a:rPr lang="en-US" sz="2400" dirty="0" smtClean="0">
                <a:latin typeface="Calibri" panose="020F0502020204030204" pitchFamily="34" charset="0"/>
              </a:rPr>
              <a:t>A Typical Theory Building Process</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grpSp>
        <p:nvGrpSpPr>
          <p:cNvPr id="14" name="组合 13"/>
          <p:cNvGrpSpPr/>
          <p:nvPr/>
        </p:nvGrpSpPr>
        <p:grpSpPr>
          <a:xfrm>
            <a:off x="3033533" y="1398917"/>
            <a:ext cx="8548867" cy="4951083"/>
            <a:chOff x="546099" y="1643063"/>
            <a:chExt cx="8959939" cy="5365701"/>
          </a:xfrm>
        </p:grpSpPr>
        <p:sp>
          <p:nvSpPr>
            <p:cNvPr id="24" name="Text Box 3"/>
            <p:cNvSpPr txBox="1">
              <a:spLocks noChangeArrowheads="1"/>
            </p:cNvSpPr>
            <p:nvPr/>
          </p:nvSpPr>
          <p:spPr bwMode="auto">
            <a:xfrm>
              <a:off x="8174038" y="1643063"/>
              <a:ext cx="1332000" cy="1806575"/>
            </a:xfrm>
            <a:prstGeom prst="rect">
              <a:avLst/>
            </a:prstGeom>
            <a:solidFill>
              <a:srgbClr val="E7B17E"/>
            </a:solidFill>
            <a:ln w="9525"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45706" rIns="36000"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algn="ctr">
                <a:spcBef>
                  <a:spcPct val="50000"/>
                </a:spcBef>
                <a:buSzPct val="80000"/>
                <a:buFont typeface="Wingdings" pitchFamily="2" charset="2"/>
                <a:buNone/>
              </a:pPr>
              <a:r>
                <a:rPr lang="en-US" altLang="zh-CN" sz="1400" b="1" dirty="0" smtClean="0">
                  <a:latin typeface="Calibri" panose="020F0502020204030204" pitchFamily="34" charset="0"/>
                  <a:ea typeface="楷体_GB2312"/>
                  <a:sym typeface="Arial"/>
                </a:rPr>
                <a:t>Publish!</a:t>
              </a:r>
              <a:endParaRPr lang="zh-CN" altLang="en-US" sz="1400" b="1" dirty="0">
                <a:latin typeface="Calibri" panose="020F0502020204030204" pitchFamily="34" charset="0"/>
                <a:ea typeface="楷体_GB2312"/>
                <a:sym typeface="Arial"/>
              </a:endParaRPr>
            </a:p>
            <a:p>
              <a:pPr marL="0" indent="0">
                <a:spcBef>
                  <a:spcPct val="50000"/>
                </a:spcBef>
                <a:buSzPct val="80000"/>
              </a:pPr>
              <a:r>
                <a:rPr lang="en-US" altLang="zh-CN" sz="1600" dirty="0" smtClean="0">
                  <a:latin typeface="Calibri" panose="020F0502020204030204" pitchFamily="34" charset="0"/>
                  <a:ea typeface="楷体_GB2312"/>
                  <a:sym typeface="Arial"/>
                </a:rPr>
                <a:t>Get the conclusion and send it to some journal editors</a:t>
              </a:r>
              <a:endParaRPr lang="zh-CN" altLang="en-US" sz="1600" dirty="0">
                <a:latin typeface="Calibri" panose="020F0502020204030204" pitchFamily="34" charset="0"/>
                <a:ea typeface="楷体_GB2312"/>
                <a:sym typeface="Arial"/>
              </a:endParaRPr>
            </a:p>
          </p:txBody>
        </p:sp>
        <p:sp>
          <p:nvSpPr>
            <p:cNvPr id="25" name="Text Box 4"/>
            <p:cNvSpPr txBox="1">
              <a:spLocks noChangeArrowheads="1"/>
            </p:cNvSpPr>
            <p:nvPr/>
          </p:nvSpPr>
          <p:spPr bwMode="auto">
            <a:xfrm>
              <a:off x="546099" y="3670300"/>
              <a:ext cx="1332000" cy="1806575"/>
            </a:xfrm>
            <a:prstGeom prst="rect">
              <a:avLst/>
            </a:prstGeom>
            <a:solidFill>
              <a:schemeClr val="accent4">
                <a:lumMod val="20000"/>
                <a:lumOff val="80000"/>
              </a:schemeClr>
            </a:solidFill>
            <a:ln w="9525"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45706" rIns="36000"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algn="ctr">
                <a:spcBef>
                  <a:spcPct val="50000"/>
                </a:spcBef>
                <a:buSzPct val="80000"/>
                <a:buFont typeface="Wingdings" pitchFamily="2" charset="2"/>
                <a:buNone/>
              </a:pPr>
              <a:r>
                <a:rPr lang="en-US" altLang="zh-CN" sz="1400" b="1" dirty="0" smtClean="0">
                  <a:latin typeface="Calibri" panose="020F0502020204030204" pitchFamily="34" charset="0"/>
                  <a:ea typeface="楷体_GB2312"/>
                  <a:sym typeface="Arial"/>
                </a:rPr>
                <a:t>Wait…What?</a:t>
              </a:r>
            </a:p>
            <a:p>
              <a:pPr marL="0" indent="0">
                <a:spcBef>
                  <a:spcPct val="50000"/>
                </a:spcBef>
                <a:buSzPct val="80000"/>
              </a:pPr>
              <a:r>
                <a:rPr lang="en-US" altLang="zh-CN" sz="1600" dirty="0" smtClean="0">
                  <a:latin typeface="Calibri" panose="020F0502020204030204" pitchFamily="34" charset="0"/>
                  <a:ea typeface="楷体_GB2312"/>
                  <a:sym typeface="Arial"/>
                </a:rPr>
                <a:t>Something is not explained by the current theory</a:t>
              </a:r>
              <a:endParaRPr lang="zh-CN" altLang="en-US" sz="1600" dirty="0">
                <a:latin typeface="Calibri" panose="020F0502020204030204" pitchFamily="34" charset="0"/>
                <a:ea typeface="楷体_GB2312"/>
                <a:sym typeface="Arial"/>
              </a:endParaRPr>
            </a:p>
          </p:txBody>
        </p:sp>
        <p:sp>
          <p:nvSpPr>
            <p:cNvPr id="26" name="Text Box 6"/>
            <p:cNvSpPr txBox="1">
              <a:spLocks noChangeArrowheads="1"/>
            </p:cNvSpPr>
            <p:nvPr/>
          </p:nvSpPr>
          <p:spPr bwMode="auto">
            <a:xfrm>
              <a:off x="3597274" y="2860675"/>
              <a:ext cx="1332000" cy="1806575"/>
            </a:xfrm>
            <a:prstGeom prst="rect">
              <a:avLst/>
            </a:prstGeom>
            <a:solidFill>
              <a:schemeClr val="accent6">
                <a:lumMod val="20000"/>
                <a:lumOff val="80000"/>
              </a:schemeClr>
            </a:solidFill>
            <a:ln w="9525"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45706" rIns="36000"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algn="ctr">
                <a:spcBef>
                  <a:spcPct val="50000"/>
                </a:spcBef>
                <a:buSzPct val="80000"/>
                <a:buFont typeface="Wingdings" pitchFamily="2" charset="2"/>
                <a:buNone/>
              </a:pPr>
              <a:r>
                <a:rPr lang="en-US" altLang="zh-CN" sz="1400" b="1" dirty="0" smtClean="0">
                  <a:latin typeface="Calibri" panose="020F0502020204030204" pitchFamily="34" charset="0"/>
                  <a:ea typeface="楷体_GB2312"/>
                  <a:sym typeface="Arial"/>
                </a:rPr>
                <a:t>How to fix?</a:t>
              </a:r>
              <a:endParaRPr lang="zh-CN" altLang="en-US" sz="1400" b="1" dirty="0">
                <a:latin typeface="Calibri" panose="020F0502020204030204" pitchFamily="34" charset="0"/>
                <a:ea typeface="楷体_GB2312"/>
                <a:sym typeface="Arial"/>
              </a:endParaRPr>
            </a:p>
            <a:p>
              <a:pPr marL="0" indent="0">
                <a:spcBef>
                  <a:spcPct val="50000"/>
                </a:spcBef>
                <a:buSzPct val="80000"/>
              </a:pPr>
              <a:r>
                <a:rPr lang="en-US" altLang="zh-CN" sz="1600" dirty="0" smtClean="0">
                  <a:latin typeface="Calibri" panose="020F0502020204030204" pitchFamily="34" charset="0"/>
                  <a:ea typeface="楷体_GB2312"/>
                  <a:sym typeface="Arial"/>
                </a:rPr>
                <a:t>Think about how to fix the problem</a:t>
              </a:r>
              <a:endParaRPr lang="zh-CN" altLang="en-US" sz="1600" dirty="0">
                <a:latin typeface="Calibri" panose="020F0502020204030204" pitchFamily="34" charset="0"/>
                <a:ea typeface="楷体_GB2312"/>
                <a:sym typeface="Arial"/>
              </a:endParaRPr>
            </a:p>
          </p:txBody>
        </p:sp>
        <p:sp>
          <p:nvSpPr>
            <p:cNvPr id="27" name="Line 9"/>
            <p:cNvSpPr>
              <a:spLocks noChangeShapeType="1"/>
            </p:cNvSpPr>
            <p:nvPr/>
          </p:nvSpPr>
          <p:spPr bwMode="auto">
            <a:xfrm rot="640358" flipV="1">
              <a:off x="957937" y="2814047"/>
              <a:ext cx="8237538" cy="3863695"/>
            </a:xfrm>
            <a:prstGeom prst="line">
              <a:avLst/>
            </a:prstGeom>
            <a:noFill/>
            <a:ln w="63500">
              <a:solidFill>
                <a:srgbClr val="731E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latin typeface="Calibri" panose="020F0502020204030204" pitchFamily="34" charset="0"/>
                <a:ea typeface="楷体_GB2312"/>
                <a:sym typeface="Arial"/>
              </a:endParaRPr>
            </a:p>
          </p:txBody>
        </p:sp>
        <p:sp>
          <p:nvSpPr>
            <p:cNvPr id="28" name="Line 10"/>
            <p:cNvSpPr>
              <a:spLocks noChangeShapeType="1"/>
            </p:cNvSpPr>
            <p:nvPr/>
          </p:nvSpPr>
          <p:spPr bwMode="auto">
            <a:xfrm rot="640358" flipV="1">
              <a:off x="1411924" y="2927320"/>
              <a:ext cx="7636793" cy="4081444"/>
            </a:xfrm>
            <a:prstGeom prst="line">
              <a:avLst/>
            </a:prstGeom>
            <a:noFill/>
            <a:ln w="63500">
              <a:solidFill>
                <a:srgbClr val="731E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latin typeface="Calibri" panose="020F0502020204030204" pitchFamily="34" charset="0"/>
                <a:ea typeface="楷体_GB2312"/>
                <a:sym typeface="Arial"/>
              </a:endParaRPr>
            </a:p>
          </p:txBody>
        </p:sp>
        <p:sp>
          <p:nvSpPr>
            <p:cNvPr id="29" name="Line 11"/>
            <p:cNvSpPr>
              <a:spLocks noChangeShapeType="1"/>
            </p:cNvSpPr>
            <p:nvPr/>
          </p:nvSpPr>
          <p:spPr bwMode="auto">
            <a:xfrm rot="640358">
              <a:off x="649805" y="5926325"/>
              <a:ext cx="529144" cy="302329"/>
            </a:xfrm>
            <a:prstGeom prst="line">
              <a:avLst/>
            </a:prstGeom>
            <a:noFill/>
            <a:ln w="63500">
              <a:solidFill>
                <a:srgbClr val="731E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latin typeface="Calibri" panose="020F0502020204030204" pitchFamily="34" charset="0"/>
                <a:ea typeface="楷体_GB2312"/>
                <a:sym typeface="Arial"/>
              </a:endParaRPr>
            </a:p>
          </p:txBody>
        </p:sp>
        <p:sp>
          <p:nvSpPr>
            <p:cNvPr id="30" name="Text Box 12"/>
            <p:cNvSpPr txBox="1">
              <a:spLocks noChangeArrowheads="1"/>
            </p:cNvSpPr>
            <p:nvPr/>
          </p:nvSpPr>
          <p:spPr bwMode="auto">
            <a:xfrm>
              <a:off x="5122863" y="2454275"/>
              <a:ext cx="1332000" cy="1806575"/>
            </a:xfrm>
            <a:prstGeom prst="rect">
              <a:avLst/>
            </a:prstGeom>
            <a:solidFill>
              <a:schemeClr val="accent2">
                <a:lumMod val="40000"/>
                <a:lumOff val="60000"/>
              </a:schemeClr>
            </a:solidFill>
            <a:ln w="9525"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45706" rIns="36000"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algn="ctr">
                <a:spcBef>
                  <a:spcPct val="50000"/>
                </a:spcBef>
                <a:buSzPct val="80000"/>
                <a:buFont typeface="Wingdings" pitchFamily="2" charset="2"/>
                <a:buNone/>
              </a:pPr>
              <a:r>
                <a:rPr lang="en-US" altLang="zh-CN" sz="1400" b="1" dirty="0" smtClean="0">
                  <a:latin typeface="Calibri" panose="020F0502020204030204" pitchFamily="34" charset="0"/>
                  <a:ea typeface="楷体_GB2312"/>
                  <a:sym typeface="Arial"/>
                </a:rPr>
                <a:t>Do it!</a:t>
              </a:r>
              <a:endParaRPr lang="zh-CN" altLang="en-US" sz="1400" b="1" dirty="0">
                <a:latin typeface="Calibri" panose="020F0502020204030204" pitchFamily="34" charset="0"/>
                <a:ea typeface="楷体_GB2312"/>
                <a:sym typeface="Arial"/>
              </a:endParaRPr>
            </a:p>
            <a:p>
              <a:pPr marL="0" indent="0">
                <a:spcBef>
                  <a:spcPct val="50000"/>
                </a:spcBef>
                <a:buSzPct val="80000"/>
              </a:pPr>
              <a:r>
                <a:rPr lang="en-US" altLang="zh-CN" sz="1600" dirty="0" smtClean="0">
                  <a:latin typeface="Calibri" panose="020F0502020204030204" pitchFamily="34" charset="0"/>
                  <a:ea typeface="楷体_GB2312"/>
                  <a:sym typeface="Arial"/>
                </a:rPr>
                <a:t>Now it’s the part to actually save this world</a:t>
              </a:r>
              <a:endParaRPr lang="zh-CN" altLang="en-US" sz="1600" dirty="0">
                <a:latin typeface="Calibri" panose="020F0502020204030204" pitchFamily="34" charset="0"/>
                <a:ea typeface="楷体_GB2312"/>
                <a:sym typeface="Arial"/>
              </a:endParaRPr>
            </a:p>
          </p:txBody>
        </p:sp>
        <p:sp>
          <p:nvSpPr>
            <p:cNvPr id="31" name="Text Box 5"/>
            <p:cNvSpPr txBox="1">
              <a:spLocks noChangeArrowheads="1"/>
            </p:cNvSpPr>
            <p:nvPr/>
          </p:nvSpPr>
          <p:spPr bwMode="auto">
            <a:xfrm>
              <a:off x="2071688" y="3265488"/>
              <a:ext cx="1332000" cy="1806575"/>
            </a:xfrm>
            <a:prstGeom prst="rect">
              <a:avLst/>
            </a:prstGeom>
            <a:solidFill>
              <a:schemeClr val="accent1">
                <a:lumMod val="20000"/>
                <a:lumOff val="80000"/>
              </a:schemeClr>
            </a:solidFill>
            <a:ln w="9525"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45706" rIns="36000"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algn="ctr">
                <a:spcBef>
                  <a:spcPct val="50000"/>
                </a:spcBef>
                <a:buSzPct val="80000"/>
                <a:buFont typeface="Wingdings" pitchFamily="2" charset="2"/>
                <a:buNone/>
              </a:pPr>
              <a:r>
                <a:rPr lang="en-US" altLang="zh-CN" sz="1400" b="1" dirty="0" smtClean="0">
                  <a:latin typeface="Calibri" panose="020F0502020204030204" pitchFamily="34" charset="0"/>
                  <a:ea typeface="楷体_GB2312"/>
                  <a:sym typeface="Arial"/>
                </a:rPr>
                <a:t>Why?</a:t>
              </a:r>
            </a:p>
            <a:p>
              <a:pPr marL="0" indent="0">
                <a:spcBef>
                  <a:spcPct val="50000"/>
                </a:spcBef>
                <a:buSzPct val="80000"/>
              </a:pPr>
              <a:r>
                <a:rPr lang="en-US" altLang="zh-CN" sz="1600" dirty="0" smtClean="0">
                  <a:latin typeface="Calibri" panose="020F0502020204030204" pitchFamily="34" charset="0"/>
                  <a:ea typeface="楷体_GB2312"/>
                  <a:sym typeface="Arial"/>
                </a:rPr>
                <a:t>Find out what is causing the problem</a:t>
              </a:r>
              <a:endParaRPr lang="zh-CN" altLang="en-US" sz="1600" dirty="0">
                <a:latin typeface="Calibri" panose="020F0502020204030204" pitchFamily="34" charset="0"/>
                <a:ea typeface="楷体_GB2312"/>
                <a:sym typeface="Arial"/>
              </a:endParaRPr>
            </a:p>
          </p:txBody>
        </p:sp>
        <p:sp>
          <p:nvSpPr>
            <p:cNvPr id="33" name="Text Box 7"/>
            <p:cNvSpPr txBox="1">
              <a:spLocks noChangeArrowheads="1"/>
            </p:cNvSpPr>
            <p:nvPr/>
          </p:nvSpPr>
          <p:spPr bwMode="auto">
            <a:xfrm>
              <a:off x="6648449" y="2049463"/>
              <a:ext cx="1332000" cy="1806575"/>
            </a:xfrm>
            <a:prstGeom prst="rect">
              <a:avLst/>
            </a:prstGeom>
            <a:solidFill>
              <a:schemeClr val="accent5">
                <a:lumMod val="40000"/>
                <a:lumOff val="60000"/>
              </a:schemeClr>
            </a:solidFill>
            <a:ln w="9525"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45706" rIns="36000"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algn="ctr">
                <a:spcBef>
                  <a:spcPct val="50000"/>
                </a:spcBef>
                <a:buSzPct val="80000"/>
                <a:buFont typeface="Wingdings" pitchFamily="2" charset="2"/>
                <a:buNone/>
              </a:pPr>
              <a:r>
                <a:rPr lang="en-US" altLang="zh-CN" sz="1400" b="1" dirty="0" smtClean="0">
                  <a:latin typeface="Calibri" panose="020F0502020204030204" pitchFamily="34" charset="0"/>
                  <a:ea typeface="楷体_GB2312"/>
                  <a:sym typeface="Arial"/>
                </a:rPr>
                <a:t>Check… a bit</a:t>
              </a:r>
              <a:endParaRPr lang="zh-CN" altLang="en-US" sz="1400" b="1" dirty="0">
                <a:latin typeface="Calibri" panose="020F0502020204030204" pitchFamily="34" charset="0"/>
                <a:ea typeface="楷体_GB2312"/>
                <a:sym typeface="Arial"/>
              </a:endParaRPr>
            </a:p>
            <a:p>
              <a:pPr marL="0" indent="0">
                <a:spcBef>
                  <a:spcPct val="50000"/>
                </a:spcBef>
                <a:buSzPct val="80000"/>
              </a:pPr>
              <a:r>
                <a:rPr lang="en-US" altLang="zh-CN" sz="1600" dirty="0" smtClean="0">
                  <a:latin typeface="Calibri" panose="020F0502020204030204" pitchFamily="34" charset="0"/>
                  <a:ea typeface="楷体_GB2312"/>
                  <a:sym typeface="Arial"/>
                </a:rPr>
                <a:t>Do some analysis to double check the new theory</a:t>
              </a:r>
              <a:endParaRPr lang="zh-CN" altLang="en-US" sz="1600" dirty="0">
                <a:latin typeface="Calibri" panose="020F0502020204030204" pitchFamily="34" charset="0"/>
                <a:ea typeface="楷体_GB2312"/>
                <a:sym typeface="Arial"/>
              </a:endParaRPr>
            </a:p>
          </p:txBody>
        </p:sp>
        <p:sp>
          <p:nvSpPr>
            <p:cNvPr id="34" name="Text Box 14"/>
            <p:cNvSpPr txBox="1">
              <a:spLocks noChangeArrowheads="1"/>
            </p:cNvSpPr>
            <p:nvPr/>
          </p:nvSpPr>
          <p:spPr bwMode="auto">
            <a:xfrm>
              <a:off x="6648448" y="4640263"/>
              <a:ext cx="1731887" cy="1528762"/>
            </a:xfrm>
            <a:prstGeom prst="rect">
              <a:avLst/>
            </a:prstGeom>
            <a:solidFill>
              <a:schemeClr val="accent5">
                <a:lumMod val="40000"/>
                <a:lumOff val="60000"/>
              </a:schemeClr>
            </a:solidFill>
            <a:ln w="9525" algn="ctr">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45706" rIns="36000"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marL="0" indent="0">
                <a:spcBef>
                  <a:spcPct val="50000"/>
                </a:spcBef>
              </a:pPr>
              <a:r>
                <a:rPr lang="en-US" altLang="zh-CN" sz="1600" dirty="0" smtClean="0">
                  <a:latin typeface="Calibri" panose="020F0502020204030204" pitchFamily="34" charset="0"/>
                  <a:ea typeface="楷体_GB2312"/>
                  <a:sym typeface="Arial"/>
                </a:rPr>
                <a:t>Author did quant analysis and found some empirical material to test her theory </a:t>
              </a:r>
              <a:endParaRPr lang="zh-CN" altLang="en-US" sz="1600" dirty="0">
                <a:latin typeface="Calibri" panose="020F0502020204030204" pitchFamily="34" charset="0"/>
                <a:ea typeface="楷体_GB2312"/>
                <a:sym typeface="Arial"/>
              </a:endParaRPr>
            </a:p>
          </p:txBody>
        </p:sp>
        <p:sp>
          <p:nvSpPr>
            <p:cNvPr id="35" name="Line 15"/>
            <p:cNvSpPr>
              <a:spLocks noChangeShapeType="1"/>
            </p:cNvSpPr>
            <p:nvPr/>
          </p:nvSpPr>
          <p:spPr bwMode="auto">
            <a:xfrm>
              <a:off x="565150" y="3959225"/>
              <a:ext cx="1332000"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Calibri" panose="020F0502020204030204" pitchFamily="34" charset="0"/>
                <a:ea typeface="楷体_GB2312"/>
                <a:sym typeface="Arial"/>
              </a:endParaRPr>
            </a:p>
          </p:txBody>
        </p:sp>
        <p:sp>
          <p:nvSpPr>
            <p:cNvPr id="36" name="Line 16"/>
            <p:cNvSpPr>
              <a:spLocks noChangeShapeType="1"/>
            </p:cNvSpPr>
            <p:nvPr/>
          </p:nvSpPr>
          <p:spPr bwMode="auto">
            <a:xfrm>
              <a:off x="2078038" y="3549650"/>
              <a:ext cx="1332000"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Calibri" panose="020F0502020204030204" pitchFamily="34" charset="0"/>
                <a:ea typeface="楷体_GB2312"/>
                <a:sym typeface="Arial"/>
              </a:endParaRPr>
            </a:p>
          </p:txBody>
        </p:sp>
        <p:sp>
          <p:nvSpPr>
            <p:cNvPr id="37" name="Line 17"/>
            <p:cNvSpPr>
              <a:spLocks noChangeShapeType="1"/>
            </p:cNvSpPr>
            <p:nvPr/>
          </p:nvSpPr>
          <p:spPr bwMode="auto">
            <a:xfrm>
              <a:off x="3589338" y="3133725"/>
              <a:ext cx="1332000"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Calibri" panose="020F0502020204030204" pitchFamily="34" charset="0"/>
                <a:ea typeface="楷体_GB2312"/>
                <a:sym typeface="Arial"/>
              </a:endParaRPr>
            </a:p>
          </p:txBody>
        </p:sp>
        <p:sp>
          <p:nvSpPr>
            <p:cNvPr id="38" name="Line 18"/>
            <p:cNvSpPr>
              <a:spLocks noChangeShapeType="1"/>
            </p:cNvSpPr>
            <p:nvPr/>
          </p:nvSpPr>
          <p:spPr bwMode="auto">
            <a:xfrm>
              <a:off x="5113338" y="2724150"/>
              <a:ext cx="1332000"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Calibri" panose="020F0502020204030204" pitchFamily="34" charset="0"/>
                <a:ea typeface="楷体_GB2312"/>
                <a:sym typeface="Arial"/>
              </a:endParaRPr>
            </a:p>
          </p:txBody>
        </p:sp>
        <p:sp>
          <p:nvSpPr>
            <p:cNvPr id="39" name="Line 19"/>
            <p:cNvSpPr>
              <a:spLocks noChangeShapeType="1"/>
            </p:cNvSpPr>
            <p:nvPr/>
          </p:nvSpPr>
          <p:spPr bwMode="auto">
            <a:xfrm>
              <a:off x="6637338" y="2325688"/>
              <a:ext cx="1332000"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Calibri" panose="020F0502020204030204" pitchFamily="34" charset="0"/>
                <a:ea typeface="楷体_GB2312"/>
                <a:sym typeface="Arial"/>
              </a:endParaRPr>
            </a:p>
          </p:txBody>
        </p:sp>
        <p:sp>
          <p:nvSpPr>
            <p:cNvPr id="40" name="Line 20"/>
            <p:cNvSpPr>
              <a:spLocks noChangeShapeType="1"/>
            </p:cNvSpPr>
            <p:nvPr/>
          </p:nvSpPr>
          <p:spPr bwMode="auto">
            <a:xfrm>
              <a:off x="8174037" y="1931988"/>
              <a:ext cx="1332000" cy="0"/>
            </a:xfrm>
            <a:prstGeom prst="line">
              <a:avLst/>
            </a:prstGeom>
            <a:noFill/>
            <a:ln w="9525">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Calibri" panose="020F0502020204030204" pitchFamily="34" charset="0"/>
                <a:ea typeface="楷体_GB2312"/>
                <a:sym typeface="Arial"/>
              </a:endParaRPr>
            </a:p>
          </p:txBody>
        </p:sp>
      </p:grpSp>
      <p:sp>
        <p:nvSpPr>
          <p:cNvPr id="41" name="文本框 40"/>
          <p:cNvSpPr txBox="1"/>
          <p:nvPr/>
        </p:nvSpPr>
        <p:spPr>
          <a:xfrm>
            <a:off x="319315" y="475587"/>
            <a:ext cx="2162628" cy="5078313"/>
          </a:xfrm>
          <a:prstGeom prst="rect">
            <a:avLst/>
          </a:prstGeom>
          <a:solidFill>
            <a:schemeClr val="bg1"/>
          </a:solidFill>
        </p:spPr>
        <p:txBody>
          <a:bodyPr wrap="square" rtlCol="0">
            <a:spAutoFit/>
          </a:bodyPr>
          <a:lstStyle/>
          <a:p>
            <a:r>
              <a:rPr lang="en-US" sz="2000" b="1"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3617897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(11/13)</a:t>
            </a:r>
          </a:p>
          <a:p>
            <a:r>
              <a:rPr lang="en-US" sz="2400" dirty="0" smtClean="0">
                <a:latin typeface="Calibri" panose="020F0502020204030204" pitchFamily="34" charset="0"/>
              </a:rPr>
              <a:t>Part IV – Equilibrium</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2" name="文本框 1"/>
          <p:cNvSpPr txBox="1"/>
          <p:nvPr/>
        </p:nvSpPr>
        <p:spPr>
          <a:xfrm>
            <a:off x="3419556" y="3084525"/>
            <a:ext cx="1903717" cy="369332"/>
          </a:xfrm>
          <a:prstGeom prst="rect">
            <a:avLst/>
          </a:prstGeom>
          <a:noFill/>
        </p:spPr>
        <p:txBody>
          <a:bodyPr wrap="square" rtlCol="0">
            <a:spAutoFit/>
          </a:bodyPr>
          <a:lstStyle/>
          <a:p>
            <a:r>
              <a:rPr lang="en-US" b="1" dirty="0" smtClean="0">
                <a:latin typeface="Calibri" panose="020F0502020204030204" pitchFamily="34" charset="0"/>
              </a:rPr>
              <a:t>Consumers</a:t>
            </a:r>
            <a:endParaRPr lang="en-US" b="1" dirty="0">
              <a:latin typeface="Calibri" panose="020F0502020204030204" pitchFamily="34" charset="0"/>
            </a:endParaRPr>
          </a:p>
        </p:txBody>
      </p:sp>
      <p:grpSp>
        <p:nvGrpSpPr>
          <p:cNvPr id="16" name="组合 15"/>
          <p:cNvGrpSpPr/>
          <p:nvPr/>
        </p:nvGrpSpPr>
        <p:grpSpPr>
          <a:xfrm>
            <a:off x="3078005" y="1604838"/>
            <a:ext cx="1723292" cy="2220738"/>
            <a:chOff x="1611314" y="1944688"/>
            <a:chExt cx="1476378" cy="2168525"/>
          </a:xfrm>
        </p:grpSpPr>
        <p:sp>
          <p:nvSpPr>
            <p:cNvPr id="17" name="Rectangle 3"/>
            <p:cNvSpPr>
              <a:spLocks noChangeArrowheads="1"/>
            </p:cNvSpPr>
            <p:nvPr/>
          </p:nvSpPr>
          <p:spPr bwMode="gray">
            <a:xfrm>
              <a:off x="1611314" y="1944688"/>
              <a:ext cx="1476378" cy="914400"/>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18" name="Rectangle 4"/>
            <p:cNvSpPr>
              <a:spLocks noChangeArrowheads="1"/>
            </p:cNvSpPr>
            <p:nvPr/>
          </p:nvSpPr>
          <p:spPr bwMode="gray">
            <a:xfrm>
              <a:off x="1611314" y="3198813"/>
              <a:ext cx="1476378" cy="914400"/>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solidFill>
                    <a:schemeClr val="bg1"/>
                  </a:solidFill>
                  <a:latin typeface="Calibri" panose="020F0502020204030204" pitchFamily="34" charset="0"/>
                  <a:ea typeface="楷体_GB2312"/>
                  <a:sym typeface="Arial"/>
                </a:rPr>
                <a:t>Consumers</a:t>
              </a:r>
              <a:endParaRPr lang="zh-CN" altLang="en-US" sz="1400" b="1" dirty="0">
                <a:solidFill>
                  <a:schemeClr val="bg1"/>
                </a:solidFill>
                <a:latin typeface="Calibri" panose="020F0502020204030204" pitchFamily="34" charset="0"/>
                <a:ea typeface="楷体_GB2312"/>
                <a:sym typeface="Arial"/>
              </a:endParaRPr>
            </a:p>
          </p:txBody>
        </p:sp>
      </p:grpSp>
      <p:grpSp>
        <p:nvGrpSpPr>
          <p:cNvPr id="14" name="组合 13"/>
          <p:cNvGrpSpPr/>
          <p:nvPr/>
        </p:nvGrpSpPr>
        <p:grpSpPr>
          <a:xfrm>
            <a:off x="2981324" y="1580242"/>
            <a:ext cx="8250132" cy="4649108"/>
            <a:chOff x="1730591" y="2003424"/>
            <a:chExt cx="6968909" cy="4649108"/>
          </a:xfrm>
        </p:grpSpPr>
        <p:sp>
          <p:nvSpPr>
            <p:cNvPr id="15" name="Rectangle 3"/>
            <p:cNvSpPr>
              <a:spLocks noChangeArrowheads="1"/>
            </p:cNvSpPr>
            <p:nvPr/>
          </p:nvSpPr>
          <p:spPr bwMode="gray">
            <a:xfrm>
              <a:off x="1805537" y="4574030"/>
              <a:ext cx="1455669" cy="914400"/>
            </a:xfrm>
            <a:prstGeom prst="rect">
              <a:avLst/>
            </a:prstGeom>
            <a:solidFill>
              <a:schemeClr val="accent6"/>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latin typeface="Calibri" panose="020F0502020204030204" pitchFamily="34" charset="0"/>
                  <a:ea typeface="楷体_GB2312"/>
                  <a:sym typeface="Arial"/>
                </a:rPr>
                <a:t>Market Clearing</a:t>
              </a:r>
              <a:endParaRPr lang="zh-CN" altLang="en-US" dirty="0">
                <a:latin typeface="Calibri" panose="020F0502020204030204" pitchFamily="34" charset="0"/>
                <a:ea typeface="楷体_GB2312"/>
                <a:sym typeface="Arial"/>
              </a:endParaRPr>
            </a:p>
          </p:txBody>
        </p:sp>
        <p:sp>
          <p:nvSpPr>
            <p:cNvPr id="21" name="Rectangle 4"/>
            <p:cNvSpPr>
              <a:spLocks noChangeArrowheads="1"/>
            </p:cNvSpPr>
            <p:nvPr/>
          </p:nvSpPr>
          <p:spPr bwMode="gray">
            <a:xfrm>
              <a:off x="1805537" y="3309734"/>
              <a:ext cx="1462389" cy="933561"/>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solidFill>
                    <a:schemeClr val="bg1"/>
                  </a:solidFill>
                  <a:latin typeface="Calibri" panose="020F0502020204030204" pitchFamily="34" charset="0"/>
                  <a:ea typeface="楷体_GB2312"/>
                  <a:sym typeface="Arial"/>
                </a:rPr>
                <a:t>Consumers</a:t>
              </a:r>
              <a:endParaRPr lang="zh-CN" altLang="en-US" dirty="0">
                <a:solidFill>
                  <a:schemeClr val="bg1"/>
                </a:solidFill>
                <a:latin typeface="Calibri" panose="020F0502020204030204" pitchFamily="34" charset="0"/>
                <a:ea typeface="楷体_GB2312"/>
                <a:sym typeface="Arial"/>
              </a:endParaRPr>
            </a:p>
          </p:txBody>
        </p:sp>
        <p:sp>
          <p:nvSpPr>
            <p:cNvPr id="22" name="Freeform 5"/>
            <p:cNvSpPr>
              <a:spLocks/>
            </p:cNvSpPr>
            <p:nvPr/>
          </p:nvSpPr>
          <p:spPr bwMode="gray">
            <a:xfrm flipV="1">
              <a:off x="1730591" y="2014538"/>
              <a:ext cx="6968909" cy="4637994"/>
            </a:xfrm>
            <a:custGeom>
              <a:avLst/>
              <a:gdLst>
                <a:gd name="T0" fmla="*/ 0 w 4398"/>
                <a:gd name="T1" fmla="*/ 557 h 2935"/>
                <a:gd name="T2" fmla="*/ 1226 w 4398"/>
                <a:gd name="T3" fmla="*/ 567 h 2935"/>
                <a:gd name="T4" fmla="*/ 1226 w 4398"/>
                <a:gd name="T5" fmla="*/ 2935 h 2935"/>
                <a:gd name="T6" fmla="*/ 4398 w 4398"/>
                <a:gd name="T7" fmla="*/ 2935 h 2935"/>
                <a:gd name="T8" fmla="*/ 4398 w 4398"/>
                <a:gd name="T9" fmla="*/ 0 h 2935"/>
                <a:gd name="T10" fmla="*/ 0 w 4398"/>
                <a:gd name="T11" fmla="*/ 0 h 2935"/>
                <a:gd name="T12" fmla="*/ 0 w 4398"/>
                <a:gd name="T13" fmla="*/ 557 h 2935"/>
              </a:gdLst>
              <a:ahLst/>
              <a:cxnLst>
                <a:cxn ang="0">
                  <a:pos x="T0" y="T1"/>
                </a:cxn>
                <a:cxn ang="0">
                  <a:pos x="T2" y="T3"/>
                </a:cxn>
                <a:cxn ang="0">
                  <a:pos x="T4" y="T5"/>
                </a:cxn>
                <a:cxn ang="0">
                  <a:pos x="T6" y="T7"/>
                </a:cxn>
                <a:cxn ang="0">
                  <a:pos x="T8" y="T9"/>
                </a:cxn>
                <a:cxn ang="0">
                  <a:pos x="T10" y="T11"/>
                </a:cxn>
                <a:cxn ang="0">
                  <a:pos x="T12" y="T13"/>
                </a:cxn>
              </a:cxnLst>
              <a:rect l="0" t="0" r="r" b="b"/>
              <a:pathLst>
                <a:path w="4398" h="2935">
                  <a:moveTo>
                    <a:pt x="0" y="557"/>
                  </a:moveTo>
                  <a:lnTo>
                    <a:pt x="1226" y="567"/>
                  </a:lnTo>
                  <a:lnTo>
                    <a:pt x="1226" y="2935"/>
                  </a:lnTo>
                  <a:lnTo>
                    <a:pt x="4398" y="2935"/>
                  </a:lnTo>
                  <a:lnTo>
                    <a:pt x="4398" y="0"/>
                  </a:lnTo>
                  <a:lnTo>
                    <a:pt x="0" y="0"/>
                  </a:lnTo>
                  <a:lnTo>
                    <a:pt x="0" y="557"/>
                  </a:lnTo>
                  <a:close/>
                </a:path>
              </a:pathLst>
            </a:custGeom>
            <a:solidFill>
              <a:schemeClr val="accent2">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a:latin typeface="Calibri" panose="020F0502020204030204" pitchFamily="34" charset="0"/>
                <a:ea typeface="楷体_GB2312"/>
                <a:sym typeface="Arial"/>
              </a:endParaRPr>
            </a:p>
          </p:txBody>
        </p:sp>
        <p:sp>
          <p:nvSpPr>
            <p:cNvPr id="23" name="Rectangle 6"/>
            <p:cNvSpPr>
              <a:spLocks noChangeArrowheads="1"/>
            </p:cNvSpPr>
            <p:nvPr/>
          </p:nvSpPr>
          <p:spPr bwMode="gray">
            <a:xfrm>
              <a:off x="1812256" y="2003424"/>
              <a:ext cx="1455670" cy="959215"/>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latin typeface="Calibri" panose="020F0502020204030204" pitchFamily="34" charset="0"/>
                  <a:ea typeface="楷体_GB2312"/>
                  <a:sym typeface="Arial"/>
                </a:rPr>
                <a:t>Production Technologies</a:t>
              </a:r>
              <a:endParaRPr lang="zh-CN" altLang="en-US" dirty="0">
                <a:latin typeface="Calibri" panose="020F0502020204030204" pitchFamily="34" charset="0"/>
                <a:ea typeface="楷体_GB2312"/>
                <a:sym typeface="Arial"/>
              </a:endParaRPr>
            </a:p>
          </p:txBody>
        </p:sp>
      </p:grpSp>
      <mc:AlternateContent xmlns:mc="http://schemas.openxmlformats.org/markup-compatibility/2006" xmlns:a14="http://schemas.microsoft.com/office/drawing/2010/main">
        <mc:Choice Requires="a14">
          <p:sp>
            <p:nvSpPr>
              <p:cNvPr id="3" name="文本框 2"/>
              <p:cNvSpPr txBox="1"/>
              <p:nvPr/>
            </p:nvSpPr>
            <p:spPr>
              <a:xfrm>
                <a:off x="5345479" y="1604838"/>
                <a:ext cx="5863771" cy="4558043"/>
              </a:xfrm>
              <a:prstGeom prst="rect">
                <a:avLst/>
              </a:prstGeom>
              <a:noFill/>
            </p:spPr>
            <p:txBody>
              <a:bodyPr wrap="square" rtlCol="0">
                <a:spAutoFit/>
              </a:bodyPr>
              <a:lstStyle/>
              <a:p>
                <a:r>
                  <a:rPr lang="en-US" dirty="0" smtClean="0">
                    <a:latin typeface="Calibri" panose="020F0502020204030204" pitchFamily="34" charset="0"/>
                  </a:rPr>
                  <a:t>Then, we represent investment in each sector of each country by, </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𝑖𝑡</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𝑡</m:t>
                          </m:r>
                        </m:sub>
                        <m:sup>
                          <m:r>
                            <a:rPr lang="en-US" b="0" i="1" smtClean="0">
                              <a:latin typeface="Cambria Math" panose="02040503050406030204" pitchFamily="18" charset="0"/>
                              <a:ea typeface="Cambria Math" panose="02040503050406030204" pitchFamily="18" charset="0"/>
                            </a:rPr>
                            <m:t>𝑔</m:t>
                          </m:r>
                        </m:sup>
                      </m:sSubSup>
                    </m:oMath>
                  </m:oMathPara>
                </a14:m>
                <a:endParaRPr lang="en-US" b="0" dirty="0" smtClean="0">
                  <a:latin typeface="Calibri" panose="020F0502020204030204" pitchFamily="34" charset="0"/>
                </a:endParaRPr>
              </a:p>
              <a:p>
                <a:r>
                  <a:rPr lang="en-US" dirty="0" smtClean="0">
                    <a:latin typeface="Calibri" panose="020F0502020204030204" pitchFamily="34" charset="0"/>
                  </a:rPr>
                  <a:t>Where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 &amp; </m:t>
                    </m:r>
                    <m:r>
                      <a:rPr lang="en-US" b="0" i="1" smtClean="0">
                        <a:latin typeface="Cambria Math" panose="02040503050406030204" pitchFamily="18" charset="0"/>
                      </a:rPr>
                      <m:t>𝜂</m:t>
                    </m:r>
                  </m:oMath>
                </a14:m>
                <a:r>
                  <a:rPr lang="en-US" b="0" dirty="0" smtClean="0">
                    <a:latin typeface="Calibri" panose="020F0502020204030204" pitchFamily="34" charset="0"/>
                  </a:rPr>
                  <a:t> represent industry-level and country-level investment share of the global investment. </a:t>
                </a:r>
              </a:p>
              <a:p>
                <a:r>
                  <a:rPr lang="en-US" b="1" dirty="0" smtClean="0">
                    <a:latin typeface="Calibri" panose="020F0502020204030204" pitchFamily="34" charset="0"/>
                  </a:rPr>
                  <a:t>LEMMA 1: </a:t>
                </a:r>
                <a:r>
                  <a:rPr lang="en-US" dirty="0" smtClean="0">
                    <a:latin typeface="Calibri" panose="020F0502020204030204" pitchFamily="34" charset="0"/>
                  </a:rPr>
                  <a:t>The share of global investment allocated to industry is a constant where, </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𝑘</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𝑘</m:t>
                              </m:r>
                            </m:sub>
                          </m:sSub>
                          <m:r>
                            <a:rPr lang="en-US" b="0" i="1" smtClean="0">
                              <a:latin typeface="Cambria Math" panose="02040503050406030204" pitchFamily="18" charset="0"/>
                            </a:rPr>
                            <m:t>)</m:t>
                          </m:r>
                        </m:e>
                      </m:nary>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m:oMathPara>
                </a14:m>
                <a:endParaRPr lang="en-US" b="0" dirty="0" smtClean="0">
                  <a:latin typeface="Calibri" panose="020F0502020204030204" pitchFamily="34" charset="0"/>
                </a:endParaRPr>
              </a:p>
              <a:p>
                <a:r>
                  <a:rPr lang="en-US" dirty="0" smtClean="0">
                    <a:latin typeface="Calibri" panose="020F0502020204030204" pitchFamily="34" charset="0"/>
                  </a:rPr>
                  <a:t>The greater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𝑖</m:t>
                        </m:r>
                      </m:sub>
                    </m:sSub>
                    <m:r>
                      <a:rPr lang="en-US" b="0" i="1" smtClean="0">
                        <a:latin typeface="Cambria Math" panose="02040503050406030204" pitchFamily="18" charset="0"/>
                      </a:rPr>
                      <m:t> &amp;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oMath>
                </a14:m>
                <a:r>
                  <a:rPr lang="en-US" b="0" dirty="0" smtClean="0">
                    <a:latin typeface="Calibri" panose="020F0502020204030204" pitchFamily="34" charset="0"/>
                  </a:rPr>
                  <a:t>, the greater investment in industry level.</a:t>
                </a:r>
              </a:p>
              <a:p>
                <a:r>
                  <a:rPr lang="en-US" dirty="0" smtClean="0">
                    <a:latin typeface="Calibri" panose="020F0502020204030204" pitchFamily="34" charset="0"/>
                  </a:rPr>
                  <a:t>The country-share of global investment in any industry is very important in determining the evolution of a country’s aggregate capital stock and aggregate investment, </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𝜂</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=(1 −</m:t>
                      </m:r>
                      <m:r>
                        <a:rPr lang="en-US" b="0" i="1" smtClean="0">
                          <a:latin typeface="Cambria Math" panose="02040503050406030204" pitchFamily="18" charset="0"/>
                        </a:rPr>
                        <m:t>𝜆</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𝜆</m:t>
                              </m:r>
                            </m:e>
                            <m:sup>
                              <m:r>
                                <a:rPr lang="en-US" b="0" i="1" smtClean="0">
                                  <a:latin typeface="Cambria Math" panose="02040503050406030204" pitchFamily="18" charset="0"/>
                                </a:rPr>
                                <m:t>𝑘</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𝑗</m:t>
                                  </m:r>
                                </m:sup>
                              </m:sSub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𝑔</m:t>
                                  </m:r>
                                </m:sup>
                              </m:sSubSup>
                            </m:den>
                          </m:f>
                          <m:r>
                            <a:rPr lang="en-US" b="0" i="1" smtClean="0">
                              <a:latin typeface="Cambria Math" panose="02040503050406030204" pitchFamily="18" charset="0"/>
                            </a:rPr>
                            <m:t>)</m:t>
                          </m:r>
                        </m:e>
                      </m:nary>
                    </m:oMath>
                  </m:oMathPara>
                </a14:m>
                <a:endParaRPr lang="en-US" b="0" dirty="0" smtClean="0">
                  <a:latin typeface="Calibri" panose="020F050202020403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345479" y="1604838"/>
                <a:ext cx="5863771" cy="4558043"/>
              </a:xfrm>
              <a:prstGeom prst="rect">
                <a:avLst/>
              </a:prstGeom>
              <a:blipFill rotWithShape="0">
                <a:blip r:embed="rId2"/>
                <a:stretch>
                  <a:fillRect l="-936" t="-668"/>
                </a:stretch>
              </a:blipFill>
            </p:spPr>
            <p:txBody>
              <a:bodyPr/>
              <a:lstStyle/>
              <a:p>
                <a:r>
                  <a:rPr lang="en-US">
                    <a:noFill/>
                  </a:rPr>
                  <a:t> </a:t>
                </a:r>
              </a:p>
            </p:txBody>
          </p:sp>
        </mc:Fallback>
      </mc:AlternateContent>
      <p:sp>
        <p:nvSpPr>
          <p:cNvPr id="7" name="文本框 6"/>
          <p:cNvSpPr txBox="1"/>
          <p:nvPr/>
        </p:nvSpPr>
        <p:spPr>
          <a:xfrm>
            <a:off x="3337722" y="5581650"/>
            <a:ext cx="1796253" cy="369332"/>
          </a:xfrm>
          <a:prstGeom prst="rect">
            <a:avLst/>
          </a:prstGeom>
          <a:noFill/>
        </p:spPr>
        <p:txBody>
          <a:bodyPr wrap="square" rtlCol="0">
            <a:spAutoFit/>
          </a:bodyPr>
          <a:lstStyle/>
          <a:p>
            <a:r>
              <a:rPr lang="en-US" dirty="0" smtClean="0">
                <a:latin typeface="Calibri" panose="020F0502020204030204" pitchFamily="34" charset="0"/>
              </a:rPr>
              <a:t>Equilibrium</a:t>
            </a:r>
            <a:endParaRPr lang="en-US" dirty="0">
              <a:latin typeface="Calibri" panose="020F0502020204030204" pitchFamily="34" charset="0"/>
            </a:endParaRPr>
          </a:p>
        </p:txBody>
      </p:sp>
      <p:sp>
        <p:nvSpPr>
          <p:cNvPr id="19" name="文本框 18"/>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57821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(12/13)</a:t>
            </a:r>
          </a:p>
          <a:p>
            <a:r>
              <a:rPr lang="en-US" sz="2400" dirty="0" smtClean="0">
                <a:latin typeface="Calibri" panose="020F0502020204030204" pitchFamily="34" charset="0"/>
              </a:rPr>
              <a:t>Part IV – Equilibrium</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2" name="文本框 1"/>
          <p:cNvSpPr txBox="1"/>
          <p:nvPr/>
        </p:nvSpPr>
        <p:spPr>
          <a:xfrm>
            <a:off x="3419556" y="3084525"/>
            <a:ext cx="1903717" cy="369332"/>
          </a:xfrm>
          <a:prstGeom prst="rect">
            <a:avLst/>
          </a:prstGeom>
          <a:noFill/>
        </p:spPr>
        <p:txBody>
          <a:bodyPr wrap="square" rtlCol="0">
            <a:spAutoFit/>
          </a:bodyPr>
          <a:lstStyle/>
          <a:p>
            <a:r>
              <a:rPr lang="en-US" b="1" dirty="0" smtClean="0">
                <a:latin typeface="Calibri" panose="020F0502020204030204" pitchFamily="34" charset="0"/>
              </a:rPr>
              <a:t>Consumers</a:t>
            </a:r>
            <a:endParaRPr lang="en-US" b="1" dirty="0">
              <a:latin typeface="Calibri" panose="020F0502020204030204" pitchFamily="34" charset="0"/>
            </a:endParaRPr>
          </a:p>
        </p:txBody>
      </p:sp>
      <p:grpSp>
        <p:nvGrpSpPr>
          <p:cNvPr id="16" name="组合 15"/>
          <p:cNvGrpSpPr/>
          <p:nvPr/>
        </p:nvGrpSpPr>
        <p:grpSpPr>
          <a:xfrm>
            <a:off x="3078005" y="1604838"/>
            <a:ext cx="1723292" cy="2220738"/>
            <a:chOff x="1611314" y="1944688"/>
            <a:chExt cx="1476378" cy="2168525"/>
          </a:xfrm>
        </p:grpSpPr>
        <p:sp>
          <p:nvSpPr>
            <p:cNvPr id="17" name="Rectangle 3"/>
            <p:cNvSpPr>
              <a:spLocks noChangeArrowheads="1"/>
            </p:cNvSpPr>
            <p:nvPr/>
          </p:nvSpPr>
          <p:spPr bwMode="gray">
            <a:xfrm>
              <a:off x="1611314" y="1944688"/>
              <a:ext cx="1476378" cy="914400"/>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18" name="Rectangle 4"/>
            <p:cNvSpPr>
              <a:spLocks noChangeArrowheads="1"/>
            </p:cNvSpPr>
            <p:nvPr/>
          </p:nvSpPr>
          <p:spPr bwMode="gray">
            <a:xfrm>
              <a:off x="1611314" y="3198813"/>
              <a:ext cx="1476378" cy="914400"/>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solidFill>
                    <a:schemeClr val="bg1"/>
                  </a:solidFill>
                  <a:latin typeface="Calibri" panose="020F0502020204030204" pitchFamily="34" charset="0"/>
                  <a:ea typeface="楷体_GB2312"/>
                  <a:sym typeface="Arial"/>
                </a:rPr>
                <a:t>Consumers</a:t>
              </a:r>
              <a:endParaRPr lang="zh-CN" altLang="en-US" sz="1400" b="1" dirty="0">
                <a:solidFill>
                  <a:schemeClr val="bg1"/>
                </a:solidFill>
                <a:latin typeface="Calibri" panose="020F0502020204030204" pitchFamily="34" charset="0"/>
                <a:ea typeface="楷体_GB2312"/>
                <a:sym typeface="Arial"/>
              </a:endParaRPr>
            </a:p>
          </p:txBody>
        </p:sp>
      </p:grpSp>
      <p:grpSp>
        <p:nvGrpSpPr>
          <p:cNvPr id="14" name="组合 13"/>
          <p:cNvGrpSpPr/>
          <p:nvPr/>
        </p:nvGrpSpPr>
        <p:grpSpPr>
          <a:xfrm>
            <a:off x="2981324" y="1580242"/>
            <a:ext cx="8250132" cy="4649108"/>
            <a:chOff x="1730591" y="2003424"/>
            <a:chExt cx="6968909" cy="4649108"/>
          </a:xfrm>
        </p:grpSpPr>
        <p:sp>
          <p:nvSpPr>
            <p:cNvPr id="15" name="Rectangle 3"/>
            <p:cNvSpPr>
              <a:spLocks noChangeArrowheads="1"/>
            </p:cNvSpPr>
            <p:nvPr/>
          </p:nvSpPr>
          <p:spPr bwMode="gray">
            <a:xfrm>
              <a:off x="1805537" y="4574030"/>
              <a:ext cx="1455669" cy="914400"/>
            </a:xfrm>
            <a:prstGeom prst="rect">
              <a:avLst/>
            </a:prstGeom>
            <a:solidFill>
              <a:schemeClr val="accent6"/>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latin typeface="Calibri" panose="020F0502020204030204" pitchFamily="34" charset="0"/>
                  <a:ea typeface="楷体_GB2312"/>
                  <a:sym typeface="Arial"/>
                </a:rPr>
                <a:t>Market Clearing</a:t>
              </a:r>
              <a:endParaRPr lang="zh-CN" altLang="en-US" dirty="0">
                <a:latin typeface="Calibri" panose="020F0502020204030204" pitchFamily="34" charset="0"/>
                <a:ea typeface="楷体_GB2312"/>
                <a:sym typeface="Arial"/>
              </a:endParaRPr>
            </a:p>
          </p:txBody>
        </p:sp>
        <p:sp>
          <p:nvSpPr>
            <p:cNvPr id="21" name="Rectangle 4"/>
            <p:cNvSpPr>
              <a:spLocks noChangeArrowheads="1"/>
            </p:cNvSpPr>
            <p:nvPr/>
          </p:nvSpPr>
          <p:spPr bwMode="gray">
            <a:xfrm>
              <a:off x="1805537" y="3309734"/>
              <a:ext cx="1462389" cy="933561"/>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solidFill>
                    <a:schemeClr val="bg1"/>
                  </a:solidFill>
                  <a:latin typeface="Calibri" panose="020F0502020204030204" pitchFamily="34" charset="0"/>
                  <a:ea typeface="楷体_GB2312"/>
                  <a:sym typeface="Arial"/>
                </a:rPr>
                <a:t>Consumers</a:t>
              </a:r>
              <a:endParaRPr lang="zh-CN" altLang="en-US" dirty="0">
                <a:solidFill>
                  <a:schemeClr val="bg1"/>
                </a:solidFill>
                <a:latin typeface="Calibri" panose="020F0502020204030204" pitchFamily="34" charset="0"/>
                <a:ea typeface="楷体_GB2312"/>
                <a:sym typeface="Arial"/>
              </a:endParaRPr>
            </a:p>
          </p:txBody>
        </p:sp>
        <p:sp>
          <p:nvSpPr>
            <p:cNvPr id="22" name="Freeform 5"/>
            <p:cNvSpPr>
              <a:spLocks/>
            </p:cNvSpPr>
            <p:nvPr/>
          </p:nvSpPr>
          <p:spPr bwMode="gray">
            <a:xfrm flipV="1">
              <a:off x="1730591" y="2014538"/>
              <a:ext cx="6968909" cy="4637994"/>
            </a:xfrm>
            <a:custGeom>
              <a:avLst/>
              <a:gdLst>
                <a:gd name="T0" fmla="*/ 0 w 4398"/>
                <a:gd name="T1" fmla="*/ 557 h 2935"/>
                <a:gd name="T2" fmla="*/ 1226 w 4398"/>
                <a:gd name="T3" fmla="*/ 567 h 2935"/>
                <a:gd name="T4" fmla="*/ 1226 w 4398"/>
                <a:gd name="T5" fmla="*/ 2935 h 2935"/>
                <a:gd name="T6" fmla="*/ 4398 w 4398"/>
                <a:gd name="T7" fmla="*/ 2935 h 2935"/>
                <a:gd name="T8" fmla="*/ 4398 w 4398"/>
                <a:gd name="T9" fmla="*/ 0 h 2935"/>
                <a:gd name="T10" fmla="*/ 0 w 4398"/>
                <a:gd name="T11" fmla="*/ 0 h 2935"/>
                <a:gd name="T12" fmla="*/ 0 w 4398"/>
                <a:gd name="T13" fmla="*/ 557 h 2935"/>
              </a:gdLst>
              <a:ahLst/>
              <a:cxnLst>
                <a:cxn ang="0">
                  <a:pos x="T0" y="T1"/>
                </a:cxn>
                <a:cxn ang="0">
                  <a:pos x="T2" y="T3"/>
                </a:cxn>
                <a:cxn ang="0">
                  <a:pos x="T4" y="T5"/>
                </a:cxn>
                <a:cxn ang="0">
                  <a:pos x="T6" y="T7"/>
                </a:cxn>
                <a:cxn ang="0">
                  <a:pos x="T8" y="T9"/>
                </a:cxn>
                <a:cxn ang="0">
                  <a:pos x="T10" y="T11"/>
                </a:cxn>
                <a:cxn ang="0">
                  <a:pos x="T12" y="T13"/>
                </a:cxn>
              </a:cxnLst>
              <a:rect l="0" t="0" r="r" b="b"/>
              <a:pathLst>
                <a:path w="4398" h="2935">
                  <a:moveTo>
                    <a:pt x="0" y="557"/>
                  </a:moveTo>
                  <a:lnTo>
                    <a:pt x="1226" y="567"/>
                  </a:lnTo>
                  <a:lnTo>
                    <a:pt x="1226" y="2935"/>
                  </a:lnTo>
                  <a:lnTo>
                    <a:pt x="4398" y="2935"/>
                  </a:lnTo>
                  <a:lnTo>
                    <a:pt x="4398" y="0"/>
                  </a:lnTo>
                  <a:lnTo>
                    <a:pt x="0" y="0"/>
                  </a:lnTo>
                  <a:lnTo>
                    <a:pt x="0" y="557"/>
                  </a:lnTo>
                  <a:close/>
                </a:path>
              </a:pathLst>
            </a:custGeom>
            <a:solidFill>
              <a:schemeClr val="accent2">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a:latin typeface="Calibri" panose="020F0502020204030204" pitchFamily="34" charset="0"/>
                <a:ea typeface="楷体_GB2312"/>
                <a:sym typeface="Arial"/>
              </a:endParaRPr>
            </a:p>
          </p:txBody>
        </p:sp>
        <p:sp>
          <p:nvSpPr>
            <p:cNvPr id="23" name="Rectangle 6"/>
            <p:cNvSpPr>
              <a:spLocks noChangeArrowheads="1"/>
            </p:cNvSpPr>
            <p:nvPr/>
          </p:nvSpPr>
          <p:spPr bwMode="gray">
            <a:xfrm>
              <a:off x="1812256" y="2003424"/>
              <a:ext cx="1455670" cy="959215"/>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latin typeface="Calibri" panose="020F0502020204030204" pitchFamily="34" charset="0"/>
                  <a:ea typeface="楷体_GB2312"/>
                  <a:sym typeface="Arial"/>
                </a:rPr>
                <a:t>Production Technologies</a:t>
              </a:r>
              <a:endParaRPr lang="zh-CN" altLang="en-US" dirty="0">
                <a:latin typeface="Calibri" panose="020F0502020204030204" pitchFamily="34" charset="0"/>
                <a:ea typeface="楷体_GB2312"/>
                <a:sym typeface="Arial"/>
              </a:endParaRPr>
            </a:p>
          </p:txBody>
        </p:sp>
      </p:grpSp>
      <mc:AlternateContent xmlns:mc="http://schemas.openxmlformats.org/markup-compatibility/2006" xmlns:a14="http://schemas.microsoft.com/office/drawing/2010/main">
        <mc:Choice Requires="a14">
          <p:sp>
            <p:nvSpPr>
              <p:cNvPr id="3" name="文本框 2"/>
              <p:cNvSpPr txBox="1"/>
              <p:nvPr/>
            </p:nvSpPr>
            <p:spPr>
              <a:xfrm>
                <a:off x="5286037" y="1423935"/>
                <a:ext cx="5982656" cy="4972836"/>
              </a:xfrm>
              <a:prstGeom prst="rect">
                <a:avLst/>
              </a:prstGeom>
              <a:noFill/>
            </p:spPr>
            <p:txBody>
              <a:bodyPr wrap="square" rtlCol="0">
                <a:spAutoFit/>
              </a:bodyPr>
              <a:lstStyle/>
              <a:p>
                <a:r>
                  <a:rPr lang="en-US" dirty="0" smtClean="0">
                    <a:latin typeface="Calibri" panose="020F0502020204030204" pitchFamily="34" charset="0"/>
                  </a:rPr>
                  <a:t>Country’s share of global investment can be written as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𝜂</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oMath>
                </a14:m>
                <a:r>
                  <a:rPr lang="en-US" b="0" dirty="0" smtClean="0">
                    <a:latin typeface="Calibri" panose="020F0502020204030204" pitchFamily="34" charset="0"/>
                  </a:rPr>
                  <a:t>, where,</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𝜂</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𝜂</m:t>
                              </m:r>
                            </m:e>
                            <m:sub>
                              <m:r>
                                <a:rPr lang="en-US" b="0" i="1" smtClean="0">
                                  <a:latin typeface="Cambria Math" panose="02040503050406030204" pitchFamily="18" charset="0"/>
                                </a:rPr>
                                <m:t>𝑖𝑡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𝑖</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𝑖</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𝑘</m:t>
                                      </m:r>
                                    </m:sub>
                                  </m:sSub>
                                </m:den>
                              </m:f>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𝑖𝑡</m:t>
                                  </m:r>
                                </m:sub>
                                <m:sup>
                                  <m:r>
                                    <a:rPr lang="en-US" b="0" i="1" smtClean="0">
                                      <a:latin typeface="Cambria Math" panose="02040503050406030204" pitchFamily="18" charset="0"/>
                                      <a:ea typeface="Cambria Math" panose="02040503050406030204" pitchFamily="18" charset="0"/>
                                    </a:rPr>
                                    <m:t>𝑗</m:t>
                                  </m:r>
                                </m:sup>
                              </m:sSubSup>
                            </m:e>
                          </m:nary>
                        </m:e>
                      </m:nary>
                    </m:oMath>
                  </m:oMathPara>
                </a14:m>
                <a:endParaRPr lang="en-US" b="0" dirty="0" smtClean="0">
                  <a:latin typeface="Calibri" panose="020F0502020204030204" pitchFamily="34" charset="0"/>
                </a:endParaRPr>
              </a:p>
              <a:p>
                <a:r>
                  <a:rPr lang="en-US" dirty="0" smtClean="0">
                    <a:latin typeface="Calibri" panose="020F0502020204030204" pitchFamily="34" charset="0"/>
                  </a:rPr>
                  <a:t>W</a:t>
                </a:r>
                <a:r>
                  <a:rPr lang="en-US" altLang="zh-CN" dirty="0" smtClean="0">
                    <a:latin typeface="Calibri" panose="020F0502020204030204" pitchFamily="34" charset="0"/>
                  </a:rPr>
                  <a:t>here</a:t>
                </a:r>
                <a:r>
                  <a:rPr lang="en-US" altLang="zh-CN" dirty="0">
                    <a:latin typeface="Calibri" panose="020F0502020204030204" pitchFamily="34" charset="0"/>
                  </a:rPr>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𝑘</m:t>
                        </m:r>
                      </m:sub>
                    </m:sSub>
                  </m:oMath>
                </a14:m>
                <a:r>
                  <a:rPr lang="en-US" altLang="zh-CN" dirty="0" smtClean="0">
                    <a:latin typeface="Calibri" panose="020F0502020204030204" pitchFamily="34" charset="0"/>
                  </a:rPr>
                  <a:t> is the weighted-average capital share. Investment is not only associated with the size of its expected relative production, captured by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𝑖𝑡</m:t>
                        </m:r>
                      </m:sub>
                      <m:sup>
                        <m:r>
                          <a:rPr lang="en-US" altLang="zh-CN" b="0" i="1" smtClean="0">
                            <a:latin typeface="Cambria Math" panose="02040503050406030204" pitchFamily="18" charset="0"/>
                          </a:rPr>
                          <m:t>𝑗</m:t>
                        </m:r>
                      </m:sup>
                    </m:sSubSup>
                  </m:oMath>
                </a14:m>
                <a:r>
                  <a:rPr lang="en-US" altLang="zh-CN" dirty="0" smtClean="0">
                    <a:latin typeface="Calibri" panose="020F0502020204030204" pitchFamily="34" charset="0"/>
                  </a:rPr>
                  <a:t>, but also with its composition of production. The higher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oMath>
                </a14:m>
                <a:r>
                  <a:rPr lang="en-US" altLang="zh-CN" dirty="0" smtClean="0">
                    <a:latin typeface="Calibri" panose="020F0502020204030204" pitchFamily="34" charset="0"/>
                  </a:rPr>
                  <a:t> is put on the expected share of future capital-intensive-goods production, the less weight is put on its expected share of labor-intensive-goods production.</a:t>
                </a:r>
              </a:p>
              <a:p>
                <a:r>
                  <a:rPr lang="en-US" altLang="zh-CN" dirty="0" smtClean="0">
                    <a:latin typeface="Calibri" panose="020F0502020204030204" pitchFamily="34" charset="0"/>
                  </a:rPr>
                  <a:t>By contrast, in the one-sector model,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oMath>
                </a14:m>
                <a:r>
                  <a:rPr lang="en-US" altLang="zh-CN" dirty="0" smtClean="0">
                    <a:latin typeface="Calibri" panose="020F0502020204030204" pitchFamily="34" charset="0"/>
                  </a:rPr>
                  <a:t> is country’s expected present-discounted value of its share of the only good produced globally. A positive, permanent, technology or lobar shock in Foreign, which effectively increases </a:t>
                </a:r>
                <a:r>
                  <a:rPr lang="en-US" altLang="zh-CN" dirty="0" err="1" smtClean="0">
                    <a:latin typeface="Calibri" panose="020F0502020204030204" pitchFamily="34" charset="0"/>
                  </a:rPr>
                  <a:t>Foreign’s</a:t>
                </a:r>
                <a:r>
                  <a:rPr lang="en-US" altLang="zh-CN" dirty="0" smtClean="0">
                    <a:latin typeface="Calibri" panose="020F0502020204030204" pitchFamily="34" charset="0"/>
                  </a:rPr>
                  <a:t> share of global production, would cause a large drop in Home’s share of investment.</a:t>
                </a:r>
              </a:p>
            </p:txBody>
          </p:sp>
        </mc:Choice>
        <mc:Fallback xmlns="">
          <p:sp>
            <p:nvSpPr>
              <p:cNvPr id="3" name="文本框 2"/>
              <p:cNvSpPr txBox="1">
                <a:spLocks noRot="1" noChangeAspect="1" noMove="1" noResize="1" noEditPoints="1" noAdjustHandles="1" noChangeArrowheads="1" noChangeShapeType="1" noTextEdit="1"/>
              </p:cNvSpPr>
              <p:nvPr/>
            </p:nvSpPr>
            <p:spPr>
              <a:xfrm>
                <a:off x="5286037" y="1423935"/>
                <a:ext cx="5982656" cy="4972836"/>
              </a:xfrm>
              <a:prstGeom prst="rect">
                <a:avLst/>
              </a:prstGeom>
              <a:blipFill rotWithShape="0">
                <a:blip r:embed="rId2"/>
                <a:stretch>
                  <a:fillRect l="-815" r="-1222" b="-1104"/>
                </a:stretch>
              </a:blipFill>
            </p:spPr>
            <p:txBody>
              <a:bodyPr/>
              <a:lstStyle/>
              <a:p>
                <a:r>
                  <a:rPr lang="en-US">
                    <a:noFill/>
                  </a:rPr>
                  <a:t> </a:t>
                </a:r>
              </a:p>
            </p:txBody>
          </p:sp>
        </mc:Fallback>
      </mc:AlternateContent>
      <p:sp>
        <p:nvSpPr>
          <p:cNvPr id="7" name="文本框 6"/>
          <p:cNvSpPr txBox="1"/>
          <p:nvPr/>
        </p:nvSpPr>
        <p:spPr>
          <a:xfrm>
            <a:off x="3337722" y="5581650"/>
            <a:ext cx="1796253" cy="369332"/>
          </a:xfrm>
          <a:prstGeom prst="rect">
            <a:avLst/>
          </a:prstGeom>
          <a:noFill/>
        </p:spPr>
        <p:txBody>
          <a:bodyPr wrap="square" rtlCol="0">
            <a:spAutoFit/>
          </a:bodyPr>
          <a:lstStyle/>
          <a:p>
            <a:r>
              <a:rPr lang="en-US" dirty="0" smtClean="0">
                <a:latin typeface="Calibri" panose="020F0502020204030204" pitchFamily="34" charset="0"/>
              </a:rPr>
              <a:t>Equilibrium</a:t>
            </a:r>
            <a:endParaRPr lang="en-US" dirty="0">
              <a:latin typeface="Calibri" panose="020F0502020204030204" pitchFamily="34" charset="0"/>
            </a:endParaRPr>
          </a:p>
        </p:txBody>
      </p:sp>
      <p:sp>
        <p:nvSpPr>
          <p:cNvPr id="19" name="文本框 18"/>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172238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Key Factors in the Model (13/13)</a:t>
            </a:r>
          </a:p>
          <a:p>
            <a:r>
              <a:rPr lang="en-US" sz="2400" dirty="0" smtClean="0">
                <a:latin typeface="Calibri" panose="020F0502020204030204" pitchFamily="34" charset="0"/>
              </a:rPr>
              <a:t>Part IV – Equilibrium</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58" name="Rectangle 5"/>
          <p:cNvSpPr>
            <a:spLocks noChangeArrowheads="1"/>
          </p:cNvSpPr>
          <p:nvPr/>
        </p:nvSpPr>
        <p:spPr bwMode="gray">
          <a:xfrm>
            <a:off x="3033532" y="1580242"/>
            <a:ext cx="1712550" cy="914400"/>
          </a:xfrm>
          <a:prstGeom prst="rect">
            <a:avLst/>
          </a:prstGeom>
          <a:noFill/>
          <a:ln w="12700" algn="ctr">
            <a:no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2" name="文本框 1"/>
          <p:cNvSpPr txBox="1"/>
          <p:nvPr/>
        </p:nvSpPr>
        <p:spPr>
          <a:xfrm>
            <a:off x="3419556" y="3084525"/>
            <a:ext cx="1903717" cy="369332"/>
          </a:xfrm>
          <a:prstGeom prst="rect">
            <a:avLst/>
          </a:prstGeom>
          <a:noFill/>
        </p:spPr>
        <p:txBody>
          <a:bodyPr wrap="square" rtlCol="0">
            <a:spAutoFit/>
          </a:bodyPr>
          <a:lstStyle/>
          <a:p>
            <a:r>
              <a:rPr lang="en-US" b="1" dirty="0" smtClean="0">
                <a:latin typeface="Calibri" panose="020F0502020204030204" pitchFamily="34" charset="0"/>
              </a:rPr>
              <a:t>Consumers</a:t>
            </a:r>
            <a:endParaRPr lang="en-US" b="1" dirty="0">
              <a:latin typeface="Calibri" panose="020F0502020204030204" pitchFamily="34" charset="0"/>
            </a:endParaRPr>
          </a:p>
        </p:txBody>
      </p:sp>
      <p:grpSp>
        <p:nvGrpSpPr>
          <p:cNvPr id="16" name="组合 15"/>
          <p:cNvGrpSpPr/>
          <p:nvPr/>
        </p:nvGrpSpPr>
        <p:grpSpPr>
          <a:xfrm>
            <a:off x="3078005" y="1604838"/>
            <a:ext cx="1723292" cy="2220738"/>
            <a:chOff x="1611314" y="1944688"/>
            <a:chExt cx="1476378" cy="2168525"/>
          </a:xfrm>
        </p:grpSpPr>
        <p:sp>
          <p:nvSpPr>
            <p:cNvPr id="17" name="Rectangle 3"/>
            <p:cNvSpPr>
              <a:spLocks noChangeArrowheads="1"/>
            </p:cNvSpPr>
            <p:nvPr/>
          </p:nvSpPr>
          <p:spPr bwMode="gray">
            <a:xfrm>
              <a:off x="1611314" y="1944688"/>
              <a:ext cx="1476378" cy="914400"/>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latin typeface="Calibri" panose="020F0502020204030204" pitchFamily="34" charset="0"/>
                  <a:ea typeface="楷体_GB2312"/>
                  <a:sym typeface="Arial"/>
                </a:rPr>
                <a:t>Production Technologies</a:t>
              </a:r>
              <a:endParaRPr lang="zh-CN" altLang="en-US" b="1" dirty="0">
                <a:latin typeface="Calibri" panose="020F0502020204030204" pitchFamily="34" charset="0"/>
                <a:ea typeface="楷体_GB2312"/>
                <a:sym typeface="Arial"/>
              </a:endParaRPr>
            </a:p>
          </p:txBody>
        </p:sp>
        <p:sp>
          <p:nvSpPr>
            <p:cNvPr id="18" name="Rectangle 4"/>
            <p:cNvSpPr>
              <a:spLocks noChangeArrowheads="1"/>
            </p:cNvSpPr>
            <p:nvPr/>
          </p:nvSpPr>
          <p:spPr bwMode="gray">
            <a:xfrm>
              <a:off x="1611314" y="3198813"/>
              <a:ext cx="1476378" cy="914400"/>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b="1" dirty="0" smtClean="0">
                  <a:solidFill>
                    <a:schemeClr val="bg1"/>
                  </a:solidFill>
                  <a:latin typeface="Calibri" panose="020F0502020204030204" pitchFamily="34" charset="0"/>
                  <a:ea typeface="楷体_GB2312"/>
                  <a:sym typeface="Arial"/>
                </a:rPr>
                <a:t>Consumers</a:t>
              </a:r>
              <a:endParaRPr lang="zh-CN" altLang="en-US" sz="1400" b="1" dirty="0">
                <a:solidFill>
                  <a:schemeClr val="bg1"/>
                </a:solidFill>
                <a:latin typeface="Calibri" panose="020F0502020204030204" pitchFamily="34" charset="0"/>
                <a:ea typeface="楷体_GB2312"/>
                <a:sym typeface="Arial"/>
              </a:endParaRPr>
            </a:p>
          </p:txBody>
        </p:sp>
      </p:grpSp>
      <p:grpSp>
        <p:nvGrpSpPr>
          <p:cNvPr id="14" name="组合 13"/>
          <p:cNvGrpSpPr/>
          <p:nvPr/>
        </p:nvGrpSpPr>
        <p:grpSpPr>
          <a:xfrm>
            <a:off x="2981324" y="1580242"/>
            <a:ext cx="8250132" cy="4649108"/>
            <a:chOff x="1730591" y="2003424"/>
            <a:chExt cx="6968909" cy="4649108"/>
          </a:xfrm>
        </p:grpSpPr>
        <p:sp>
          <p:nvSpPr>
            <p:cNvPr id="15" name="Rectangle 3"/>
            <p:cNvSpPr>
              <a:spLocks noChangeArrowheads="1"/>
            </p:cNvSpPr>
            <p:nvPr/>
          </p:nvSpPr>
          <p:spPr bwMode="gray">
            <a:xfrm>
              <a:off x="1805537" y="4574030"/>
              <a:ext cx="1455669" cy="914400"/>
            </a:xfrm>
            <a:prstGeom prst="rect">
              <a:avLst/>
            </a:prstGeom>
            <a:solidFill>
              <a:schemeClr val="accent6"/>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latin typeface="Calibri" panose="020F0502020204030204" pitchFamily="34" charset="0"/>
                  <a:ea typeface="楷体_GB2312"/>
                  <a:sym typeface="Arial"/>
                </a:rPr>
                <a:t>Market Clearing</a:t>
              </a:r>
              <a:endParaRPr lang="zh-CN" altLang="en-US" dirty="0">
                <a:latin typeface="Calibri" panose="020F0502020204030204" pitchFamily="34" charset="0"/>
                <a:ea typeface="楷体_GB2312"/>
                <a:sym typeface="Arial"/>
              </a:endParaRPr>
            </a:p>
          </p:txBody>
        </p:sp>
        <p:sp>
          <p:nvSpPr>
            <p:cNvPr id="21" name="Rectangle 4"/>
            <p:cNvSpPr>
              <a:spLocks noChangeArrowheads="1"/>
            </p:cNvSpPr>
            <p:nvPr/>
          </p:nvSpPr>
          <p:spPr bwMode="gray">
            <a:xfrm>
              <a:off x="1805537" y="3309734"/>
              <a:ext cx="1462389" cy="933561"/>
            </a:xfrm>
            <a:prstGeom prst="rect">
              <a:avLst/>
            </a:prstGeom>
            <a:solidFill>
              <a:schemeClr val="accent1"/>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solidFill>
                    <a:schemeClr val="bg1"/>
                  </a:solidFill>
                  <a:latin typeface="Calibri" panose="020F0502020204030204" pitchFamily="34" charset="0"/>
                  <a:ea typeface="楷体_GB2312"/>
                  <a:sym typeface="Arial"/>
                </a:rPr>
                <a:t>Consumers</a:t>
              </a:r>
              <a:endParaRPr lang="zh-CN" altLang="en-US" dirty="0">
                <a:solidFill>
                  <a:schemeClr val="bg1"/>
                </a:solidFill>
                <a:latin typeface="Calibri" panose="020F0502020204030204" pitchFamily="34" charset="0"/>
                <a:ea typeface="楷体_GB2312"/>
                <a:sym typeface="Arial"/>
              </a:endParaRPr>
            </a:p>
          </p:txBody>
        </p:sp>
        <p:sp>
          <p:nvSpPr>
            <p:cNvPr id="22" name="Freeform 5"/>
            <p:cNvSpPr>
              <a:spLocks/>
            </p:cNvSpPr>
            <p:nvPr/>
          </p:nvSpPr>
          <p:spPr bwMode="gray">
            <a:xfrm flipV="1">
              <a:off x="1730591" y="2014538"/>
              <a:ext cx="6968909" cy="4637994"/>
            </a:xfrm>
            <a:custGeom>
              <a:avLst/>
              <a:gdLst>
                <a:gd name="T0" fmla="*/ 0 w 4398"/>
                <a:gd name="T1" fmla="*/ 557 h 2935"/>
                <a:gd name="T2" fmla="*/ 1226 w 4398"/>
                <a:gd name="T3" fmla="*/ 567 h 2935"/>
                <a:gd name="T4" fmla="*/ 1226 w 4398"/>
                <a:gd name="T5" fmla="*/ 2935 h 2935"/>
                <a:gd name="T6" fmla="*/ 4398 w 4398"/>
                <a:gd name="T7" fmla="*/ 2935 h 2935"/>
                <a:gd name="T8" fmla="*/ 4398 w 4398"/>
                <a:gd name="T9" fmla="*/ 0 h 2935"/>
                <a:gd name="T10" fmla="*/ 0 w 4398"/>
                <a:gd name="T11" fmla="*/ 0 h 2935"/>
                <a:gd name="T12" fmla="*/ 0 w 4398"/>
                <a:gd name="T13" fmla="*/ 557 h 2935"/>
              </a:gdLst>
              <a:ahLst/>
              <a:cxnLst>
                <a:cxn ang="0">
                  <a:pos x="T0" y="T1"/>
                </a:cxn>
                <a:cxn ang="0">
                  <a:pos x="T2" y="T3"/>
                </a:cxn>
                <a:cxn ang="0">
                  <a:pos x="T4" y="T5"/>
                </a:cxn>
                <a:cxn ang="0">
                  <a:pos x="T6" y="T7"/>
                </a:cxn>
                <a:cxn ang="0">
                  <a:pos x="T8" y="T9"/>
                </a:cxn>
                <a:cxn ang="0">
                  <a:pos x="T10" y="T11"/>
                </a:cxn>
                <a:cxn ang="0">
                  <a:pos x="T12" y="T13"/>
                </a:cxn>
              </a:cxnLst>
              <a:rect l="0" t="0" r="r" b="b"/>
              <a:pathLst>
                <a:path w="4398" h="2935">
                  <a:moveTo>
                    <a:pt x="0" y="557"/>
                  </a:moveTo>
                  <a:lnTo>
                    <a:pt x="1226" y="567"/>
                  </a:lnTo>
                  <a:lnTo>
                    <a:pt x="1226" y="2935"/>
                  </a:lnTo>
                  <a:lnTo>
                    <a:pt x="4398" y="2935"/>
                  </a:lnTo>
                  <a:lnTo>
                    <a:pt x="4398" y="0"/>
                  </a:lnTo>
                  <a:lnTo>
                    <a:pt x="0" y="0"/>
                  </a:lnTo>
                  <a:lnTo>
                    <a:pt x="0" y="557"/>
                  </a:lnTo>
                  <a:close/>
                </a:path>
              </a:pathLst>
            </a:custGeom>
            <a:solidFill>
              <a:schemeClr val="accent2">
                <a:lumMod val="20000"/>
                <a:lumOff val="80000"/>
              </a:schemeClr>
            </a:solidFill>
            <a:ln w="12700" cap="flat" cmpd="sng">
              <a:solidFill>
                <a:schemeClr val="bg1">
                  <a:lumMod val="75000"/>
                </a:schemeClr>
              </a:solidFill>
              <a:prstDash val="solid"/>
              <a:round/>
              <a:headEnd/>
              <a:tailEnd/>
            </a:ln>
            <a:effectLst>
              <a:outerShdw dist="107763" dir="2700000" algn="ctr" rotWithShape="0">
                <a:schemeClr val="bg1">
                  <a:lumMod val="85000"/>
                  <a:alpha val="50000"/>
                </a:schemeClr>
              </a:outerShdw>
            </a:effectLst>
            <a:extLst/>
          </p:spPr>
          <p:txBody>
            <a:bodyPr lIns="45720" tIns="44450" rIns="45720" bIns="44450" anchor="ctr" anchorCtr="1"/>
            <a:lstStyle/>
            <a:p>
              <a:endParaRPr lang="zh-CN" altLang="en-US" sz="1400">
                <a:latin typeface="Calibri" panose="020F0502020204030204" pitchFamily="34" charset="0"/>
                <a:ea typeface="楷体_GB2312"/>
                <a:sym typeface="Arial"/>
              </a:endParaRPr>
            </a:p>
          </p:txBody>
        </p:sp>
        <p:sp>
          <p:nvSpPr>
            <p:cNvPr id="23" name="Rectangle 6"/>
            <p:cNvSpPr>
              <a:spLocks noChangeArrowheads="1"/>
            </p:cNvSpPr>
            <p:nvPr/>
          </p:nvSpPr>
          <p:spPr bwMode="gray">
            <a:xfrm>
              <a:off x="1812256" y="2003424"/>
              <a:ext cx="1455670" cy="959215"/>
            </a:xfrm>
            <a:prstGeom prst="rect">
              <a:avLst/>
            </a:prstGeom>
            <a:solidFill>
              <a:schemeClr val="accent4"/>
            </a:solidFill>
            <a:ln w="12700" algn="ctr">
              <a:solidFill>
                <a:schemeClr val="bg1">
                  <a:lumMod val="75000"/>
                </a:schemeClr>
              </a:solidFill>
              <a:miter lim="800000"/>
              <a:headEnd/>
              <a:tailEnd/>
            </a:ln>
            <a:effectLst>
              <a:outerShdw dist="107763" dir="2700000" algn="ctr" rotWithShape="0">
                <a:schemeClr val="bg1">
                  <a:lumMod val="85000"/>
                  <a:alpha val="50000"/>
                </a:schemeClr>
              </a:outerShdw>
            </a:effectLst>
            <a:extLst/>
          </p:spPr>
          <p:txBody>
            <a:bodyPr lIns="45720" tIns="44450" rIns="45720" bIns="44450" anchor="ctr" anchorCtr="1"/>
            <a:lstStyle/>
            <a:p>
              <a:pPr algn="ctr"/>
              <a:r>
                <a:rPr lang="en-US" altLang="zh-CN" dirty="0" smtClean="0">
                  <a:latin typeface="Calibri" panose="020F0502020204030204" pitchFamily="34" charset="0"/>
                  <a:ea typeface="楷体_GB2312"/>
                  <a:sym typeface="Arial"/>
                </a:rPr>
                <a:t>Production Technologies</a:t>
              </a:r>
              <a:endParaRPr lang="zh-CN" altLang="en-US" dirty="0">
                <a:latin typeface="Calibri" panose="020F0502020204030204" pitchFamily="34" charset="0"/>
                <a:ea typeface="楷体_GB2312"/>
                <a:sym typeface="Arial"/>
              </a:endParaRPr>
            </a:p>
          </p:txBody>
        </p:sp>
      </p:grpSp>
      <mc:AlternateContent xmlns:mc="http://schemas.openxmlformats.org/markup-compatibility/2006" xmlns:a14="http://schemas.microsoft.com/office/drawing/2010/main">
        <mc:Choice Requires="a14">
          <p:sp>
            <p:nvSpPr>
              <p:cNvPr id="3" name="文本框 2"/>
              <p:cNvSpPr txBox="1"/>
              <p:nvPr/>
            </p:nvSpPr>
            <p:spPr>
              <a:xfrm>
                <a:off x="5276407" y="1527730"/>
                <a:ext cx="5982656" cy="5033750"/>
              </a:xfrm>
              <a:prstGeom prst="rect">
                <a:avLst/>
              </a:prstGeom>
              <a:noFill/>
            </p:spPr>
            <p:txBody>
              <a:bodyPr wrap="square" rtlCol="0">
                <a:spAutoFit/>
              </a:bodyPr>
              <a:lstStyle/>
              <a:p>
                <a:r>
                  <a:rPr lang="en-US" altLang="zh-CN" dirty="0" smtClean="0">
                    <a:latin typeface="Calibri" panose="020F0502020204030204" pitchFamily="34" charset="0"/>
                  </a:rPr>
                  <a:t>The total net foreign assets of Home, donates as </a:t>
                </a:r>
                <a14:m>
                  <m:oMath xmlns:m="http://schemas.openxmlformats.org/officeDocument/2006/math">
                    <m:r>
                      <a:rPr lang="en-US" altLang="zh-CN" b="0" i="1" smtClean="0">
                        <a:latin typeface="Cambria Math" panose="02040503050406030204" pitchFamily="18" charset="0"/>
                      </a:rPr>
                      <m:t>𝑁𝐹</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sub>
                    </m:sSub>
                  </m:oMath>
                </a14:m>
                <a:r>
                  <a:rPr lang="en-US" altLang="zh-CN" dirty="0" smtClean="0">
                    <a:latin typeface="Calibri" panose="020F0502020204030204" pitchFamily="34" charset="0"/>
                  </a:rPr>
                  <a:t> is the value of Home’s claims on foreigner less the value of foreigner’s claim on Home, </a:t>
                </a: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 </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𝑖𝑡</m:t>
                              </m:r>
                            </m:sub>
                            <m:sup>
                              <m:r>
                                <a:rPr lang="en-US" altLang="zh-CN" b="0" i="1" smtClean="0">
                                  <a:latin typeface="Cambria Math" panose="02040503050406030204" pitchFamily="18" charset="0"/>
                                </a:rPr>
                                <m:t>𝑓</m:t>
                              </m:r>
                            </m:sup>
                          </m:sSub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h</m:t>
                              </m:r>
                              <m:r>
                                <a:rPr lang="en-US" altLang="zh-CN" b="0" i="1" smtClean="0">
                                  <a:latin typeface="Cambria Math" panose="02040503050406030204" pitchFamily="18" charset="0"/>
                                </a:rPr>
                                <m:t>,</m:t>
                              </m:r>
                              <m:r>
                                <a:rPr lang="en-US" altLang="zh-CN" b="0" i="1" smtClean="0">
                                  <a:latin typeface="Cambria Math" panose="02040503050406030204" pitchFamily="18" charset="0"/>
                                </a:rPr>
                                <m:t>𝑓</m:t>
                              </m:r>
                            </m:sup>
                          </m:sSub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h</m:t>
                              </m:r>
                            </m:sup>
                          </m:sSubSup>
                          <m:r>
                            <a:rPr lang="en-US" altLang="zh-CN" b="0" i="1" smtClean="0">
                              <a:latin typeface="Cambria Math" panose="02040503050406030204" pitchFamily="18" charset="0"/>
                            </a:rPr>
                            <m:t> − </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𝑖𝑡</m:t>
                                  </m:r>
                                </m:sub>
                                <m:sup>
                                  <m:r>
                                    <a:rPr lang="en-US" altLang="zh-CN" b="0" i="1" smtClean="0">
                                      <a:latin typeface="Cambria Math" panose="02040503050406030204" pitchFamily="18" charset="0"/>
                                    </a:rPr>
                                    <m:t>h</m:t>
                                  </m:r>
                                </m:sup>
                              </m:sSub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h</m:t>
                                  </m:r>
                                </m:sup>
                              </m:sSub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𝑓</m:t>
                                  </m:r>
                                </m:sup>
                              </m:sSubSup>
                            </m:e>
                          </m:nary>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h</m:t>
                              </m:r>
                            </m:sup>
                          </m:sSubSup>
                          <m:r>
                            <a:rPr lang="en-US" altLang="zh-CN" b="0" i="1" smtClean="0">
                              <a:latin typeface="Cambria Math" panose="02040503050406030204" pitchFamily="18" charset="0"/>
                            </a:rPr>
                            <m:t> −</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h</m:t>
                              </m:r>
                            </m:sup>
                          </m:sSub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𝐾</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h</m:t>
                              </m:r>
                            </m:sup>
                          </m:sSubSup>
                        </m:e>
                      </m:nary>
                    </m:oMath>
                  </m:oMathPara>
                </a14:m>
                <a:endParaRPr lang="en-US" altLang="zh-CN" b="0" dirty="0" smtClean="0">
                  <a:latin typeface="Calibri" panose="020F0502020204030204" pitchFamily="34" charset="0"/>
                </a:endParaRPr>
              </a:p>
              <a:p>
                <a:r>
                  <a:rPr lang="en-US" altLang="zh-CN" dirty="0" smtClean="0">
                    <a:latin typeface="Calibri" panose="020F0502020204030204" pitchFamily="34" charset="0"/>
                  </a:rPr>
                  <a:t>Where S is aggregate saving of the young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𝑆</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𝛽</m:t>
                        </m:r>
                      </m:num>
                      <m:den>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𝛽</m:t>
                            </m:r>
                          </m:e>
                        </m:d>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𝑗</m:t>
                            </m:r>
                          </m:sup>
                        </m:sSubSup>
                      </m:den>
                    </m:f>
                  </m:oMath>
                </a14:m>
                <a:r>
                  <a:rPr lang="en-US" altLang="zh-CN" dirty="0" smtClean="0">
                    <a:latin typeface="Calibri" panose="020F0502020204030204" pitchFamily="34" charset="0"/>
                  </a:rPr>
                  <a:t>. </a:t>
                </a:r>
              </a:p>
              <a:p>
                <a:r>
                  <a:rPr lang="en-US" altLang="zh-CN" dirty="0" smtClean="0">
                    <a:latin typeface="Calibri" panose="020F0502020204030204" pitchFamily="34" charset="0"/>
                  </a:rPr>
                  <a:t>The current account of Home in period t, denoted as </a:t>
                </a:r>
                <a14:m>
                  <m:oMath xmlns:m="http://schemas.openxmlformats.org/officeDocument/2006/math">
                    <m:r>
                      <a:rPr lang="en-US" altLang="zh-CN" b="0" i="1" smtClean="0">
                        <a:latin typeface="Cambria Math" panose="02040503050406030204" pitchFamily="18" charset="0"/>
                      </a:rPr>
                      <m:t>𝐶</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 </m:t>
                        </m:r>
                      </m:sub>
                      <m:sup>
                        <m:r>
                          <a:rPr lang="en-US" altLang="zh-CN" b="0" i="1" smtClean="0">
                            <a:latin typeface="Cambria Math" panose="02040503050406030204" pitchFamily="18" charset="0"/>
                          </a:rPr>
                          <m:t>h</m:t>
                        </m:r>
                      </m:sup>
                    </m:sSubSup>
                  </m:oMath>
                </a14:m>
                <a:r>
                  <a:rPr lang="en-US" altLang="zh-CN" dirty="0" smtClean="0">
                    <a:latin typeface="Calibri" panose="020F0502020204030204" pitchFamily="34" charset="0"/>
                  </a:rPr>
                  <a:t>, is</a:t>
                </a:r>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h</m:t>
                          </m:r>
                        </m:sup>
                      </m:sSubSup>
                      <m:r>
                        <a:rPr lang="en-US" altLang="zh-CN" b="0" i="1" smtClean="0">
                          <a:latin typeface="Cambria Math" panose="02040503050406030204" pitchFamily="18" charset="0"/>
                        </a:rPr>
                        <m:t>=</m:t>
                      </m:r>
                      <m:r>
                        <a:rPr lang="en-US" altLang="zh-CN" b="0" i="1" smtClean="0">
                          <a:latin typeface="Cambria Math" panose="02040503050406030204" pitchFamily="18" charset="0"/>
                        </a:rPr>
                        <m:t>𝑁𝐹</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 </m:t>
                          </m:r>
                        </m:sub>
                        <m:sup>
                          <m:r>
                            <a:rPr lang="en-US" altLang="zh-CN" b="0" i="1" smtClean="0">
                              <a:latin typeface="Cambria Math" panose="02040503050406030204" pitchFamily="18" charset="0"/>
                            </a:rPr>
                            <m:t>h</m:t>
                          </m:r>
                        </m:sup>
                      </m:sSubSup>
                      <m:r>
                        <a:rPr lang="en-US" altLang="zh-CN" b="0" i="1" smtClean="0">
                          <a:latin typeface="Cambria Math" panose="02040503050406030204" pitchFamily="18" charset="0"/>
                        </a:rPr>
                        <m:t> −</m:t>
                      </m:r>
                      <m:r>
                        <a:rPr lang="en-US" altLang="zh-CN" b="0" i="1" smtClean="0">
                          <a:latin typeface="Cambria Math" panose="02040503050406030204" pitchFamily="18" charset="0"/>
                        </a:rPr>
                        <m:t>𝑁𝐹</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h</m:t>
                          </m:r>
                        </m:sup>
                      </m:sSubSup>
                    </m:oMath>
                  </m:oMathPara>
                </a14:m>
                <a:endParaRPr lang="en-US" altLang="zh-CN" dirty="0">
                  <a:latin typeface="Calibri" panose="020F0502020204030204" pitchFamily="34" charset="0"/>
                </a:endParaRPr>
              </a:p>
              <a:p>
                <a:r>
                  <a:rPr lang="en-US" altLang="zh-CN" dirty="0" smtClean="0">
                    <a:latin typeface="Calibri" panose="020F0502020204030204" pitchFamily="34" charset="0"/>
                  </a:rPr>
                  <a:t>Finally, these equation will yield for solution.</a:t>
                </a:r>
              </a:p>
              <a:p>
                <a:pPr marL="342900" indent="-342900">
                  <a:buAutoNum type="arabicParenR"/>
                </a:pP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𝑖𝑡</m:t>
                        </m:r>
                      </m:sub>
                      <m:sup>
                        <m:r>
                          <a:rPr lang="en-US" altLang="zh-CN" b="0" i="1" smtClean="0">
                            <a:latin typeface="Cambria Math" panose="02040503050406030204" pitchFamily="18" charset="0"/>
                          </a:rPr>
                          <m:t>𝑗</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𝑖𝑡</m:t>
                        </m:r>
                      </m:sub>
                    </m:sSub>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𝑖𝑡</m:t>
                        </m:r>
                      </m:sub>
                      <m:sup>
                        <m:r>
                          <a:rPr lang="en-US" altLang="zh-CN" b="0" i="1" smtClean="0">
                            <a:latin typeface="Cambria Math" panose="02040503050406030204" pitchFamily="18" charset="0"/>
                          </a:rPr>
                          <m:t>𝑗</m:t>
                        </m:r>
                      </m:sup>
                    </m:sSubSup>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𝑔</m:t>
                        </m:r>
                      </m:sup>
                    </m:sSubSup>
                    <m:r>
                      <a:rPr lang="en-US" altLang="zh-CN" b="0" i="1" smtClean="0">
                        <a:latin typeface="Cambria Math" panose="02040503050406030204" pitchFamily="18" charset="0"/>
                      </a:rPr>
                      <m:t> </m:t>
                    </m:r>
                  </m:oMath>
                </a14:m>
                <a:endParaRPr lang="en-US" altLang="zh-CN" b="0" i="1" dirty="0" smtClean="0">
                  <a:latin typeface="Cambria Math" panose="02040503050406030204" pitchFamily="18" charset="0"/>
                </a:endParaRPr>
              </a:p>
              <a:p>
                <a:pPr marL="342900" indent="-342900">
                  <a:buAutoNum type="arabicParenR"/>
                </a:pP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𝑘</m:t>
                            </m:r>
                          </m:sub>
                        </m:sSub>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𝑘</m:t>
                            </m:r>
                          </m:sub>
                        </m:sSub>
                        <m:r>
                          <a:rPr lang="en-US" i="1">
                            <a:latin typeface="Cambria Math" panose="02040503050406030204" pitchFamily="18" charset="0"/>
                          </a:rPr>
                          <m:t>)</m:t>
                        </m:r>
                      </m:e>
                    </m:nary>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oMath>
                </a14:m>
                <a:endParaRPr lang="en-US" b="0" i="1" dirty="0" smtClean="0">
                  <a:latin typeface="Cambria Math" panose="02040503050406030204" pitchFamily="18" charset="0"/>
                  <a:ea typeface="Cambria Math" panose="02040503050406030204" pitchFamily="18" charset="0"/>
                </a:endParaRPr>
              </a:p>
              <a:p>
                <a:pPr marL="342900" indent="-342900">
                  <a:buAutoNum type="arabicParenR"/>
                </a:pP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𝜂</m:t>
                        </m:r>
                      </m:e>
                      <m:sub>
                        <m:r>
                          <a:rPr lang="en-US" i="1">
                            <a:latin typeface="Cambria Math" panose="02040503050406030204" pitchFamily="18" charset="0"/>
                          </a:rPr>
                          <m:t>𝑖𝑡</m:t>
                        </m:r>
                      </m:sub>
                      <m:sup>
                        <m:r>
                          <a:rPr lang="en-US" i="1">
                            <a:latin typeface="Cambria Math" panose="02040503050406030204" pitchFamily="18" charset="0"/>
                          </a:rPr>
                          <m:t>𝑗</m:t>
                        </m:r>
                      </m:sup>
                    </m:sSub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1 −</m:t>
                        </m:r>
                        <m:r>
                          <a:rPr lang="en-US" i="1">
                            <a:latin typeface="Cambria Math" panose="02040503050406030204" pitchFamily="18" charset="0"/>
                          </a:rPr>
                          <m:t>𝜆</m:t>
                        </m:r>
                      </m:e>
                    </m:d>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1">
                                <a:latin typeface="Cambria Math" panose="02040503050406030204" pitchFamily="18" charset="0"/>
                              </a:rPr>
                              <m:t>𝑘</m:t>
                            </m:r>
                          </m:sup>
                        </m:s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𝑡</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𝑗</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𝑌</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𝑔</m:t>
                                    </m:r>
                                  </m:sup>
                                </m:sSubSup>
                              </m:den>
                            </m:f>
                          </m:e>
                        </m:d>
                      </m:e>
                    </m:nary>
                    <m:r>
                      <a:rPr lang="en-US" b="0" i="0" smtClean="0">
                        <a:latin typeface="Cambria Math" panose="02040503050406030204" pitchFamily="18" charset="0"/>
                      </a:rPr>
                      <m:t> </m:t>
                    </m:r>
                  </m:oMath>
                </a14:m>
                <a:endParaRPr lang="en-US" b="0" i="0" dirty="0" smtClean="0">
                  <a:latin typeface="Cambria Math" panose="02040503050406030204" pitchFamily="18" charset="0"/>
                </a:endParaRPr>
              </a:p>
              <a:p>
                <a:pPr marL="342900" indent="-342900">
                  <a:buAutoNum type="arabicParenR"/>
                </a:pPr>
                <a14:m>
                  <m:oMath xmlns:m="http://schemas.openxmlformats.org/officeDocument/2006/math">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K</m:t>
                        </m:r>
                      </m:e>
                      <m:sub>
                        <m:r>
                          <m:rPr>
                            <m:sty m:val="p"/>
                          </m:rPr>
                          <a:rPr lang="en-US" b="0" i="0" smtClean="0">
                            <a:latin typeface="Cambria Math" panose="02040503050406030204" pitchFamily="18" charset="0"/>
                          </a:rPr>
                          <m:t>i</m:t>
                        </m:r>
                        <m:r>
                          <a:rPr lang="en-US" b="0" i="0" smtClean="0">
                            <a:latin typeface="Cambria Math" panose="02040503050406030204" pitchFamily="18" charset="0"/>
                          </a:rPr>
                          <m:t>,</m:t>
                        </m:r>
                        <m:r>
                          <m:rPr>
                            <m:sty m:val="p"/>
                          </m:rPr>
                          <a:rPr lang="en-US" b="0" i="0" smtClean="0">
                            <a:latin typeface="Cambria Math" panose="02040503050406030204" pitchFamily="18" charset="0"/>
                          </a:rPr>
                          <m:t>t</m:t>
                        </m:r>
                        <m:r>
                          <a:rPr lang="en-US" b="0" i="0" smtClean="0">
                            <a:latin typeface="Cambria Math" panose="02040503050406030204" pitchFamily="18" charset="0"/>
                          </a:rPr>
                          <m:t>+1</m:t>
                        </m:r>
                      </m:sub>
                      <m:sup>
                        <m:r>
                          <m:rPr>
                            <m:sty m:val="p"/>
                          </m:rPr>
                          <a:rPr lang="en-US" b="0" i="0" smtClean="0">
                            <a:latin typeface="Cambria Math" panose="02040503050406030204" pitchFamily="18" charset="0"/>
                          </a:rPr>
                          <m:t>j</m:t>
                        </m:r>
                      </m:sup>
                    </m:sSubSup>
                    <m:r>
                      <a:rPr lang="en-US" b="0" i="0" smtClean="0">
                        <a:latin typeface="Cambria Math" panose="02040503050406030204" pitchFamily="18" charset="0"/>
                      </a:rPr>
                      <m:t>=</m:t>
                    </m:r>
                    <m:r>
                      <m:rPr>
                        <m:sty m:val="p"/>
                      </m:rPr>
                      <a:rPr lang="en-US" b="0" i="0" smtClean="0">
                        <a:latin typeface="Cambria Math" panose="02040503050406030204" pitchFamily="18" charset="0"/>
                      </a:rPr>
                      <m:t>a</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it</m:t>
                                </m:r>
                              </m:sub>
                              <m:sup>
                                <m:r>
                                  <m:rPr>
                                    <m:sty m:val="p"/>
                                  </m:rPr>
                                  <a:rPr lang="en-US" b="0" i="0" smtClean="0">
                                    <a:latin typeface="Cambria Math" panose="02040503050406030204" pitchFamily="18" charset="0"/>
                                  </a:rPr>
                                  <m:t>j</m:t>
                                </m:r>
                              </m:sup>
                            </m:sSubSup>
                          </m:e>
                        </m:d>
                      </m:e>
                      <m:sup>
                        <m:r>
                          <a:rPr lang="en-US" b="0" i="1" smtClean="0">
                            <a:latin typeface="Cambria Math" panose="02040503050406030204" pitchFamily="18" charset="0"/>
                          </a:rPr>
                          <m:t>𝜙</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m:rPr>
                                    <m:sty m:val="p"/>
                                  </m:rPr>
                                  <a:rPr lang="en-US" b="0" i="0" smtClean="0">
                                    <a:latin typeface="Cambria Math" panose="02040503050406030204" pitchFamily="18" charset="0"/>
                                  </a:rPr>
                                  <m:t>K</m:t>
                                </m:r>
                              </m:e>
                              <m:sub>
                                <m:r>
                                  <m:rPr>
                                    <m:sty m:val="p"/>
                                  </m:rPr>
                                  <a:rPr lang="en-US" b="0" i="0" smtClean="0">
                                    <a:latin typeface="Cambria Math" panose="02040503050406030204" pitchFamily="18" charset="0"/>
                                  </a:rPr>
                                  <m:t>it</m:t>
                                </m:r>
                              </m:sub>
                              <m:sup>
                                <m:r>
                                  <m:rPr>
                                    <m:sty m:val="p"/>
                                  </m:rPr>
                                  <a:rPr lang="en-US" b="0" i="0" smtClean="0">
                                    <a:latin typeface="Cambria Math" panose="02040503050406030204" pitchFamily="18" charset="0"/>
                                  </a:rPr>
                                  <m:t>j</m:t>
                                </m:r>
                              </m:sup>
                            </m:sSubSup>
                          </m:e>
                        </m:d>
                      </m:e>
                      <m:sup>
                        <m:r>
                          <a:rPr lang="en-US" b="0" i="0" smtClean="0">
                            <a:latin typeface="Cambria Math" panose="02040503050406030204" pitchFamily="18" charset="0"/>
                          </a:rPr>
                          <m:t>1−</m:t>
                        </m:r>
                        <m:r>
                          <a:rPr lang="en-US" b="0" i="1" smtClean="0">
                            <a:latin typeface="Cambria Math" panose="02040503050406030204" pitchFamily="18" charset="0"/>
                          </a:rPr>
                          <m:t>𝜙</m:t>
                        </m:r>
                      </m:sup>
                    </m:sSup>
                  </m:oMath>
                </a14:m>
                <a:endParaRPr lang="en-US" b="0" i="0" dirty="0" smtClean="0">
                  <a:latin typeface="Cambria Math" panose="02040503050406030204" pitchFamily="18" charset="0"/>
                </a:endParaRPr>
              </a:p>
              <a:p>
                <a:pPr marL="342900" indent="-342900">
                  <a:buAutoNum type="arabicParenR"/>
                </a:pPr>
                <a:endParaRPr lang="en-US" dirty="0">
                  <a:latin typeface="Calibri" panose="020F050202020403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276407" y="1527730"/>
                <a:ext cx="5982656" cy="5033750"/>
              </a:xfrm>
              <a:prstGeom prst="rect">
                <a:avLst/>
              </a:prstGeom>
              <a:blipFill rotWithShape="0">
                <a:blip r:embed="rId2"/>
                <a:stretch>
                  <a:fillRect l="-917" t="-727"/>
                </a:stretch>
              </a:blipFill>
            </p:spPr>
            <p:txBody>
              <a:bodyPr/>
              <a:lstStyle/>
              <a:p>
                <a:r>
                  <a:rPr lang="en-US">
                    <a:noFill/>
                  </a:rPr>
                  <a:t> </a:t>
                </a:r>
              </a:p>
            </p:txBody>
          </p:sp>
        </mc:Fallback>
      </mc:AlternateContent>
      <p:sp>
        <p:nvSpPr>
          <p:cNvPr id="7" name="文本框 6"/>
          <p:cNvSpPr txBox="1"/>
          <p:nvPr/>
        </p:nvSpPr>
        <p:spPr>
          <a:xfrm>
            <a:off x="3337722" y="5581650"/>
            <a:ext cx="1796253" cy="369332"/>
          </a:xfrm>
          <a:prstGeom prst="rect">
            <a:avLst/>
          </a:prstGeom>
          <a:noFill/>
        </p:spPr>
        <p:txBody>
          <a:bodyPr wrap="square" rtlCol="0">
            <a:spAutoFit/>
          </a:bodyPr>
          <a:lstStyle/>
          <a:p>
            <a:r>
              <a:rPr lang="en-US" dirty="0" smtClean="0">
                <a:latin typeface="Calibri" panose="020F0502020204030204" pitchFamily="34" charset="0"/>
              </a:rPr>
              <a:t>Equilibrium</a:t>
            </a:r>
            <a:endParaRPr lang="en-US" dirty="0">
              <a:latin typeface="Calibri" panose="020F0502020204030204" pitchFamily="34" charset="0"/>
            </a:endParaRPr>
          </a:p>
        </p:txBody>
      </p:sp>
      <p:sp>
        <p:nvSpPr>
          <p:cNvPr id="19" name="文本框 18"/>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b="1"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3971032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The Composition Effect (1/3)</a:t>
            </a:r>
          </a:p>
          <a:p>
            <a:r>
              <a:rPr lang="en-US" sz="2400" dirty="0" smtClean="0">
                <a:latin typeface="Calibri" panose="020F0502020204030204" pitchFamily="34" charset="0"/>
              </a:rPr>
              <a:t>Additional Assumption needed</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grpSp>
        <p:nvGrpSpPr>
          <p:cNvPr id="7" name="组合 6"/>
          <p:cNvGrpSpPr/>
          <p:nvPr/>
        </p:nvGrpSpPr>
        <p:grpSpPr>
          <a:xfrm>
            <a:off x="3023405" y="1373696"/>
            <a:ext cx="6634455" cy="4881434"/>
            <a:chOff x="3023405" y="1373696"/>
            <a:chExt cx="6634455" cy="4881434"/>
          </a:xfrm>
        </p:grpSpPr>
        <p:grpSp>
          <p:nvGrpSpPr>
            <p:cNvPr id="28" name="组合 27"/>
            <p:cNvGrpSpPr/>
            <p:nvPr/>
          </p:nvGrpSpPr>
          <p:grpSpPr>
            <a:xfrm>
              <a:off x="3023405" y="1373696"/>
              <a:ext cx="6634455" cy="2457600"/>
              <a:chOff x="3030454" y="1398917"/>
              <a:chExt cx="6900946" cy="2550998"/>
            </a:xfrm>
          </p:grpSpPr>
          <p:sp>
            <p:nvSpPr>
              <p:cNvPr id="29" name="AutoShape 4"/>
              <p:cNvSpPr>
                <a:spLocks noChangeArrowheads="1"/>
              </p:cNvSpPr>
              <p:nvPr>
                <p:custDataLst>
                  <p:tags r:id="rId3"/>
                </p:custDataLst>
              </p:nvPr>
            </p:nvSpPr>
            <p:spPr bwMode="white">
              <a:xfrm>
                <a:off x="3040989" y="1598295"/>
                <a:ext cx="6890411" cy="859467"/>
              </a:xfrm>
              <a:prstGeom prst="roundRect">
                <a:avLst>
                  <a:gd name="adj" fmla="val 4784"/>
                </a:avLst>
              </a:prstGeom>
              <a:solidFill>
                <a:srgbClr val="ECECEC"/>
              </a:solidFill>
              <a:ln w="9525">
                <a:solidFill>
                  <a:schemeClr val="bg1">
                    <a:lumMod val="50000"/>
                  </a:schemeClr>
                </a:solidFill>
              </a:ln>
              <a:effectLst/>
            </p:spPr>
            <p:style>
              <a:lnRef idx="1">
                <a:schemeClr val="accent2"/>
              </a:lnRef>
              <a:fillRef idx="3">
                <a:schemeClr val="accent2"/>
              </a:fillRef>
              <a:effectRef idx="2">
                <a:schemeClr val="accent2"/>
              </a:effectRef>
              <a:fontRef idx="minor">
                <a:schemeClr val="lt1"/>
              </a:fontRef>
            </p:style>
            <p:txBody>
              <a:bodyPr anchor="t">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200" dirty="0">
                  <a:solidFill>
                    <a:schemeClr val="tx1"/>
                  </a:solidFill>
                </a:endParaRPr>
              </a:p>
            </p:txBody>
          </p:sp>
          <p:sp>
            <p:nvSpPr>
              <p:cNvPr id="30" name="AutoShape 3"/>
              <p:cNvSpPr>
                <a:spLocks noChangeArrowheads="1"/>
              </p:cNvSpPr>
              <p:nvPr/>
            </p:nvSpPr>
            <p:spPr bwMode="auto">
              <a:xfrm>
                <a:off x="3378106" y="1398917"/>
                <a:ext cx="3476023" cy="393675"/>
              </a:xfrm>
              <a:prstGeom prst="roundRect">
                <a:avLst/>
              </a:prstGeom>
              <a:solidFill>
                <a:schemeClr val="accent4"/>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en-US" altLang="zh-CN" sz="2000" b="1" dirty="0" smtClean="0">
                    <a:solidFill>
                      <a:schemeClr val="tx1"/>
                    </a:solidFill>
                  </a:rPr>
                  <a:t>Assumption 1</a:t>
                </a:r>
                <a:endParaRPr lang="zh-CN" altLang="zh-CN" sz="2000" b="1" dirty="0">
                  <a:solidFill>
                    <a:schemeClr val="tx1"/>
                  </a:solidFill>
                </a:endParaRPr>
              </a:p>
            </p:txBody>
          </p:sp>
          <p:sp>
            <p:nvSpPr>
              <p:cNvPr id="31" name="矩形 30"/>
              <p:cNvSpPr/>
              <p:nvPr/>
            </p:nvSpPr>
            <p:spPr>
              <a:xfrm>
                <a:off x="3048104" y="1874977"/>
                <a:ext cx="6883296" cy="717995"/>
              </a:xfrm>
              <a:prstGeom prst="rect">
                <a:avLst/>
              </a:prstGeom>
            </p:spPr>
            <p:txBody>
              <a:bodyPr lIns="72000" tIns="36000" rIns="72000" bIns="36000">
                <a:noAutofit/>
              </a:bodyPr>
              <a:lstStyle/>
              <a:p>
                <a:pPr marL="285750" lvl="2" indent="-285750" defTabSz="912813" eaLnBrk="0" fontAlgn="auto" hangingPunct="0">
                  <a:spcBef>
                    <a:spcPts val="0"/>
                  </a:spcBef>
                  <a:spcAft>
                    <a:spcPts val="0"/>
                  </a:spcAft>
                  <a:buClr>
                    <a:schemeClr val="tx1"/>
                  </a:buClr>
                  <a:buSzPct val="80000"/>
                  <a:buFont typeface="Arial" panose="020B0604020202020204" pitchFamily="34" charset="0"/>
                  <a:buChar char="•"/>
                  <a:defRPr/>
                </a:pPr>
                <a:r>
                  <a:rPr lang="en-US" altLang="zh-CN" sz="1600" spc="50" dirty="0" smtClean="0">
                    <a:ln w="11430"/>
                  </a:rPr>
                  <a:t>Unitary elasticity of substitution of intermediate goods (</a:t>
                </a:r>
                <a:r>
                  <a:rPr lang="el-GR" altLang="zh-CN" sz="1600" spc="50" dirty="0" smtClean="0">
                    <a:ln w="11430"/>
                  </a:rPr>
                  <a:t>Θ</a:t>
                </a:r>
                <a:r>
                  <a:rPr lang="en-US" altLang="zh-CN" sz="1600" spc="50" dirty="0" smtClean="0">
                    <a:ln w="11430"/>
                  </a:rPr>
                  <a:t> = 1).</a:t>
                </a:r>
                <a:endParaRPr lang="en-US" altLang="zh-CN" sz="1600" spc="50" dirty="0">
                  <a:ln w="11430"/>
                </a:endParaRPr>
              </a:p>
            </p:txBody>
          </p:sp>
          <p:sp>
            <p:nvSpPr>
              <p:cNvPr id="32" name="AutoShape 4"/>
              <p:cNvSpPr>
                <a:spLocks noChangeArrowheads="1"/>
              </p:cNvSpPr>
              <p:nvPr>
                <p:custDataLst>
                  <p:tags r:id="rId4"/>
                </p:custDataLst>
              </p:nvPr>
            </p:nvSpPr>
            <p:spPr bwMode="white">
              <a:xfrm>
                <a:off x="3048104" y="2895868"/>
                <a:ext cx="6865647" cy="859467"/>
              </a:xfrm>
              <a:prstGeom prst="roundRect">
                <a:avLst>
                  <a:gd name="adj" fmla="val 4784"/>
                </a:avLst>
              </a:prstGeom>
              <a:solidFill>
                <a:srgbClr val="ECECEC"/>
              </a:solidFill>
              <a:ln w="9525">
                <a:solidFill>
                  <a:schemeClr val="bg1">
                    <a:lumMod val="50000"/>
                  </a:schemeClr>
                </a:solidFill>
              </a:ln>
              <a:effectLst/>
            </p:spPr>
            <p:style>
              <a:lnRef idx="1">
                <a:schemeClr val="accent2"/>
              </a:lnRef>
              <a:fillRef idx="3">
                <a:schemeClr val="accent2"/>
              </a:fillRef>
              <a:effectRef idx="2">
                <a:schemeClr val="accent2"/>
              </a:effectRef>
              <a:fontRef idx="minor">
                <a:schemeClr val="lt1"/>
              </a:fontRef>
            </p:style>
            <p:txBody>
              <a:bodyPr anchor="t">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200" dirty="0">
                  <a:solidFill>
                    <a:schemeClr val="tx1"/>
                  </a:solidFill>
                </a:endParaRPr>
              </a:p>
            </p:txBody>
          </p:sp>
          <p:sp>
            <p:nvSpPr>
              <p:cNvPr id="33" name="AutoShape 3"/>
              <p:cNvSpPr>
                <a:spLocks noChangeArrowheads="1"/>
              </p:cNvSpPr>
              <p:nvPr/>
            </p:nvSpPr>
            <p:spPr bwMode="auto">
              <a:xfrm>
                <a:off x="3378106" y="2729463"/>
                <a:ext cx="3476023" cy="393675"/>
              </a:xfrm>
              <a:prstGeom prst="roundRect">
                <a:avLst/>
              </a:prstGeom>
              <a:solidFill>
                <a:schemeClr val="accent4"/>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en-US" altLang="zh-CN" sz="2000" b="1" dirty="0" smtClean="0">
                    <a:solidFill>
                      <a:schemeClr val="tx1"/>
                    </a:solidFill>
                  </a:rPr>
                  <a:t>Assumption 2</a:t>
                </a:r>
                <a:endParaRPr lang="zh-CN" altLang="zh-CN" sz="2000" b="1" dirty="0">
                  <a:solidFill>
                    <a:schemeClr val="tx1"/>
                  </a:solidFill>
                </a:endParaRPr>
              </a:p>
            </p:txBody>
          </p:sp>
          <p:sp>
            <p:nvSpPr>
              <p:cNvPr id="34" name="矩形 33"/>
              <p:cNvSpPr/>
              <p:nvPr/>
            </p:nvSpPr>
            <p:spPr>
              <a:xfrm>
                <a:off x="3030454" y="3231920"/>
                <a:ext cx="6883297" cy="717995"/>
              </a:xfrm>
              <a:prstGeom prst="rect">
                <a:avLst/>
              </a:prstGeom>
            </p:spPr>
            <p:txBody>
              <a:bodyPr lIns="72000" tIns="36000" rIns="72000" bIns="36000">
                <a:noAutofit/>
              </a:bodyPr>
              <a:lstStyle/>
              <a:p>
                <a:pPr marL="285750" lvl="2" indent="-285750" defTabSz="912813" eaLnBrk="0" fontAlgn="auto" hangingPunct="0">
                  <a:spcBef>
                    <a:spcPts val="0"/>
                  </a:spcBef>
                  <a:spcAft>
                    <a:spcPts val="0"/>
                  </a:spcAft>
                  <a:buClr>
                    <a:schemeClr val="tx1"/>
                  </a:buClr>
                  <a:buSzPct val="80000"/>
                  <a:buFont typeface="Arial" panose="020B0604020202020204" pitchFamily="34" charset="0"/>
                  <a:buChar char="•"/>
                  <a:defRPr/>
                </a:pPr>
                <a:r>
                  <a:rPr lang="en-US" altLang="zh-CN" sz="1600" spc="50" dirty="0" smtClean="0">
                    <a:ln w="11430"/>
                  </a:rPr>
                  <a:t>Consumers have logarithmic preferences (</a:t>
                </a:r>
                <a:r>
                  <a:rPr lang="el-GR" altLang="zh-CN" sz="1600" spc="50" dirty="0" smtClean="0">
                    <a:ln w="11430"/>
                  </a:rPr>
                  <a:t>ρ</a:t>
                </a:r>
                <a:r>
                  <a:rPr lang="en-US" altLang="zh-CN" sz="1600" spc="50" dirty="0" smtClean="0">
                    <a:ln w="11430"/>
                  </a:rPr>
                  <a:t> = 1).</a:t>
                </a:r>
                <a:endParaRPr lang="en-US" altLang="zh-CN" sz="1600" spc="50" dirty="0">
                  <a:ln w="11430"/>
                </a:endParaRPr>
              </a:p>
            </p:txBody>
          </p:sp>
        </p:grpSp>
        <p:grpSp>
          <p:nvGrpSpPr>
            <p:cNvPr id="37" name="组合 36"/>
            <p:cNvGrpSpPr/>
            <p:nvPr/>
          </p:nvGrpSpPr>
          <p:grpSpPr>
            <a:xfrm>
              <a:off x="3023405" y="3884812"/>
              <a:ext cx="6634455" cy="2370318"/>
              <a:chOff x="3037569" y="1398917"/>
              <a:chExt cx="6900946" cy="2460399"/>
            </a:xfrm>
          </p:grpSpPr>
          <p:sp>
            <p:nvSpPr>
              <p:cNvPr id="39" name="AutoShape 4"/>
              <p:cNvSpPr>
                <a:spLocks noChangeArrowheads="1"/>
              </p:cNvSpPr>
              <p:nvPr>
                <p:custDataLst>
                  <p:tags r:id="rId1"/>
                </p:custDataLst>
              </p:nvPr>
            </p:nvSpPr>
            <p:spPr bwMode="white">
              <a:xfrm>
                <a:off x="3040989" y="1598295"/>
                <a:ext cx="6890411" cy="859467"/>
              </a:xfrm>
              <a:prstGeom prst="roundRect">
                <a:avLst>
                  <a:gd name="adj" fmla="val 4784"/>
                </a:avLst>
              </a:prstGeom>
              <a:solidFill>
                <a:srgbClr val="ECECEC"/>
              </a:solidFill>
              <a:ln w="9525">
                <a:solidFill>
                  <a:schemeClr val="bg1">
                    <a:lumMod val="50000"/>
                  </a:schemeClr>
                </a:solidFill>
              </a:ln>
              <a:effectLst/>
            </p:spPr>
            <p:style>
              <a:lnRef idx="1">
                <a:schemeClr val="accent2"/>
              </a:lnRef>
              <a:fillRef idx="3">
                <a:schemeClr val="accent2"/>
              </a:fillRef>
              <a:effectRef idx="2">
                <a:schemeClr val="accent2"/>
              </a:effectRef>
              <a:fontRef idx="minor">
                <a:schemeClr val="lt1"/>
              </a:fontRef>
            </p:style>
            <p:txBody>
              <a:bodyPr anchor="t">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200" dirty="0">
                  <a:solidFill>
                    <a:schemeClr val="tx1"/>
                  </a:solidFill>
                </a:endParaRPr>
              </a:p>
            </p:txBody>
          </p:sp>
          <p:sp>
            <p:nvSpPr>
              <p:cNvPr id="40" name="AutoShape 3"/>
              <p:cNvSpPr>
                <a:spLocks noChangeArrowheads="1"/>
              </p:cNvSpPr>
              <p:nvPr/>
            </p:nvSpPr>
            <p:spPr bwMode="auto">
              <a:xfrm>
                <a:off x="3378106" y="1398917"/>
                <a:ext cx="3476023" cy="393675"/>
              </a:xfrm>
              <a:prstGeom prst="roundRect">
                <a:avLst/>
              </a:prstGeom>
              <a:solidFill>
                <a:schemeClr val="accent4"/>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en-US" altLang="zh-CN" sz="2000" b="1" dirty="0" smtClean="0">
                    <a:solidFill>
                      <a:schemeClr val="tx1"/>
                    </a:solidFill>
                  </a:rPr>
                  <a:t>Assumption 3</a:t>
                </a:r>
                <a:endParaRPr lang="zh-CN" altLang="zh-CN" sz="2000" b="1" dirty="0">
                  <a:solidFill>
                    <a:schemeClr val="tx1"/>
                  </a:solidFill>
                </a:endParaRPr>
              </a:p>
            </p:txBody>
          </p:sp>
          <mc:AlternateContent xmlns:mc="http://schemas.openxmlformats.org/markup-compatibility/2006" xmlns:a14="http://schemas.microsoft.com/office/drawing/2010/main">
            <mc:Choice Requires="a14">
              <p:sp>
                <p:nvSpPr>
                  <p:cNvPr id="41" name="矩形 40"/>
                  <p:cNvSpPr/>
                  <p:nvPr/>
                </p:nvSpPr>
                <p:spPr>
                  <a:xfrm>
                    <a:off x="3037569" y="1902686"/>
                    <a:ext cx="6883297" cy="717995"/>
                  </a:xfrm>
                  <a:prstGeom prst="rect">
                    <a:avLst/>
                  </a:prstGeom>
                </p:spPr>
                <p:txBody>
                  <a:bodyPr lIns="72000" tIns="36000" rIns="72000" bIns="36000">
                    <a:noAutofit/>
                  </a:bodyPr>
                  <a:lstStyle/>
                  <a:p>
                    <a:pPr marL="177800" lvl="2" indent="-177800" defTabSz="912813" eaLnBrk="0" fontAlgn="auto" hangingPunct="0">
                      <a:spcBef>
                        <a:spcPts val="0"/>
                      </a:spcBef>
                      <a:spcAft>
                        <a:spcPts val="0"/>
                      </a:spcAft>
                      <a:buClr>
                        <a:schemeClr val="tx1"/>
                      </a:buClr>
                      <a:buSzPct val="80000"/>
                      <a:buFont typeface="Arial" panose="020B0604020202020204" pitchFamily="34" charset="0"/>
                      <a:buChar char="•"/>
                      <a:defRPr/>
                    </a:pPr>
                    <a:r>
                      <a:rPr lang="en-US" altLang="zh-CN" sz="1600" spc="50" dirty="0" smtClean="0">
                        <a:ln w="11430"/>
                      </a:rPr>
                      <a:t>The capital-adjustment technology is log-linear, as in equation </a:t>
                    </a:r>
                    <a14:m>
                      <m:oMath xmlns:m="http://schemas.openxmlformats.org/officeDocument/2006/math">
                        <m:sSubSup>
                          <m:sSubSupPr>
                            <m:ctrlPr>
                              <a:rPr lang="en-US" sz="1600" i="1">
                                <a:latin typeface="Cambria Math" panose="02040503050406030204" pitchFamily="18" charset="0"/>
                              </a:rPr>
                            </m:ctrlPr>
                          </m:sSubSupPr>
                          <m:e>
                            <m:r>
                              <m:rPr>
                                <m:sty m:val="p"/>
                              </m:rPr>
                              <a:rPr lang="en-US" sz="1600">
                                <a:latin typeface="Cambria Math" panose="02040503050406030204" pitchFamily="18" charset="0"/>
                              </a:rPr>
                              <m:t>K</m:t>
                            </m:r>
                          </m:e>
                          <m:sub>
                            <m:r>
                              <m:rPr>
                                <m:sty m:val="p"/>
                              </m:rPr>
                              <a:rPr lang="en-US" sz="1600">
                                <a:latin typeface="Cambria Math" panose="02040503050406030204" pitchFamily="18" charset="0"/>
                              </a:rPr>
                              <m:t>i</m:t>
                            </m:r>
                            <m:r>
                              <a:rPr lang="en-US" sz="1600">
                                <a:latin typeface="Cambria Math" panose="02040503050406030204" pitchFamily="18" charset="0"/>
                              </a:rPr>
                              <m:t>,</m:t>
                            </m:r>
                            <m:r>
                              <m:rPr>
                                <m:sty m:val="p"/>
                              </m:rPr>
                              <a:rPr lang="en-US" sz="1600">
                                <a:latin typeface="Cambria Math" panose="02040503050406030204" pitchFamily="18" charset="0"/>
                              </a:rPr>
                              <m:t>t</m:t>
                            </m:r>
                            <m:r>
                              <a:rPr lang="en-US" sz="1600">
                                <a:latin typeface="Cambria Math" panose="02040503050406030204" pitchFamily="18" charset="0"/>
                              </a:rPr>
                              <m:t>+1</m:t>
                            </m:r>
                          </m:sub>
                          <m:sup>
                            <m:r>
                              <m:rPr>
                                <m:sty m:val="p"/>
                              </m:rPr>
                              <a:rPr lang="en-US" sz="1600">
                                <a:latin typeface="Cambria Math" panose="02040503050406030204" pitchFamily="18" charset="0"/>
                              </a:rPr>
                              <m:t>j</m:t>
                            </m:r>
                          </m:sup>
                        </m:sSubSup>
                      </m:oMath>
                    </a14:m>
                    <a:r>
                      <a:rPr lang="en-US" altLang="zh-CN" sz="1600" spc="50" dirty="0" smtClean="0">
                        <a:ln w="11430"/>
                      </a:rPr>
                      <a:t>.</a:t>
                    </a:r>
                    <a:endParaRPr lang="en-US" altLang="zh-CN" sz="1600" spc="50" dirty="0">
                      <a:ln w="11430"/>
                    </a:endParaRPr>
                  </a:p>
                </p:txBody>
              </p:sp>
            </mc:Choice>
            <mc:Fallback xmlns="">
              <p:sp>
                <p:nvSpPr>
                  <p:cNvPr id="41" name="矩形 40"/>
                  <p:cNvSpPr>
                    <a:spLocks noRot="1" noChangeAspect="1" noMove="1" noResize="1" noEditPoints="1" noAdjustHandles="1" noChangeArrowheads="1" noChangeShapeType="1" noTextEdit="1"/>
                  </p:cNvSpPr>
                  <p:nvPr/>
                </p:nvSpPr>
                <p:spPr>
                  <a:xfrm>
                    <a:off x="3037569" y="1902686"/>
                    <a:ext cx="6883297" cy="717995"/>
                  </a:xfrm>
                  <a:prstGeom prst="rect">
                    <a:avLst/>
                  </a:prstGeom>
                  <a:blipFill rotWithShape="0">
                    <a:blip r:embed="rId6"/>
                    <a:stretch>
                      <a:fillRect l="-368"/>
                    </a:stretch>
                  </a:blipFill>
                </p:spPr>
                <p:txBody>
                  <a:bodyPr/>
                  <a:lstStyle/>
                  <a:p>
                    <a:r>
                      <a:rPr lang="en-US">
                        <a:noFill/>
                      </a:rPr>
                      <a:t> </a:t>
                    </a:r>
                  </a:p>
                </p:txBody>
              </p:sp>
            </mc:Fallback>
          </mc:AlternateContent>
          <p:sp>
            <p:nvSpPr>
              <p:cNvPr id="42" name="AutoShape 4"/>
              <p:cNvSpPr>
                <a:spLocks noChangeArrowheads="1"/>
              </p:cNvSpPr>
              <p:nvPr>
                <p:custDataLst>
                  <p:tags r:id="rId2"/>
                </p:custDataLst>
              </p:nvPr>
            </p:nvSpPr>
            <p:spPr bwMode="white">
              <a:xfrm>
                <a:off x="3048104" y="2895868"/>
                <a:ext cx="6890411" cy="859467"/>
              </a:xfrm>
              <a:prstGeom prst="roundRect">
                <a:avLst>
                  <a:gd name="adj" fmla="val 4784"/>
                </a:avLst>
              </a:prstGeom>
              <a:solidFill>
                <a:srgbClr val="ECECEC"/>
              </a:solidFill>
              <a:ln w="9525">
                <a:solidFill>
                  <a:schemeClr val="bg1">
                    <a:lumMod val="50000"/>
                  </a:schemeClr>
                </a:solidFill>
              </a:ln>
              <a:effectLst/>
            </p:spPr>
            <p:style>
              <a:lnRef idx="1">
                <a:schemeClr val="accent2"/>
              </a:lnRef>
              <a:fillRef idx="3">
                <a:schemeClr val="accent2"/>
              </a:fillRef>
              <a:effectRef idx="2">
                <a:schemeClr val="accent2"/>
              </a:effectRef>
              <a:fontRef idx="minor">
                <a:schemeClr val="lt1"/>
              </a:fontRef>
            </p:style>
            <p:txBody>
              <a:bodyPr anchor="t">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200" dirty="0">
                  <a:solidFill>
                    <a:schemeClr val="tx1"/>
                  </a:solidFill>
                </a:endParaRPr>
              </a:p>
            </p:txBody>
          </p:sp>
          <p:sp>
            <p:nvSpPr>
              <p:cNvPr id="43" name="AutoShape 3"/>
              <p:cNvSpPr>
                <a:spLocks noChangeArrowheads="1"/>
              </p:cNvSpPr>
              <p:nvPr/>
            </p:nvSpPr>
            <p:spPr bwMode="auto">
              <a:xfrm>
                <a:off x="3378106" y="2729463"/>
                <a:ext cx="3476023" cy="393675"/>
              </a:xfrm>
              <a:prstGeom prst="roundRect">
                <a:avLst/>
              </a:prstGeom>
              <a:solidFill>
                <a:schemeClr val="accent4"/>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r>
                  <a:rPr lang="en-US" altLang="zh-CN" sz="2000" b="1" dirty="0" smtClean="0">
                    <a:solidFill>
                      <a:schemeClr val="tx1"/>
                    </a:solidFill>
                  </a:rPr>
                  <a:t>Assumption 4</a:t>
                </a:r>
                <a:endParaRPr lang="zh-CN" altLang="zh-CN" sz="2000" b="1" dirty="0">
                  <a:solidFill>
                    <a:schemeClr val="tx1"/>
                  </a:solidFill>
                </a:endParaRPr>
              </a:p>
            </p:txBody>
          </p:sp>
          <p:sp>
            <p:nvSpPr>
              <p:cNvPr id="44" name="矩形 43"/>
              <p:cNvSpPr/>
              <p:nvPr/>
            </p:nvSpPr>
            <p:spPr>
              <a:xfrm>
                <a:off x="3048104" y="3141321"/>
                <a:ext cx="6883297" cy="717995"/>
              </a:xfrm>
              <a:prstGeom prst="rect">
                <a:avLst/>
              </a:prstGeom>
            </p:spPr>
            <p:txBody>
              <a:bodyPr lIns="72000" tIns="36000" rIns="72000" bIns="36000">
                <a:noAutofit/>
              </a:bodyPr>
              <a:lstStyle/>
              <a:p>
                <a:pPr marL="285750" lvl="2" indent="-285750" defTabSz="912813" eaLnBrk="0" fontAlgn="auto" hangingPunct="0">
                  <a:spcBef>
                    <a:spcPts val="0"/>
                  </a:spcBef>
                  <a:spcAft>
                    <a:spcPts val="0"/>
                  </a:spcAft>
                  <a:buClr>
                    <a:schemeClr val="tx1"/>
                  </a:buClr>
                  <a:buSzPct val="80000"/>
                  <a:buFont typeface="Arial" panose="020B0604020202020204" pitchFamily="34" charset="0"/>
                  <a:buChar char="•"/>
                  <a:defRPr/>
                </a:pPr>
                <a:r>
                  <a:rPr lang="en-US" altLang="zh-CN" sz="1600" spc="50" dirty="0" smtClean="0">
                    <a:ln w="11430"/>
                  </a:rPr>
                  <a:t>The most labor-intensive sector uses only labor as an input and no capital in the production technology, i.e., </a:t>
                </a:r>
                <a:r>
                  <a:rPr lang="el-GR" altLang="zh-CN" sz="1600" spc="50" dirty="0" smtClean="0">
                    <a:ln w="11430"/>
                  </a:rPr>
                  <a:t>α</a:t>
                </a:r>
                <a:r>
                  <a:rPr lang="en-US" altLang="zh-CN" sz="1600" spc="50" dirty="0" smtClean="0">
                    <a:ln w="11430"/>
                  </a:rPr>
                  <a:t>1 = 0.</a:t>
                </a:r>
                <a:endParaRPr lang="en-US" altLang="zh-CN" sz="1600" spc="50" dirty="0">
                  <a:ln w="11430"/>
                </a:endParaRPr>
              </a:p>
            </p:txBody>
          </p:sp>
        </p:grpSp>
      </p:grpSp>
      <p:sp>
        <p:nvSpPr>
          <p:cNvPr id="8" name="文本框 7"/>
          <p:cNvSpPr txBox="1"/>
          <p:nvPr/>
        </p:nvSpPr>
        <p:spPr>
          <a:xfrm>
            <a:off x="9975119" y="1620228"/>
            <a:ext cx="1709861" cy="2585323"/>
          </a:xfrm>
          <a:prstGeom prst="rect">
            <a:avLst/>
          </a:prstGeom>
          <a:noFill/>
          <a:ln w="12700">
            <a:solidFill>
              <a:schemeClr val="bg1">
                <a:lumMod val="50000"/>
              </a:schemeClr>
            </a:solidFill>
            <a:prstDash val="sysDash"/>
          </a:ln>
        </p:spPr>
        <p:txBody>
          <a:bodyPr wrap="square" rtlCol="0">
            <a:spAutoFit/>
          </a:bodyPr>
          <a:lstStyle/>
          <a:p>
            <a:r>
              <a:rPr lang="en-US" dirty="0" smtClean="0"/>
              <a:t>All assumptions are important for analytical convenience, and will be relaxed later during the quantitative analysis section.</a:t>
            </a:r>
            <a:endParaRPr lang="en-US" dirty="0"/>
          </a:p>
        </p:txBody>
      </p:sp>
      <p:grpSp>
        <p:nvGrpSpPr>
          <p:cNvPr id="45" name="组合 44"/>
          <p:cNvGrpSpPr>
            <a:grpSpLocks noChangeAspect="1"/>
          </p:cNvGrpSpPr>
          <p:nvPr/>
        </p:nvGrpSpPr>
        <p:grpSpPr>
          <a:xfrm>
            <a:off x="10148335" y="4639696"/>
            <a:ext cx="985323" cy="1114199"/>
            <a:chOff x="6253159" y="5083022"/>
            <a:chExt cx="1324915" cy="1498214"/>
          </a:xfrm>
          <a:solidFill>
            <a:schemeClr val="accent5"/>
          </a:solidFill>
        </p:grpSpPr>
        <p:sp>
          <p:nvSpPr>
            <p:cNvPr id="46" name="Oval 18"/>
            <p:cNvSpPr>
              <a:spLocks noChangeArrowheads="1"/>
            </p:cNvSpPr>
            <p:nvPr/>
          </p:nvSpPr>
          <p:spPr bwMode="gray">
            <a:xfrm>
              <a:off x="6771617" y="5083022"/>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47" name="Oval 19"/>
            <p:cNvSpPr>
              <a:spLocks noChangeArrowheads="1"/>
            </p:cNvSpPr>
            <p:nvPr/>
          </p:nvSpPr>
          <p:spPr bwMode="gray">
            <a:xfrm>
              <a:off x="7030846" y="5385576"/>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48" name="Oval 20"/>
            <p:cNvSpPr>
              <a:spLocks noChangeArrowheads="1"/>
            </p:cNvSpPr>
            <p:nvPr/>
          </p:nvSpPr>
          <p:spPr bwMode="gray">
            <a:xfrm>
              <a:off x="7290074" y="5688129"/>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49" name="Oval 21"/>
            <p:cNvSpPr>
              <a:spLocks noChangeArrowheads="1"/>
            </p:cNvSpPr>
            <p:nvPr/>
          </p:nvSpPr>
          <p:spPr bwMode="gray">
            <a:xfrm>
              <a:off x="7030846" y="5990683"/>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0" name="Oval 22"/>
            <p:cNvSpPr>
              <a:spLocks noChangeArrowheads="1"/>
            </p:cNvSpPr>
            <p:nvPr/>
          </p:nvSpPr>
          <p:spPr bwMode="gray">
            <a:xfrm>
              <a:off x="6771617" y="6293236"/>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1" name="Oval 24"/>
            <p:cNvSpPr>
              <a:spLocks noChangeArrowheads="1"/>
            </p:cNvSpPr>
            <p:nvPr/>
          </p:nvSpPr>
          <p:spPr bwMode="gray">
            <a:xfrm>
              <a:off x="6253159" y="5083022"/>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2" name="Oval 25"/>
            <p:cNvSpPr>
              <a:spLocks noChangeArrowheads="1"/>
            </p:cNvSpPr>
            <p:nvPr/>
          </p:nvSpPr>
          <p:spPr bwMode="gray">
            <a:xfrm>
              <a:off x="6512388" y="5385576"/>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3" name="Oval 26"/>
            <p:cNvSpPr>
              <a:spLocks noChangeArrowheads="1"/>
            </p:cNvSpPr>
            <p:nvPr/>
          </p:nvSpPr>
          <p:spPr bwMode="gray">
            <a:xfrm>
              <a:off x="6771616" y="5688129"/>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4" name="Oval 27"/>
            <p:cNvSpPr>
              <a:spLocks noChangeArrowheads="1"/>
            </p:cNvSpPr>
            <p:nvPr/>
          </p:nvSpPr>
          <p:spPr bwMode="gray">
            <a:xfrm>
              <a:off x="6512388" y="5990683"/>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sp>
          <p:nvSpPr>
            <p:cNvPr id="55" name="Oval 28"/>
            <p:cNvSpPr>
              <a:spLocks noChangeArrowheads="1"/>
            </p:cNvSpPr>
            <p:nvPr/>
          </p:nvSpPr>
          <p:spPr bwMode="gray">
            <a:xfrm>
              <a:off x="6253159" y="6293236"/>
              <a:ext cx="288000" cy="288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spcBef>
                  <a:spcPct val="0"/>
                </a:spcBef>
              </a:pPr>
              <a:endParaRPr lang="zh-CN" altLang="zh-CN" sz="1800">
                <a:ea typeface="宋体" pitchFamily="2" charset="-122"/>
              </a:endParaRPr>
            </a:p>
          </p:txBody>
        </p:sp>
      </p:grpSp>
      <p:sp>
        <p:nvSpPr>
          <p:cNvPr id="10" name="文本框 9"/>
          <p:cNvSpPr txBox="1"/>
          <p:nvPr/>
        </p:nvSpPr>
        <p:spPr>
          <a:xfrm>
            <a:off x="9975119" y="5878286"/>
            <a:ext cx="1607281" cy="369332"/>
          </a:xfrm>
          <a:prstGeom prst="rect">
            <a:avLst/>
          </a:prstGeom>
          <a:noFill/>
        </p:spPr>
        <p:txBody>
          <a:bodyPr wrap="square" rtlCol="0">
            <a:spAutoFit/>
          </a:bodyPr>
          <a:lstStyle/>
          <a:p>
            <a:r>
              <a:rPr lang="en-US" dirty="0" smtClean="0"/>
              <a:t>Let’s get back!</a:t>
            </a:r>
            <a:endParaRPr lang="en-US" dirty="0"/>
          </a:p>
        </p:txBody>
      </p:sp>
      <p:sp>
        <p:nvSpPr>
          <p:cNvPr id="56" name="Freeform 5"/>
          <p:cNvSpPr>
            <a:spLocks/>
          </p:cNvSpPr>
          <p:nvPr/>
        </p:nvSpPr>
        <p:spPr bwMode="auto">
          <a:xfrm>
            <a:off x="3693012" y="5026578"/>
            <a:ext cx="647700" cy="576263"/>
          </a:xfrm>
          <a:custGeom>
            <a:avLst/>
            <a:gdLst>
              <a:gd name="T0" fmla="*/ 90 w 610"/>
              <a:gd name="T1" fmla="*/ 472 h 609"/>
              <a:gd name="T2" fmla="*/ 105 w 610"/>
              <a:gd name="T3" fmla="*/ 481 h 609"/>
              <a:gd name="T4" fmla="*/ 126 w 610"/>
              <a:gd name="T5" fmla="*/ 497 h 609"/>
              <a:gd name="T6" fmla="*/ 150 w 610"/>
              <a:gd name="T7" fmla="*/ 520 h 609"/>
              <a:gd name="T8" fmla="*/ 168 w 610"/>
              <a:gd name="T9" fmla="*/ 551 h 609"/>
              <a:gd name="T10" fmla="*/ 183 w 610"/>
              <a:gd name="T11" fmla="*/ 576 h 609"/>
              <a:gd name="T12" fmla="*/ 193 w 610"/>
              <a:gd name="T13" fmla="*/ 596 h 609"/>
              <a:gd name="T14" fmla="*/ 200 w 610"/>
              <a:gd name="T15" fmla="*/ 606 h 609"/>
              <a:gd name="T16" fmla="*/ 203 w 610"/>
              <a:gd name="T17" fmla="*/ 601 h 609"/>
              <a:gd name="T18" fmla="*/ 214 w 610"/>
              <a:gd name="T19" fmla="*/ 553 h 609"/>
              <a:gd name="T20" fmla="*/ 239 w 610"/>
              <a:gd name="T21" fmla="*/ 478 h 609"/>
              <a:gd name="T22" fmla="*/ 274 w 610"/>
              <a:gd name="T23" fmla="*/ 391 h 609"/>
              <a:gd name="T24" fmla="*/ 337 w 610"/>
              <a:gd name="T25" fmla="*/ 276 h 609"/>
              <a:gd name="T26" fmla="*/ 416 w 610"/>
              <a:gd name="T27" fmla="*/ 168 h 609"/>
              <a:gd name="T28" fmla="*/ 481 w 610"/>
              <a:gd name="T29" fmla="*/ 101 h 609"/>
              <a:gd name="T30" fmla="*/ 523 w 610"/>
              <a:gd name="T31" fmla="*/ 65 h 609"/>
              <a:gd name="T32" fmla="*/ 537 w 610"/>
              <a:gd name="T33" fmla="*/ 56 h 609"/>
              <a:gd name="T34" fmla="*/ 557 w 610"/>
              <a:gd name="T35" fmla="*/ 43 h 609"/>
              <a:gd name="T36" fmla="*/ 583 w 610"/>
              <a:gd name="T37" fmla="*/ 23 h 609"/>
              <a:gd name="T38" fmla="*/ 605 w 610"/>
              <a:gd name="T39" fmla="*/ 7 h 609"/>
              <a:gd name="T40" fmla="*/ 602 w 610"/>
              <a:gd name="T41" fmla="*/ 0 h 609"/>
              <a:gd name="T42" fmla="*/ 540 w 610"/>
              <a:gd name="T43" fmla="*/ 27 h 609"/>
              <a:gd name="T44" fmla="*/ 437 w 610"/>
              <a:gd name="T45" fmla="*/ 94 h 609"/>
              <a:gd name="T46" fmla="*/ 328 w 610"/>
              <a:gd name="T47" fmla="*/ 193 h 609"/>
              <a:gd name="T48" fmla="*/ 268 w 610"/>
              <a:gd name="T49" fmla="*/ 266 h 609"/>
              <a:gd name="T50" fmla="*/ 237 w 610"/>
              <a:gd name="T51" fmla="*/ 311 h 609"/>
              <a:gd name="T52" fmla="*/ 201 w 610"/>
              <a:gd name="T53" fmla="*/ 362 h 609"/>
              <a:gd name="T54" fmla="*/ 177 w 610"/>
              <a:gd name="T55" fmla="*/ 396 h 609"/>
              <a:gd name="T56" fmla="*/ 170 w 610"/>
              <a:gd name="T57" fmla="*/ 399 h 609"/>
              <a:gd name="T58" fmla="*/ 147 w 610"/>
              <a:gd name="T59" fmla="*/ 378 h 609"/>
              <a:gd name="T60" fmla="*/ 112 w 610"/>
              <a:gd name="T61" fmla="*/ 353 h 609"/>
              <a:gd name="T62" fmla="*/ 75 w 610"/>
              <a:gd name="T63" fmla="*/ 340 h 609"/>
              <a:gd name="T64" fmla="*/ 43 w 610"/>
              <a:gd name="T65" fmla="*/ 356 h 609"/>
              <a:gd name="T66" fmla="*/ 21 w 610"/>
              <a:gd name="T67" fmla="*/ 383 h 609"/>
              <a:gd name="T68" fmla="*/ 7 w 610"/>
              <a:gd name="T69" fmla="*/ 411 h 609"/>
              <a:gd name="T70" fmla="*/ 1 w 610"/>
              <a:gd name="T71" fmla="*/ 431 h 609"/>
              <a:gd name="T72" fmla="*/ 88 w 610"/>
              <a:gd name="T73" fmla="*/ 47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0" h="609">
                <a:moveTo>
                  <a:pt x="88" y="470"/>
                </a:moveTo>
                <a:lnTo>
                  <a:pt x="90" y="472"/>
                </a:lnTo>
                <a:lnTo>
                  <a:pt x="96" y="476"/>
                </a:lnTo>
                <a:lnTo>
                  <a:pt x="105" y="481"/>
                </a:lnTo>
                <a:lnTo>
                  <a:pt x="116" y="487"/>
                </a:lnTo>
                <a:lnTo>
                  <a:pt x="126" y="497"/>
                </a:lnTo>
                <a:lnTo>
                  <a:pt x="138" y="509"/>
                </a:lnTo>
                <a:lnTo>
                  <a:pt x="150" y="520"/>
                </a:lnTo>
                <a:lnTo>
                  <a:pt x="159" y="535"/>
                </a:lnTo>
                <a:lnTo>
                  <a:pt x="168" y="551"/>
                </a:lnTo>
                <a:lnTo>
                  <a:pt x="176" y="564"/>
                </a:lnTo>
                <a:lnTo>
                  <a:pt x="183" y="576"/>
                </a:lnTo>
                <a:lnTo>
                  <a:pt x="189" y="586"/>
                </a:lnTo>
                <a:lnTo>
                  <a:pt x="193" y="596"/>
                </a:lnTo>
                <a:lnTo>
                  <a:pt x="197" y="601"/>
                </a:lnTo>
                <a:lnTo>
                  <a:pt x="200" y="606"/>
                </a:lnTo>
                <a:lnTo>
                  <a:pt x="200" y="608"/>
                </a:lnTo>
                <a:lnTo>
                  <a:pt x="203" y="601"/>
                </a:lnTo>
                <a:lnTo>
                  <a:pt x="206" y="582"/>
                </a:lnTo>
                <a:lnTo>
                  <a:pt x="214" y="553"/>
                </a:lnTo>
                <a:lnTo>
                  <a:pt x="226" y="519"/>
                </a:lnTo>
                <a:lnTo>
                  <a:pt x="239" y="478"/>
                </a:lnTo>
                <a:lnTo>
                  <a:pt x="255" y="435"/>
                </a:lnTo>
                <a:lnTo>
                  <a:pt x="274" y="391"/>
                </a:lnTo>
                <a:lnTo>
                  <a:pt x="296" y="348"/>
                </a:lnTo>
                <a:lnTo>
                  <a:pt x="337" y="276"/>
                </a:lnTo>
                <a:lnTo>
                  <a:pt x="378" y="217"/>
                </a:lnTo>
                <a:lnTo>
                  <a:pt x="416" y="168"/>
                </a:lnTo>
                <a:lnTo>
                  <a:pt x="450" y="130"/>
                </a:lnTo>
                <a:lnTo>
                  <a:pt x="481" y="101"/>
                </a:lnTo>
                <a:lnTo>
                  <a:pt x="504" y="80"/>
                </a:lnTo>
                <a:lnTo>
                  <a:pt x="523" y="65"/>
                </a:lnTo>
                <a:lnTo>
                  <a:pt x="533" y="59"/>
                </a:lnTo>
                <a:lnTo>
                  <a:pt x="537" y="56"/>
                </a:lnTo>
                <a:lnTo>
                  <a:pt x="545" y="51"/>
                </a:lnTo>
                <a:lnTo>
                  <a:pt x="557" y="43"/>
                </a:lnTo>
                <a:lnTo>
                  <a:pt x="570" y="34"/>
                </a:lnTo>
                <a:lnTo>
                  <a:pt x="583" y="23"/>
                </a:lnTo>
                <a:lnTo>
                  <a:pt x="595" y="15"/>
                </a:lnTo>
                <a:lnTo>
                  <a:pt x="605" y="7"/>
                </a:lnTo>
                <a:lnTo>
                  <a:pt x="609" y="3"/>
                </a:lnTo>
                <a:lnTo>
                  <a:pt x="602" y="0"/>
                </a:lnTo>
                <a:lnTo>
                  <a:pt x="577" y="7"/>
                </a:lnTo>
                <a:lnTo>
                  <a:pt x="540" y="27"/>
                </a:lnTo>
                <a:lnTo>
                  <a:pt x="491" y="56"/>
                </a:lnTo>
                <a:lnTo>
                  <a:pt x="437" y="94"/>
                </a:lnTo>
                <a:lnTo>
                  <a:pt x="382" y="141"/>
                </a:lnTo>
                <a:lnTo>
                  <a:pt x="328" y="193"/>
                </a:lnTo>
                <a:lnTo>
                  <a:pt x="279" y="253"/>
                </a:lnTo>
                <a:lnTo>
                  <a:pt x="268" y="266"/>
                </a:lnTo>
                <a:lnTo>
                  <a:pt x="254" y="287"/>
                </a:lnTo>
                <a:lnTo>
                  <a:pt x="237" y="311"/>
                </a:lnTo>
                <a:lnTo>
                  <a:pt x="218" y="337"/>
                </a:lnTo>
                <a:lnTo>
                  <a:pt x="201" y="362"/>
                </a:lnTo>
                <a:lnTo>
                  <a:pt x="187" y="382"/>
                </a:lnTo>
                <a:lnTo>
                  <a:pt x="177" y="396"/>
                </a:lnTo>
                <a:lnTo>
                  <a:pt x="174" y="403"/>
                </a:lnTo>
                <a:lnTo>
                  <a:pt x="170" y="399"/>
                </a:lnTo>
                <a:lnTo>
                  <a:pt x="160" y="390"/>
                </a:lnTo>
                <a:lnTo>
                  <a:pt x="147" y="378"/>
                </a:lnTo>
                <a:lnTo>
                  <a:pt x="130" y="365"/>
                </a:lnTo>
                <a:lnTo>
                  <a:pt x="112" y="353"/>
                </a:lnTo>
                <a:lnTo>
                  <a:pt x="93" y="344"/>
                </a:lnTo>
                <a:lnTo>
                  <a:pt x="75" y="340"/>
                </a:lnTo>
                <a:lnTo>
                  <a:pt x="58" y="345"/>
                </a:lnTo>
                <a:lnTo>
                  <a:pt x="43" y="356"/>
                </a:lnTo>
                <a:lnTo>
                  <a:pt x="31" y="369"/>
                </a:lnTo>
                <a:lnTo>
                  <a:pt x="21" y="383"/>
                </a:lnTo>
                <a:lnTo>
                  <a:pt x="13" y="398"/>
                </a:lnTo>
                <a:lnTo>
                  <a:pt x="7" y="411"/>
                </a:lnTo>
                <a:lnTo>
                  <a:pt x="3" y="423"/>
                </a:lnTo>
                <a:lnTo>
                  <a:pt x="1" y="431"/>
                </a:lnTo>
                <a:lnTo>
                  <a:pt x="0" y="433"/>
                </a:lnTo>
                <a:lnTo>
                  <a:pt x="88" y="470"/>
                </a:lnTo>
              </a:path>
            </a:pathLst>
          </a:custGeom>
          <a:solidFill>
            <a:srgbClr val="9B3519"/>
          </a:solidFill>
          <a:ln>
            <a:noFill/>
          </a:ln>
          <a:effectLst/>
          <a:extLst/>
        </p:spPr>
        <p:txBody>
          <a:bodyPr/>
          <a:lstStyle/>
          <a:p>
            <a:endParaRPr lang="zh-CN" altLang="en-US">
              <a:latin typeface="Arial"/>
              <a:ea typeface="楷体_GB2312"/>
              <a:sym typeface="Arial"/>
            </a:endParaRPr>
          </a:p>
        </p:txBody>
      </p:sp>
      <p:sp>
        <p:nvSpPr>
          <p:cNvPr id="57" name="文本框 56"/>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b="1"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2150952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The Composition Effect (2/3)</a:t>
            </a:r>
          </a:p>
          <a:p>
            <a:r>
              <a:rPr lang="en-US" sz="2400" dirty="0" smtClean="0">
                <a:latin typeface="Calibri" panose="020F0502020204030204" pitchFamily="34" charset="0"/>
              </a:rPr>
              <a:t>Interaction between output and investment</a:t>
            </a: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 name="文本框 1"/>
              <p:cNvSpPr txBox="1"/>
              <p:nvPr/>
            </p:nvSpPr>
            <p:spPr>
              <a:xfrm>
                <a:off x="3035300" y="1654629"/>
                <a:ext cx="7647214" cy="4082913"/>
              </a:xfrm>
              <a:prstGeom prst="rect">
                <a:avLst/>
              </a:prstGeom>
              <a:noFill/>
            </p:spPr>
            <p:txBody>
              <a:bodyPr wrap="square" rtlCol="0">
                <a:spAutoFit/>
              </a:bodyPr>
              <a:lstStyle/>
              <a:p>
                <a:r>
                  <a:rPr lang="en-US" dirty="0" smtClean="0"/>
                  <a:t>Proposition 1: With Assumption 1-4, the share of Home’s investment in any industry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𝑖𝑡</m:t>
                        </m:r>
                      </m:sub>
                    </m:sSub>
                  </m:oMath>
                </a14:m>
                <a:r>
                  <a:rPr lang="en-US" dirty="0" smtClean="0"/>
                  <a:t>, is a constant and is equal to its initial share of world capital stock in that sector. </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𝜂</m:t>
                          </m:r>
                        </m:e>
                        <m:sub>
                          <m:r>
                            <a:rPr lang="en-US" b="0" i="1" smtClean="0">
                              <a:latin typeface="Cambria Math" panose="02040503050406030204" pitchFamily="18" charset="0"/>
                            </a:rPr>
                            <m:t>𝑖𝑡</m:t>
                          </m:r>
                        </m:sub>
                      </m:sSub>
                      <m:r>
                        <a:rPr lang="en-US" b="0" i="1" smtClean="0">
                          <a:latin typeface="Cambria Math" panose="02040503050406030204" pitchFamily="18" charset="0"/>
                        </a:rPr>
                        <m:t>=</m:t>
                      </m:r>
                      <m:f>
                        <m:fPr>
                          <m:ctrlPr>
                            <a:rPr lang="en-US" i="1" smtClean="0">
                              <a:latin typeface="Cambria Math" panose="02040503050406030204" pitchFamily="18" charset="0"/>
                            </a:rPr>
                          </m:ctrlPr>
                        </m:fPr>
                        <m:num>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h</m:t>
                              </m:r>
                            </m:sup>
                          </m:sSubSup>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𝐾</m:t>
                              </m:r>
                            </m:e>
                            <m:sub>
                              <m: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𝑔</m:t>
                              </m:r>
                            </m:sup>
                          </m:sSubSup>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oMath>
                  </m:oMathPara>
                </a14:m>
                <a:endParaRPr lang="en-US" dirty="0" smtClean="0"/>
              </a:p>
              <a:p>
                <a:r>
                  <a:rPr lang="en-US" dirty="0" smtClean="0"/>
                  <a:t>Combining with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b="0" i="1">
                                <a:latin typeface="Cambria Math" panose="02040503050406030204" pitchFamily="18" charset="0"/>
                              </a:rPr>
                              <m:t>𝐼</m:t>
                            </m:r>
                          </m:e>
                          <m:sub>
                            <m:r>
                              <a:rPr lang="en-US" b="0" i="1">
                                <a:latin typeface="Cambria Math" panose="02040503050406030204" pitchFamily="18" charset="0"/>
                              </a:rPr>
                              <m:t>𝑡</m:t>
                            </m:r>
                          </m:sub>
                          <m:sup>
                            <m:r>
                              <a:rPr lang="en-US" b="0" i="1">
                                <a:latin typeface="Cambria Math" panose="02040503050406030204" pitchFamily="18" charset="0"/>
                              </a:rPr>
                              <m:t>𝑔</m:t>
                            </m:r>
                          </m:sup>
                        </m:sSubSup>
                      </m:num>
                      <m:den>
                        <m:sSubSup>
                          <m:sSubSupPr>
                            <m:ctrlPr>
                              <a:rPr lang="en-US" i="1">
                                <a:latin typeface="Cambria Math" panose="02040503050406030204" pitchFamily="18" charset="0"/>
                              </a:rPr>
                            </m:ctrlPr>
                          </m:sSubSupPr>
                          <m:e>
                            <m:r>
                              <a:rPr lang="en-US" b="0" i="1">
                                <a:latin typeface="Cambria Math" panose="02040503050406030204" pitchFamily="18" charset="0"/>
                              </a:rPr>
                              <m:t>𝑌</m:t>
                            </m:r>
                          </m:e>
                          <m:sub>
                            <m:r>
                              <a:rPr lang="en-US" b="0" i="1">
                                <a:latin typeface="Cambria Math" panose="02040503050406030204" pitchFamily="18" charset="0"/>
                              </a:rPr>
                              <m:t>𝑡</m:t>
                            </m:r>
                          </m:sub>
                          <m:sup>
                            <m:r>
                              <a:rPr lang="en-US" b="0" i="1">
                                <a:latin typeface="Cambria Math" panose="02040503050406030204" pitchFamily="18" charset="0"/>
                              </a:rPr>
                              <m:t>𝑔</m:t>
                            </m:r>
                          </m:sup>
                        </m:sSubSup>
                      </m:den>
                    </m:f>
                    <m:r>
                      <a:rPr lang="en-US" b="0" i="1">
                        <a:latin typeface="Cambria Math" panose="02040503050406030204" pitchFamily="18" charset="0"/>
                      </a:rPr>
                      <m:t>=</m:t>
                    </m:r>
                    <m:r>
                      <a:rPr lang="en-US" b="0" i="1">
                        <a:latin typeface="Cambria Math" panose="02040503050406030204" pitchFamily="18" charset="0"/>
                      </a:rPr>
                      <m:t>𝜓</m:t>
                    </m:r>
                    <m:sSub>
                      <m:sSubPr>
                        <m:ctrlPr>
                          <a:rPr lang="en-US" i="1">
                            <a:latin typeface="Cambria Math" panose="02040503050406030204" pitchFamily="18" charset="0"/>
                          </a:rPr>
                        </m:ctrlPr>
                      </m:sSubPr>
                      <m:e>
                        <m:r>
                          <a:rPr lang="en-US" b="0" i="1">
                            <a:latin typeface="Cambria Math" panose="02040503050406030204" pitchFamily="18" charset="0"/>
                          </a:rPr>
                          <m:t>𝑠</m:t>
                        </m:r>
                      </m:e>
                      <m:sub>
                        <m:r>
                          <a:rPr lang="en-US" b="0" i="1">
                            <a:latin typeface="Cambria Math" panose="02040503050406030204" pitchFamily="18" charset="0"/>
                          </a:rPr>
                          <m:t>𝑙</m:t>
                        </m:r>
                      </m:sub>
                    </m:sSub>
                  </m:oMath>
                </a14:m>
                <a:r>
                  <a:rPr lang="en-US" dirty="0" smtClean="0"/>
                  <a:t> &amp; </a:t>
                </a:r>
                <a14:m>
                  <m:oMath xmlns:m="http://schemas.openxmlformats.org/officeDocument/2006/math">
                    <m:sSubSup>
                      <m:sSubSupPr>
                        <m:ctrlPr>
                          <a:rPr lang="en-US" i="1">
                            <a:latin typeface="Cambria Math" panose="02040503050406030204" pitchFamily="18" charset="0"/>
                          </a:rPr>
                        </m:ctrlPr>
                      </m:sSubSupPr>
                      <m:e>
                        <m:r>
                          <a:rPr lang="en-US" b="0" i="1">
                            <a:latin typeface="Cambria Math" panose="02040503050406030204" pitchFamily="18" charset="0"/>
                          </a:rPr>
                          <m:t>𝜂</m:t>
                        </m:r>
                      </m:e>
                      <m:sub>
                        <m:r>
                          <a:rPr lang="en-US" b="0" i="1">
                            <a:latin typeface="Cambria Math" panose="02040503050406030204" pitchFamily="18" charset="0"/>
                          </a:rPr>
                          <m:t>𝑖𝑡</m:t>
                        </m:r>
                      </m:sub>
                      <m:sup>
                        <m:r>
                          <a:rPr lang="en-US" b="0" i="1">
                            <a:latin typeface="Cambria Math" panose="02040503050406030204" pitchFamily="18" charset="0"/>
                          </a:rPr>
                          <m:t>𝑗</m:t>
                        </m:r>
                      </m:sup>
                    </m:sSubSup>
                    <m:r>
                      <a:rPr lang="en-US" b="0" i="1">
                        <a:latin typeface="Cambria Math" panose="02040503050406030204" pitchFamily="18" charset="0"/>
                      </a:rPr>
                      <m:t>=</m:t>
                    </m:r>
                    <m:d>
                      <m:dPr>
                        <m:ctrlPr>
                          <a:rPr lang="en-US" i="1">
                            <a:latin typeface="Cambria Math" panose="02040503050406030204" pitchFamily="18" charset="0"/>
                          </a:rPr>
                        </m:ctrlPr>
                      </m:dPr>
                      <m:e>
                        <m:r>
                          <a:rPr lang="en-US" b="0" i="1">
                            <a:latin typeface="Cambria Math" panose="02040503050406030204" pitchFamily="18" charset="0"/>
                          </a:rPr>
                          <m:t>1 −</m:t>
                        </m:r>
                        <m:r>
                          <a:rPr lang="en-US" b="0" i="1">
                            <a:latin typeface="Cambria Math" panose="02040503050406030204" pitchFamily="18" charset="0"/>
                          </a:rPr>
                          <m:t>𝜆</m:t>
                        </m:r>
                      </m:e>
                    </m:d>
                    <m:nary>
                      <m:naryPr>
                        <m:chr m:val="∑"/>
                        <m:ctrlPr>
                          <a:rPr lang="en-US" i="1">
                            <a:latin typeface="Cambria Math" panose="02040503050406030204" pitchFamily="18" charset="0"/>
                          </a:rPr>
                        </m:ctrlPr>
                      </m:naryPr>
                      <m:sub>
                        <m:r>
                          <m:rPr>
                            <m:brk m:alnAt="23"/>
                          </m:rPr>
                          <a:rPr lang="en-US" b="0" i="1">
                            <a:latin typeface="Cambria Math" panose="02040503050406030204" pitchFamily="18" charset="0"/>
                          </a:rPr>
                          <m:t>𝑘</m:t>
                        </m:r>
                        <m:r>
                          <a:rPr lang="en-US" b="0" i="1">
                            <a:latin typeface="Cambria Math" panose="02040503050406030204" pitchFamily="18" charset="0"/>
                          </a:rPr>
                          <m:t>=1</m:t>
                        </m:r>
                      </m:sub>
                      <m:sup>
                        <m:r>
                          <a:rPr lang="en-US" b="0" i="1">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rPr>
                            </m:ctrlPr>
                          </m:sSupPr>
                          <m:e>
                            <m:r>
                              <a:rPr lang="en-US" b="0" i="1">
                                <a:latin typeface="Cambria Math" panose="02040503050406030204" pitchFamily="18" charset="0"/>
                              </a:rPr>
                              <m:t>𝜆</m:t>
                            </m:r>
                          </m:e>
                          <m:sup>
                            <m:r>
                              <a:rPr lang="en-US" b="0" i="1">
                                <a:latin typeface="Cambria Math" panose="02040503050406030204" pitchFamily="18" charset="0"/>
                              </a:rPr>
                              <m:t>𝑘</m:t>
                            </m:r>
                          </m:sup>
                        </m:sSup>
                        <m:sSub>
                          <m:sSubPr>
                            <m:ctrlPr>
                              <a:rPr lang="en-US" i="1">
                                <a:latin typeface="Cambria Math" panose="02040503050406030204" pitchFamily="18" charset="0"/>
                              </a:rPr>
                            </m:ctrlPr>
                          </m:sSubPr>
                          <m:e>
                            <m:r>
                              <a:rPr lang="en-US" b="0" i="1">
                                <a:latin typeface="Cambria Math" panose="02040503050406030204" pitchFamily="18" charset="0"/>
                              </a:rPr>
                              <m:t>𝐸</m:t>
                            </m:r>
                          </m:e>
                          <m:sub>
                            <m:r>
                              <a:rPr lang="en-US" b="0" i="1">
                                <a:latin typeface="Cambria Math" panose="02040503050406030204" pitchFamily="18" charset="0"/>
                              </a:rPr>
                              <m:t>𝑡</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b="0" i="1">
                                        <a:latin typeface="Cambria Math" panose="02040503050406030204" pitchFamily="18" charset="0"/>
                                      </a:rPr>
                                      <m:t>𝑌</m:t>
                                    </m:r>
                                  </m:e>
                                  <m:sub>
                                    <m:r>
                                      <a:rPr lang="en-US" b="0" i="1">
                                        <a:latin typeface="Cambria Math" panose="02040503050406030204" pitchFamily="18" charset="0"/>
                                      </a:rPr>
                                      <m:t>𝑖</m:t>
                                    </m:r>
                                    <m:r>
                                      <a:rPr lang="en-US" b="0" i="1">
                                        <a:latin typeface="Cambria Math" panose="02040503050406030204" pitchFamily="18" charset="0"/>
                                      </a:rPr>
                                      <m:t>,</m:t>
                                    </m:r>
                                    <m:r>
                                      <a:rPr lang="en-US" b="0" i="1">
                                        <a:latin typeface="Cambria Math" panose="02040503050406030204" pitchFamily="18" charset="0"/>
                                      </a:rPr>
                                      <m:t>𝑡</m:t>
                                    </m:r>
                                    <m:r>
                                      <a:rPr lang="en-US" b="0" i="1">
                                        <a:latin typeface="Cambria Math" panose="02040503050406030204" pitchFamily="18" charset="0"/>
                                      </a:rPr>
                                      <m:t>+</m:t>
                                    </m:r>
                                    <m:r>
                                      <a:rPr lang="en-US" b="0" i="1">
                                        <a:latin typeface="Cambria Math" panose="02040503050406030204" pitchFamily="18" charset="0"/>
                                      </a:rPr>
                                      <m:t>𝑘</m:t>
                                    </m:r>
                                    <m:r>
                                      <a:rPr lang="en-US" b="0" i="1">
                                        <a:latin typeface="Cambria Math" panose="02040503050406030204" pitchFamily="18" charset="0"/>
                                      </a:rPr>
                                      <m:t>+1</m:t>
                                    </m:r>
                                  </m:sub>
                                  <m:sup>
                                    <m:r>
                                      <a:rPr lang="en-US" b="0" i="1">
                                        <a:latin typeface="Cambria Math" panose="02040503050406030204" pitchFamily="18" charset="0"/>
                                      </a:rPr>
                                      <m:t>𝑗</m:t>
                                    </m:r>
                                  </m:sup>
                                </m:sSubSup>
                              </m:num>
                              <m:den>
                                <m:sSubSup>
                                  <m:sSubSupPr>
                                    <m:ctrlPr>
                                      <a:rPr lang="en-US" i="1">
                                        <a:latin typeface="Cambria Math" panose="02040503050406030204" pitchFamily="18" charset="0"/>
                                      </a:rPr>
                                    </m:ctrlPr>
                                  </m:sSubSupPr>
                                  <m:e>
                                    <m:r>
                                      <a:rPr lang="en-US" b="0" i="1">
                                        <a:latin typeface="Cambria Math" panose="02040503050406030204" pitchFamily="18" charset="0"/>
                                      </a:rPr>
                                      <m:t>𝑌</m:t>
                                    </m:r>
                                  </m:e>
                                  <m:sub>
                                    <m:r>
                                      <a:rPr lang="en-US" b="0" i="1">
                                        <a:latin typeface="Cambria Math" panose="02040503050406030204" pitchFamily="18" charset="0"/>
                                      </a:rPr>
                                      <m:t>𝑖</m:t>
                                    </m:r>
                                    <m:r>
                                      <a:rPr lang="en-US" b="0" i="1">
                                        <a:latin typeface="Cambria Math" panose="02040503050406030204" pitchFamily="18" charset="0"/>
                                      </a:rPr>
                                      <m:t>,</m:t>
                                    </m:r>
                                    <m:r>
                                      <a:rPr lang="en-US" b="0" i="1">
                                        <a:latin typeface="Cambria Math" panose="02040503050406030204" pitchFamily="18" charset="0"/>
                                      </a:rPr>
                                      <m:t>𝑡</m:t>
                                    </m:r>
                                    <m:r>
                                      <a:rPr lang="en-US" b="0" i="1">
                                        <a:latin typeface="Cambria Math" panose="02040503050406030204" pitchFamily="18" charset="0"/>
                                      </a:rPr>
                                      <m:t>+</m:t>
                                    </m:r>
                                    <m:r>
                                      <a:rPr lang="en-US" b="0" i="1">
                                        <a:latin typeface="Cambria Math" panose="02040503050406030204" pitchFamily="18" charset="0"/>
                                      </a:rPr>
                                      <m:t>𝑘</m:t>
                                    </m:r>
                                    <m:r>
                                      <a:rPr lang="en-US" b="0" i="1">
                                        <a:latin typeface="Cambria Math" panose="02040503050406030204" pitchFamily="18" charset="0"/>
                                      </a:rPr>
                                      <m:t>+1</m:t>
                                    </m:r>
                                  </m:sub>
                                  <m:sup>
                                    <m:r>
                                      <a:rPr lang="en-US" b="0" i="1">
                                        <a:latin typeface="Cambria Math" panose="02040503050406030204" pitchFamily="18" charset="0"/>
                                      </a:rPr>
                                      <m:t>𝑔</m:t>
                                    </m:r>
                                  </m:sup>
                                </m:sSubSup>
                              </m:den>
                            </m:f>
                          </m:e>
                        </m:d>
                      </m:e>
                    </m:nary>
                  </m:oMath>
                </a14:m>
                <a:r>
                  <a:rPr lang="en-US" dirty="0" smtClean="0"/>
                  <a:t> , we have,</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𝜂</m:t>
                              </m:r>
                            </m:e>
                            <m:sub>
                              <m: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𝑗</m:t>
                              </m:r>
                            </m:sup>
                          </m:sSubSup>
                          <m:r>
                            <a:rPr lang="en-US" b="0" i="1" smtClean="0">
                              <a:latin typeface="Cambria Math" panose="02040503050406030204" pitchFamily="18" charset="0"/>
                            </a:rPr>
                            <m:t>𝜓</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𝑌</m:t>
                              </m:r>
                            </m:e>
                            <m:sub>
                              <m:r>
                                <a:rPr lang="en-US" b="0" i="1" smtClean="0">
                                  <a:latin typeface="Cambria Math" panose="02040503050406030204" pitchFamily="18" charset="0"/>
                                </a:rPr>
                                <m:t>𝑡</m:t>
                              </m:r>
                            </m:sub>
                            <m:sup>
                              <m:r>
                                <a:rPr lang="en-US" b="0" i="1" smtClean="0">
                                  <a:latin typeface="Cambria Math" panose="02040503050406030204" pitchFamily="18" charset="0"/>
                                </a:rPr>
                                <m:t>𝑔</m:t>
                              </m:r>
                            </m:sup>
                          </m:sSubSup>
                        </m:e>
                      </m:nary>
                    </m:oMath>
                  </m:oMathPara>
                </a14:m>
                <a:endParaRPr lang="en-US" dirty="0" smtClean="0"/>
              </a:p>
              <a:p>
                <a:endParaRPr lang="en-US" dirty="0" smtClean="0"/>
              </a:p>
              <a:p>
                <a:r>
                  <a:rPr lang="en-US" dirty="0" smtClean="0"/>
                  <a:t>This means increase in </a:t>
                </a:r>
                <a14:m>
                  <m:oMath xmlns:m="http://schemas.openxmlformats.org/officeDocument/2006/math">
                    <m:r>
                      <a:rPr lang="en-US" i="1" dirty="0" smtClean="0">
                        <a:latin typeface="Cambria Math" panose="02040503050406030204" pitchFamily="18" charset="0"/>
                      </a:rPr>
                      <m:t>𝑌</m:t>
                    </m:r>
                    <m:r>
                      <a:rPr lang="en-US" i="1" dirty="0" smtClean="0">
                        <a:latin typeface="Cambria Math" panose="02040503050406030204" pitchFamily="18" charset="0"/>
                      </a:rPr>
                      <m:t> </m:t>
                    </m:r>
                  </m:oMath>
                </a14:m>
                <a:r>
                  <a:rPr lang="en-US" dirty="0" smtClean="0"/>
                  <a:t>caused by a positive labor force/productivity shock will also leads to an increase in </a:t>
                </a:r>
                <a14:m>
                  <m:oMath xmlns:m="http://schemas.openxmlformats.org/officeDocument/2006/math">
                    <m:r>
                      <a:rPr lang="en-US" i="1" dirty="0" smtClean="0">
                        <a:latin typeface="Cambria Math" panose="02040503050406030204" pitchFamily="18" charset="0"/>
                      </a:rPr>
                      <m:t>𝐼</m:t>
                    </m:r>
                    <m:r>
                      <a:rPr lang="en-US" b="0" i="1" dirty="0" smtClean="0">
                        <a:latin typeface="Cambria Math" panose="02040503050406030204" pitchFamily="18" charset="0"/>
                      </a:rPr>
                      <m:t>,</m:t>
                    </m:r>
                  </m:oMath>
                </a14:m>
                <a:r>
                  <a:rPr lang="en-US" dirty="0" smtClean="0"/>
                  <a:t> in such a way that </a:t>
                </a:r>
                <a:r>
                  <a:rPr lang="en-US" b="1" dirty="0" smtClean="0"/>
                  <a:t>more investment is allocated to the country that has a higher initial, weighted-average capital share</a:t>
                </a:r>
                <a:r>
                  <a:rPr lang="en-US" dirty="0" smtClean="0"/>
                  <a:t>. </a:t>
                </a:r>
                <a:endParaRPr 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3035300" y="1654629"/>
                <a:ext cx="7647214" cy="4082913"/>
              </a:xfrm>
              <a:prstGeom prst="rect">
                <a:avLst/>
              </a:prstGeom>
              <a:blipFill rotWithShape="0">
                <a:blip r:embed="rId3"/>
                <a:stretch>
                  <a:fillRect l="-718" t="-746" r="-1037" b="-1343"/>
                </a:stretch>
              </a:blipFill>
            </p:spPr>
            <p:txBody>
              <a:bodyPr/>
              <a:lstStyle/>
              <a:p>
                <a:r>
                  <a:rPr lang="en-US">
                    <a:noFill/>
                  </a:rPr>
                  <a:t> </a:t>
                </a:r>
              </a:p>
            </p:txBody>
          </p:sp>
        </mc:Fallback>
      </mc:AlternateContent>
      <p:sp>
        <p:nvSpPr>
          <p:cNvPr id="68" name="文本框 67"/>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b="1"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2358781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The Composition Effect (3/3)</a:t>
            </a:r>
          </a:p>
          <a:p>
            <a:r>
              <a:rPr lang="en-US" sz="2400" dirty="0" smtClean="0">
                <a:latin typeface="Calibri" panose="020F0502020204030204" pitchFamily="34" charset="0"/>
              </a:rPr>
              <a:t>Other solutions</a:t>
            </a: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 name="文本框 1"/>
              <p:cNvSpPr txBox="1"/>
              <p:nvPr/>
            </p:nvSpPr>
            <p:spPr>
              <a:xfrm>
                <a:off x="3035300" y="1654629"/>
                <a:ext cx="7647214" cy="5257786"/>
              </a:xfrm>
              <a:prstGeom prst="rect">
                <a:avLst/>
              </a:prstGeom>
              <a:noFill/>
            </p:spPr>
            <p:txBody>
              <a:bodyPr wrap="square" rtlCol="0">
                <a:spAutoFit/>
              </a:bodyPr>
              <a:lstStyle/>
              <a:p>
                <a:r>
                  <a:rPr lang="en-US" dirty="0" smtClean="0"/>
                  <a:t>Another way to understand allocation of saving across countries is by analyzing a country’s supply of saving relative to tis demand for investment. Author shows that because the young who work and earn labor income are the savers in the economy, </a:t>
                </a:r>
                <a:r>
                  <a:rPr lang="en-US" b="1" dirty="0" smtClean="0"/>
                  <a:t>a country’s supply of savings derives from its capacity to generate labor income</a:t>
                </a:r>
                <a:r>
                  <a:rPr lang="en-US" dirty="0" smtClean="0"/>
                  <a:t>. That said, country’s saving to GDP ration at anytime depends on its relative capital-labor ratio. Since,</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num>
                        <m:den>
                          <m:r>
                            <a:rPr lang="en-US" b="0" i="1" smtClean="0">
                              <a:latin typeface="Cambria Math" panose="02040503050406030204" pitchFamily="18" charset="0"/>
                            </a:rPr>
                            <m:t>𝐺𝑃</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𝐷</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𝑘</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𝑙</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𝛽</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𝜙</m:t>
                                      </m:r>
                                    </m:e>
                                  </m:d>
                                </m:num>
                                <m:den>
                                  <m:r>
                                    <a:rPr lang="en-US" b="0" i="1" smtClean="0">
                                      <a:latin typeface="Cambria Math" panose="02040503050406030204" pitchFamily="18" charset="0"/>
                                    </a:rPr>
                                    <m:t>1+</m:t>
                                  </m:r>
                                  <m:r>
                                    <a:rPr lang="en-US" b="0" i="1" smtClean="0">
                                      <a:latin typeface="Cambria Math" panose="02040503050406030204" pitchFamily="18" charset="0"/>
                                    </a:rPr>
                                    <m:t>𝛽</m:t>
                                  </m:r>
                                </m:den>
                              </m:f>
                            </m:e>
                          </m:d>
                          <m:r>
                            <a:rPr lang="en-US" b="0" i="1" smtClean="0">
                              <a:latin typeface="Cambria Math" panose="02040503050406030204" pitchFamily="18" charset="0"/>
                            </a:rPr>
                            <m:t>+1</m:t>
                          </m:r>
                        </m:den>
                      </m:f>
                    </m:oMath>
                  </m:oMathPara>
                </a14:m>
                <a:endParaRPr lang="en-US" dirty="0" smtClean="0"/>
              </a:p>
              <a:p>
                <a:r>
                  <a:rPr lang="en-US" dirty="0" smtClean="0"/>
                  <a:t>Then,</a:t>
                </a:r>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𝑆</m:t>
                              </m:r>
                            </m:e>
                            <m:sub>
                              <m:r>
                                <a:rPr lang="en-US" b="0" i="1" smtClean="0">
                                  <a:latin typeface="Cambria Math" panose="02040503050406030204" pitchFamily="18" charset="0"/>
                                </a:rPr>
                                <m:t>𝑡</m:t>
                              </m:r>
                            </m:sub>
                            <m:sup>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 </m:t>
                              </m:r>
                            </m:sup>
                          </m:sSubSup>
                        </m:num>
                        <m:den>
                          <m:r>
                            <a:rPr lang="en-US" i="1">
                              <a:latin typeface="Cambria Math" panose="02040503050406030204" pitchFamily="18" charset="0"/>
                            </a:rPr>
                            <m:t>𝐺𝑃</m:t>
                          </m:r>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𝑡</m:t>
                              </m:r>
                            </m:sub>
                            <m:sup>
                              <m:r>
                                <a:rPr lang="en-US" i="1">
                                  <a:latin typeface="Cambria Math" panose="02040503050406030204" pitchFamily="18" charset="0"/>
                                </a:rPr>
                                <m:t>𝑗</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𝛽</m:t>
                          </m:r>
                          <m:r>
                            <a:rPr lang="en-US" b="0" i="1" smtClean="0">
                              <a:latin typeface="Cambria Math" panose="02040503050406030204" pitchFamily="18" charset="0"/>
                            </a:rPr>
                            <m:t>/(1+</m:t>
                          </m:r>
                          <m:r>
                            <a:rPr lang="en-US" b="0" i="1" smtClean="0">
                              <a:latin typeface="Cambria Math" panose="02040503050406030204" pitchFamily="18" charset="0"/>
                            </a:rPr>
                            <m:t>𝛽</m:t>
                          </m:r>
                          <m:r>
                            <a:rPr lang="en-US" b="0" i="1" smtClean="0">
                              <a:latin typeface="Cambria Math" panose="02040503050406030204" pitchFamily="18" charset="0"/>
                            </a:rPr>
                            <m:t>)</m:t>
                          </m:r>
                        </m:num>
                        <m:den>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𝑡</m:t>
                              </m:r>
                            </m:sub>
                            <m:sup>
                              <m:r>
                                <a:rPr lang="en-US" i="1">
                                  <a:latin typeface="Cambria Math" panose="02040503050406030204" pitchFamily="18" charset="0"/>
                                </a:rPr>
                                <m:t>𝑗</m:t>
                              </m:r>
                            </m:sup>
                          </m:sSubSup>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𝑘</m:t>
                                      </m:r>
                                    </m:sub>
                                  </m:sSub>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𝑙</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𝛽</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𝜙</m:t>
                                      </m:r>
                                    </m:e>
                                  </m:d>
                                </m:num>
                                <m:den>
                                  <m:r>
                                    <a:rPr lang="en-US" i="1">
                                      <a:latin typeface="Cambria Math" panose="02040503050406030204" pitchFamily="18" charset="0"/>
                                    </a:rPr>
                                    <m:t>1+</m:t>
                                  </m:r>
                                  <m:r>
                                    <a:rPr lang="en-US" i="1">
                                      <a:latin typeface="Cambria Math" panose="02040503050406030204" pitchFamily="18" charset="0"/>
                                    </a:rPr>
                                    <m:t>𝛽</m:t>
                                  </m:r>
                                </m:den>
                              </m:f>
                            </m:e>
                          </m:d>
                          <m:r>
                            <a:rPr lang="en-US" i="1">
                              <a:latin typeface="Cambria Math" panose="02040503050406030204" pitchFamily="18" charset="0"/>
                            </a:rPr>
                            <m:t>+1</m:t>
                          </m:r>
                        </m:den>
                      </m:f>
                    </m:oMath>
                  </m:oMathPara>
                </a14:m>
                <a:endParaRPr lang="en-US" dirty="0" smtClean="0"/>
              </a:p>
              <a:p>
                <a:r>
                  <a:rPr lang="en-US" dirty="0" smtClean="0"/>
                  <a:t>And,</a:t>
                </a:r>
              </a:p>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r>
                            <a:rPr lang="en-US" b="0" i="1" smtClean="0">
                              <a:latin typeface="Cambria Math" panose="02040503050406030204" pitchFamily="18" charset="0"/>
                            </a:rPr>
                            <m:t>𝜙</m:t>
                          </m:r>
                        </m:num>
                        <m:den>
                          <m:r>
                            <a:rPr lang="en-US" i="1">
                              <a:latin typeface="Cambria Math" panose="02040503050406030204" pitchFamily="18" charset="0"/>
                            </a:rPr>
                            <m:t>𝐺𝑃</m:t>
                          </m:r>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𝑡</m:t>
                              </m:r>
                            </m:sub>
                            <m:sup>
                              <m:r>
                                <a:rPr lang="en-US" i="1">
                                  <a:latin typeface="Cambria Math" panose="02040503050406030204" pitchFamily="18" charset="0"/>
                                </a:rPr>
                                <m:t>𝑗</m:t>
                              </m:r>
                            </m:sup>
                          </m:sSubSup>
                        </m:den>
                      </m:f>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𝑡</m:t>
                              </m:r>
                            </m:sub>
                            <m:sup>
                              <m:r>
                                <a:rPr lang="en-US" b="0" i="1" smtClean="0">
                                  <a:latin typeface="Cambria Math" panose="02040503050406030204" pitchFamily="18" charset="0"/>
                                </a:rPr>
                                <m:t>𝑗</m:t>
                              </m:r>
                            </m:sup>
                          </m:sSubSup>
                          <m:r>
                            <a:rPr lang="en-US" i="1">
                              <a:latin typeface="Cambria Math" panose="02040503050406030204" pitchFamily="18" charset="0"/>
                            </a:rPr>
                            <m:t>𝛽</m:t>
                          </m:r>
                          <m:r>
                            <a:rPr lang="en-US" i="1">
                              <a:latin typeface="Cambria Math" panose="02040503050406030204" pitchFamily="18" charset="0"/>
                            </a:rPr>
                            <m:t>/(1+</m:t>
                          </m:r>
                          <m:r>
                            <a:rPr lang="en-US" i="1">
                              <a:latin typeface="Cambria Math" panose="02040503050406030204" pitchFamily="18" charset="0"/>
                            </a:rPr>
                            <m:t>𝛽</m:t>
                          </m:r>
                          <m:r>
                            <a:rPr lang="en-US" i="1">
                              <a:latin typeface="Cambria Math" panose="02040503050406030204" pitchFamily="18" charset="0"/>
                            </a:rPr>
                            <m:t>)</m:t>
                          </m:r>
                        </m:num>
                        <m:den>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𝑡</m:t>
                              </m:r>
                            </m:sub>
                            <m:sup>
                              <m:r>
                                <a:rPr lang="en-US" i="1">
                                  <a:latin typeface="Cambria Math" panose="02040503050406030204" pitchFamily="18" charset="0"/>
                                </a:rPr>
                                <m:t>𝑗</m:t>
                              </m:r>
                            </m:sup>
                          </m:sSubSup>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𝑘</m:t>
                                      </m:r>
                                    </m:sub>
                                  </m:sSub>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𝑙</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𝛽</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𝜙</m:t>
                                      </m:r>
                                    </m:e>
                                  </m:d>
                                </m:num>
                                <m:den>
                                  <m:r>
                                    <a:rPr lang="en-US" i="1">
                                      <a:latin typeface="Cambria Math" panose="02040503050406030204" pitchFamily="18" charset="0"/>
                                    </a:rPr>
                                    <m:t>1+</m:t>
                                  </m:r>
                                  <m:r>
                                    <a:rPr lang="en-US" i="1">
                                      <a:latin typeface="Cambria Math" panose="02040503050406030204" pitchFamily="18" charset="0"/>
                                    </a:rPr>
                                    <m:t>𝛽</m:t>
                                  </m:r>
                                </m:den>
                              </m:f>
                            </m:e>
                          </m:d>
                          <m:r>
                            <a:rPr lang="en-US" i="1">
                              <a:latin typeface="Cambria Math" panose="02040503050406030204" pitchFamily="18" charset="0"/>
                            </a:rPr>
                            <m:t>+1</m:t>
                          </m:r>
                        </m:den>
                      </m:f>
                    </m:oMath>
                  </m:oMathPara>
                </a14:m>
                <a:endParaRPr lang="en-US" dirty="0" smtClean="0"/>
              </a:p>
              <a:p>
                <a:endParaRPr 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3035300" y="1654629"/>
                <a:ext cx="7647214" cy="5257786"/>
              </a:xfrm>
              <a:prstGeom prst="rect">
                <a:avLst/>
              </a:prstGeom>
              <a:blipFill rotWithShape="0">
                <a:blip r:embed="rId3"/>
                <a:stretch>
                  <a:fillRect l="-718" t="-579" r="-957"/>
                </a:stretch>
              </a:blipFill>
            </p:spPr>
            <p:txBody>
              <a:bodyPr/>
              <a:lstStyle/>
              <a:p>
                <a:r>
                  <a:rPr lang="en-US">
                    <a:noFill/>
                  </a:rPr>
                  <a:t> </a:t>
                </a:r>
              </a:p>
            </p:txBody>
          </p:sp>
        </mc:Fallback>
      </mc:AlternateContent>
      <p:sp>
        <p:nvSpPr>
          <p:cNvPr id="7" name="文本框 6"/>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a:t>
            </a:r>
            <a:r>
              <a:rPr lang="en-US" sz="2000" dirty="0" smtClean="0">
                <a:latin typeface="Calibri" panose="020F0502020204030204" pitchFamily="34" charset="0"/>
              </a:rPr>
              <a:t>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b="1"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1139132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Analysis - Quantitative Analysis</a:t>
            </a:r>
          </a:p>
          <a:p>
            <a:r>
              <a:rPr lang="en-US" sz="2400" dirty="0" smtClean="0">
                <a:latin typeface="Calibri" panose="020F0502020204030204" pitchFamily="34" charset="0"/>
              </a:rPr>
              <a:t>Extending into Multi-period OLG setting</a:t>
            </a: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2" name="文本框 1"/>
          <p:cNvSpPr txBox="1"/>
          <p:nvPr/>
        </p:nvSpPr>
        <p:spPr>
          <a:xfrm>
            <a:off x="3035300" y="1654629"/>
            <a:ext cx="7647214" cy="369332"/>
          </a:xfrm>
          <a:prstGeom prst="rect">
            <a:avLst/>
          </a:prstGeom>
          <a:noFill/>
        </p:spPr>
        <p:txBody>
          <a:bodyPr wrap="square" rtlCol="0">
            <a:spAutoFit/>
          </a:bodyPr>
          <a:lstStyle/>
          <a:p>
            <a:endParaRPr lang="en-US" dirty="0"/>
          </a:p>
        </p:txBody>
      </p:sp>
      <p:sp>
        <p:nvSpPr>
          <p:cNvPr id="7" name="文本框 6"/>
          <p:cNvSpPr txBox="1"/>
          <p:nvPr/>
        </p:nvSpPr>
        <p:spPr>
          <a:xfrm>
            <a:off x="3410401" y="3731192"/>
            <a:ext cx="6284010" cy="2308324"/>
          </a:xfrm>
          <a:prstGeom prst="rect">
            <a:avLst/>
          </a:prstGeom>
          <a:noFill/>
          <a:ln w="12700">
            <a:solidFill>
              <a:schemeClr val="bg1">
                <a:lumMod val="50000"/>
              </a:schemeClr>
            </a:solidFill>
            <a:prstDash val="dash"/>
          </a:ln>
        </p:spPr>
        <p:txBody>
          <a:bodyPr wrap="square" rtlCol="0">
            <a:spAutoFit/>
          </a:bodyPr>
          <a:lstStyle/>
          <a:p>
            <a:r>
              <a:rPr lang="en-US" dirty="0" smtClean="0"/>
              <a:t>Here author extends the analytical two-period OLG framework to a multi-period OLG setting, allowing for an additional </a:t>
            </a:r>
            <a:r>
              <a:rPr lang="en-US" dirty="0" err="1" smtClean="0"/>
              <a:t>nontradable</a:t>
            </a:r>
            <a:r>
              <a:rPr lang="en-US" dirty="0" smtClean="0"/>
              <a:t> sector. And then use that framework to examine two important global events in the past. She examines what the almost-simultaneous advent of emerging economies implies for international capital flows. Also, increasing labor force in emerging market will have its impact on the current account with the help of factor-proportions trade.</a:t>
            </a:r>
            <a:endParaRPr lang="en-US" dirty="0"/>
          </a:p>
        </p:txBody>
      </p:sp>
      <p:grpSp>
        <p:nvGrpSpPr>
          <p:cNvPr id="8" name="组合 7"/>
          <p:cNvGrpSpPr/>
          <p:nvPr/>
        </p:nvGrpSpPr>
        <p:grpSpPr>
          <a:xfrm>
            <a:off x="3033533" y="1398917"/>
            <a:ext cx="7942263" cy="2211387"/>
            <a:chOff x="781050" y="2662238"/>
            <a:chExt cx="7942263" cy="2211387"/>
          </a:xfrm>
        </p:grpSpPr>
        <p:sp>
          <p:nvSpPr>
            <p:cNvPr id="10" name="Freeform 3"/>
            <p:cNvSpPr>
              <a:spLocks/>
            </p:cNvSpPr>
            <p:nvPr/>
          </p:nvSpPr>
          <p:spPr bwMode="gray">
            <a:xfrm>
              <a:off x="781050" y="2662238"/>
              <a:ext cx="7942263" cy="2211387"/>
            </a:xfrm>
            <a:custGeom>
              <a:avLst/>
              <a:gdLst>
                <a:gd name="T0" fmla="*/ 0 w 6080"/>
                <a:gd name="T1" fmla="*/ 850 h 1692"/>
                <a:gd name="T2" fmla="*/ 55 w 6080"/>
                <a:gd name="T3" fmla="*/ 850 h 1692"/>
                <a:gd name="T4" fmla="*/ 5001 w 6080"/>
                <a:gd name="T5" fmla="*/ 1143 h 1692"/>
                <a:gd name="T6" fmla="*/ 5010 w 6080"/>
                <a:gd name="T7" fmla="*/ 1692 h 1692"/>
                <a:gd name="T8" fmla="*/ 6080 w 6080"/>
                <a:gd name="T9" fmla="*/ 832 h 1692"/>
                <a:gd name="T10" fmla="*/ 5019 w 6080"/>
                <a:gd name="T11" fmla="*/ 0 h 1692"/>
                <a:gd name="T12" fmla="*/ 5010 w 6080"/>
                <a:gd name="T13" fmla="*/ 530 h 1692"/>
                <a:gd name="T14" fmla="*/ 0 w 6080"/>
                <a:gd name="T15" fmla="*/ 850 h 1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80" h="1692">
                  <a:moveTo>
                    <a:pt x="0" y="850"/>
                  </a:moveTo>
                  <a:cubicBezTo>
                    <a:pt x="18" y="850"/>
                    <a:pt x="37" y="850"/>
                    <a:pt x="55" y="850"/>
                  </a:cubicBezTo>
                  <a:lnTo>
                    <a:pt x="5001" y="1143"/>
                  </a:lnTo>
                  <a:lnTo>
                    <a:pt x="5010" y="1692"/>
                  </a:lnTo>
                  <a:lnTo>
                    <a:pt x="6080" y="832"/>
                  </a:lnTo>
                  <a:lnTo>
                    <a:pt x="5019" y="0"/>
                  </a:lnTo>
                  <a:lnTo>
                    <a:pt x="5010" y="530"/>
                  </a:lnTo>
                  <a:lnTo>
                    <a:pt x="0" y="850"/>
                  </a:lnTo>
                  <a:close/>
                </a:path>
              </a:pathLst>
            </a:custGeom>
            <a:solidFill>
              <a:srgbClr val="9B3519"/>
            </a:solidFill>
            <a:ln w="25400" cap="flat" cmpd="sng">
              <a:solidFill>
                <a:srgbClr val="FFFFFF"/>
              </a:solidFill>
              <a:prstDash val="solid"/>
              <a:round/>
              <a:headEnd/>
              <a:tailEnd/>
            </a:ln>
            <a:effectLst>
              <a:outerShdw dist="107763" dir="2700000" algn="ctr" rotWithShape="0">
                <a:schemeClr val="bg1">
                  <a:lumMod val="75000"/>
                  <a:alpha val="50000"/>
                </a:schemeClr>
              </a:outerShdw>
            </a:effectLst>
            <a:extLst/>
          </p:spPr>
          <p:txBody>
            <a:bodyPr lIns="45720" tIns="44450" rIns="45720" bIns="44450" anchor="ctr" anchorCtr="1"/>
            <a:lstStyle/>
            <a:p>
              <a:endParaRPr lang="zh-CN" altLang="en-US" sz="1400">
                <a:latin typeface="Arial"/>
                <a:ea typeface="楷体_GB2312"/>
                <a:sym typeface="Arial"/>
              </a:endParaRPr>
            </a:p>
          </p:txBody>
        </p:sp>
        <p:sp>
          <p:nvSpPr>
            <p:cNvPr id="11" name="Oval 4"/>
            <p:cNvSpPr>
              <a:spLocks noChangeArrowheads="1"/>
            </p:cNvSpPr>
            <p:nvPr/>
          </p:nvSpPr>
          <p:spPr bwMode="gray">
            <a:xfrm>
              <a:off x="1518969" y="3028077"/>
              <a:ext cx="1512888" cy="1512888"/>
            </a:xfrm>
            <a:prstGeom prst="ellipse">
              <a:avLst/>
            </a:prstGeom>
            <a:solidFill>
              <a:schemeClr val="accent4"/>
            </a:solidFill>
            <a:ln w="25400" algn="ctr">
              <a:solidFill>
                <a:srgbClr val="FFFFFF"/>
              </a:solidFill>
              <a:round/>
              <a:headEnd/>
              <a:tailEnd/>
            </a:ln>
            <a:effectLst>
              <a:outerShdw dist="107763" dir="2700000" algn="ctr" rotWithShape="0">
                <a:schemeClr val="bg1">
                  <a:lumMod val="75000"/>
                  <a:alpha val="50000"/>
                </a:schemeClr>
              </a:outerShdw>
            </a:effectLst>
            <a:extLst/>
          </p:spPr>
          <p:txBody>
            <a:bodyPr lIns="45720" tIns="44450" rIns="45720" bIns="44450" anchor="ctr" anchorCtr="1"/>
            <a:lstStyle/>
            <a:p>
              <a:pPr algn="ctr"/>
              <a:r>
                <a:rPr lang="en-US" altLang="zh-CN" sz="1400" b="1" dirty="0" smtClean="0">
                  <a:latin typeface="Arial"/>
                  <a:ea typeface="楷体_GB2312"/>
                  <a:sym typeface="Arial"/>
                </a:rPr>
                <a:t>Two-period OLG Framework</a:t>
              </a:r>
              <a:endParaRPr lang="zh-CN" altLang="en-US" sz="1400" b="1" dirty="0">
                <a:latin typeface="Arial"/>
                <a:ea typeface="楷体_GB2312"/>
                <a:sym typeface="Arial"/>
              </a:endParaRPr>
            </a:p>
          </p:txBody>
        </p:sp>
        <p:sp>
          <p:nvSpPr>
            <p:cNvPr id="12" name="Oval 5"/>
            <p:cNvSpPr>
              <a:spLocks noChangeArrowheads="1"/>
            </p:cNvSpPr>
            <p:nvPr/>
          </p:nvSpPr>
          <p:spPr bwMode="gray">
            <a:xfrm>
              <a:off x="3543480" y="3028077"/>
              <a:ext cx="1512887" cy="1512888"/>
            </a:xfrm>
            <a:prstGeom prst="ellipse">
              <a:avLst/>
            </a:prstGeom>
            <a:solidFill>
              <a:schemeClr val="accent1"/>
            </a:solidFill>
            <a:ln w="25400" algn="ctr">
              <a:solidFill>
                <a:srgbClr val="FFFFFF"/>
              </a:solidFill>
              <a:round/>
              <a:headEnd/>
              <a:tailEnd/>
            </a:ln>
            <a:effectLst>
              <a:outerShdw dist="107763" dir="2700000" algn="ctr" rotWithShape="0">
                <a:schemeClr val="bg1">
                  <a:lumMod val="75000"/>
                  <a:alpha val="50000"/>
                </a:schemeClr>
              </a:outerShdw>
            </a:effectLst>
            <a:extLst/>
          </p:spPr>
          <p:txBody>
            <a:bodyPr lIns="45720" tIns="44450" rIns="45720" bIns="44450" anchor="ctr" anchorCtr="1"/>
            <a:lstStyle/>
            <a:p>
              <a:pPr algn="ctr"/>
              <a:r>
                <a:rPr lang="en-US" altLang="zh-CN" sz="1400" b="1" dirty="0" smtClean="0">
                  <a:solidFill>
                    <a:schemeClr val="bg1"/>
                  </a:solidFill>
                  <a:latin typeface="Arial"/>
                  <a:ea typeface="楷体_GB2312"/>
                  <a:sym typeface="Arial"/>
                </a:rPr>
                <a:t>Multi-period OLG Framework</a:t>
              </a:r>
              <a:endParaRPr lang="zh-CN" altLang="en-US" sz="1400" b="1" dirty="0">
                <a:solidFill>
                  <a:schemeClr val="bg1"/>
                </a:solidFill>
                <a:latin typeface="Arial"/>
                <a:ea typeface="楷体_GB2312"/>
                <a:sym typeface="Arial"/>
              </a:endParaRPr>
            </a:p>
          </p:txBody>
        </p:sp>
        <p:sp>
          <p:nvSpPr>
            <p:cNvPr id="13" name="Oval 6"/>
            <p:cNvSpPr>
              <a:spLocks noChangeArrowheads="1"/>
            </p:cNvSpPr>
            <p:nvPr/>
          </p:nvSpPr>
          <p:spPr bwMode="gray">
            <a:xfrm>
              <a:off x="5567990" y="3011487"/>
              <a:ext cx="1512887" cy="1512888"/>
            </a:xfrm>
            <a:prstGeom prst="ellipse">
              <a:avLst/>
            </a:prstGeom>
            <a:solidFill>
              <a:schemeClr val="accent6"/>
            </a:solidFill>
            <a:ln w="25400" algn="ctr">
              <a:solidFill>
                <a:srgbClr val="FFFFFF"/>
              </a:solidFill>
              <a:round/>
              <a:headEnd/>
              <a:tailEnd/>
            </a:ln>
            <a:effectLst>
              <a:outerShdw dist="107763" dir="2700000" algn="ctr" rotWithShape="0">
                <a:schemeClr val="bg1">
                  <a:lumMod val="75000"/>
                  <a:alpha val="50000"/>
                </a:schemeClr>
              </a:outerShdw>
            </a:effectLst>
            <a:extLst/>
          </p:spPr>
          <p:txBody>
            <a:bodyPr lIns="45720" tIns="44450" rIns="45720" bIns="44450" anchor="ctr" anchorCtr="1"/>
            <a:lstStyle/>
            <a:p>
              <a:pPr algn="ctr"/>
              <a:r>
                <a:rPr lang="en-US" altLang="zh-CN" sz="1400" b="1" dirty="0" smtClean="0">
                  <a:latin typeface="Arial"/>
                  <a:ea typeface="楷体_GB2312"/>
                  <a:sym typeface="Arial"/>
                </a:rPr>
                <a:t>Apply to two global events</a:t>
              </a:r>
              <a:endParaRPr lang="zh-CN" altLang="en-US" sz="1400" b="1" dirty="0">
                <a:latin typeface="Arial"/>
                <a:ea typeface="楷体_GB2312"/>
                <a:sym typeface="Arial"/>
              </a:endParaRPr>
            </a:p>
          </p:txBody>
        </p:sp>
      </p:grpSp>
      <p:sp>
        <p:nvSpPr>
          <p:cNvPr id="14" name="文本框 13"/>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b="1"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b="1"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453742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523220"/>
          </a:xfrm>
          <a:prstGeom prst="rect">
            <a:avLst/>
          </a:prstGeom>
          <a:solidFill>
            <a:schemeClr val="bg1"/>
          </a:solidFill>
        </p:spPr>
        <p:txBody>
          <a:bodyPr wrap="square" rtlCol="0">
            <a:spAutoFit/>
          </a:bodyPr>
          <a:lstStyle/>
          <a:p>
            <a:r>
              <a:rPr lang="en-US" sz="2800" dirty="0" smtClean="0">
                <a:latin typeface="Calibri" panose="020F0502020204030204" pitchFamily="34" charset="0"/>
              </a:rPr>
              <a:t>Summary and Conclusion</a:t>
            </a: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2" name="文本框 1"/>
          <p:cNvSpPr txBox="1"/>
          <p:nvPr/>
        </p:nvSpPr>
        <p:spPr>
          <a:xfrm>
            <a:off x="3035300" y="1654629"/>
            <a:ext cx="7647214" cy="369332"/>
          </a:xfrm>
          <a:prstGeom prst="rect">
            <a:avLst/>
          </a:prstGeom>
          <a:noFill/>
        </p:spPr>
        <p:txBody>
          <a:bodyPr wrap="square" rtlCol="0">
            <a:spAutoFit/>
          </a:bodyPr>
          <a:lstStyle/>
          <a:p>
            <a:endParaRPr lang="en-US" dirty="0"/>
          </a:p>
        </p:txBody>
      </p:sp>
      <p:grpSp>
        <p:nvGrpSpPr>
          <p:cNvPr id="42" name="组合 41"/>
          <p:cNvGrpSpPr/>
          <p:nvPr/>
        </p:nvGrpSpPr>
        <p:grpSpPr>
          <a:xfrm>
            <a:off x="3146425" y="1170442"/>
            <a:ext cx="8324850" cy="4925558"/>
            <a:chOff x="881063" y="1649413"/>
            <a:chExt cx="8324850" cy="4925558"/>
          </a:xfrm>
        </p:grpSpPr>
        <p:sp>
          <p:nvSpPr>
            <p:cNvPr id="43" name="AutoShape 6"/>
            <p:cNvSpPr>
              <a:spLocks noChangeArrowheads="1"/>
            </p:cNvSpPr>
            <p:nvPr/>
          </p:nvSpPr>
          <p:spPr bwMode="auto">
            <a:xfrm>
              <a:off x="4149725" y="2787650"/>
              <a:ext cx="1624013" cy="1268413"/>
            </a:xfrm>
            <a:prstGeom prst="triangle">
              <a:avLst>
                <a:gd name="adj" fmla="val 50000"/>
              </a:avLst>
            </a:prstGeom>
            <a:solidFill>
              <a:srgbClr val="CBAA7B"/>
            </a:solidFill>
            <a:ln>
              <a:noFill/>
            </a:ln>
            <a:effectLst/>
            <a:extLs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defTabSz="314325" eaLnBrk="0" hangingPunct="0">
                <a:spcAft>
                  <a:spcPct val="10000"/>
                </a:spcAft>
              </a:pPr>
              <a:endParaRPr lang="zh-CN" altLang="zh-CN" sz="1600" b="1" dirty="0">
                <a:solidFill>
                  <a:schemeClr val="bg1"/>
                </a:solidFill>
                <a:sym typeface="Arial"/>
              </a:endParaRPr>
            </a:p>
          </p:txBody>
        </p:sp>
        <p:sp>
          <p:nvSpPr>
            <p:cNvPr id="44" name="Freeform 7"/>
            <p:cNvSpPr>
              <a:spLocks/>
            </p:cNvSpPr>
            <p:nvPr/>
          </p:nvSpPr>
          <p:spPr bwMode="auto">
            <a:xfrm>
              <a:off x="3184525" y="2119313"/>
              <a:ext cx="1990725" cy="2560637"/>
            </a:xfrm>
            <a:custGeom>
              <a:avLst/>
              <a:gdLst>
                <a:gd name="T0" fmla="*/ 0 w 986"/>
                <a:gd name="T1" fmla="*/ 1404 h 1404"/>
                <a:gd name="T2" fmla="*/ 814 w 986"/>
                <a:gd name="T3" fmla="*/ 0 h 1404"/>
                <a:gd name="T4" fmla="*/ 986 w 986"/>
                <a:gd name="T5" fmla="*/ 329 h 1404"/>
              </a:gdLst>
              <a:ahLst/>
              <a:cxnLst>
                <a:cxn ang="0">
                  <a:pos x="T0" y="T1"/>
                </a:cxn>
                <a:cxn ang="0">
                  <a:pos x="T2" y="T3"/>
                </a:cxn>
                <a:cxn ang="0">
                  <a:pos x="T4" y="T5"/>
                </a:cxn>
              </a:cxnLst>
              <a:rect l="0" t="0" r="r" b="b"/>
              <a:pathLst>
                <a:path w="986" h="1404">
                  <a:moveTo>
                    <a:pt x="0" y="1404"/>
                  </a:moveTo>
                  <a:lnTo>
                    <a:pt x="814" y="0"/>
                  </a:lnTo>
                  <a:lnTo>
                    <a:pt x="986" y="329"/>
                  </a:lnTo>
                </a:path>
              </a:pathLst>
            </a:custGeom>
            <a:noFill/>
            <a:ln w="22225" cap="flat" cmpd="sng">
              <a:solidFill>
                <a:srgbClr val="BD8C46"/>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sym typeface="Arial"/>
              </a:endParaRPr>
            </a:p>
          </p:txBody>
        </p:sp>
        <p:sp>
          <p:nvSpPr>
            <p:cNvPr id="45" name="Freeform 8"/>
            <p:cNvSpPr>
              <a:spLocks/>
            </p:cNvSpPr>
            <p:nvPr/>
          </p:nvSpPr>
          <p:spPr bwMode="auto">
            <a:xfrm>
              <a:off x="3578225" y="4027488"/>
              <a:ext cx="3278188" cy="514350"/>
            </a:xfrm>
            <a:custGeom>
              <a:avLst/>
              <a:gdLst>
                <a:gd name="T0" fmla="*/ 1623 w 1623"/>
                <a:gd name="T1" fmla="*/ 281 h 281"/>
                <a:gd name="T2" fmla="*/ 0 w 1623"/>
                <a:gd name="T3" fmla="*/ 277 h 281"/>
                <a:gd name="T4" fmla="*/ 174 w 1623"/>
                <a:gd name="T5" fmla="*/ 0 h 281"/>
              </a:gdLst>
              <a:ahLst/>
              <a:cxnLst>
                <a:cxn ang="0">
                  <a:pos x="T0" y="T1"/>
                </a:cxn>
                <a:cxn ang="0">
                  <a:pos x="T2" y="T3"/>
                </a:cxn>
                <a:cxn ang="0">
                  <a:pos x="T4" y="T5"/>
                </a:cxn>
              </a:cxnLst>
              <a:rect l="0" t="0" r="r" b="b"/>
              <a:pathLst>
                <a:path w="1623" h="281">
                  <a:moveTo>
                    <a:pt x="1623" y="281"/>
                  </a:moveTo>
                  <a:lnTo>
                    <a:pt x="0" y="277"/>
                  </a:lnTo>
                  <a:lnTo>
                    <a:pt x="174" y="0"/>
                  </a:lnTo>
                </a:path>
              </a:pathLst>
            </a:custGeom>
            <a:noFill/>
            <a:ln w="22225" cap="flat" cmpd="sng">
              <a:solidFill>
                <a:srgbClr val="BD8C46"/>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sym typeface="Arial"/>
              </a:endParaRPr>
            </a:p>
          </p:txBody>
        </p:sp>
        <p:sp>
          <p:nvSpPr>
            <p:cNvPr id="46" name="Freeform 9"/>
            <p:cNvSpPr>
              <a:spLocks/>
            </p:cNvSpPr>
            <p:nvPr/>
          </p:nvSpPr>
          <p:spPr bwMode="auto">
            <a:xfrm>
              <a:off x="4872038" y="1727200"/>
              <a:ext cx="1631950" cy="2566988"/>
            </a:xfrm>
            <a:custGeom>
              <a:avLst/>
              <a:gdLst>
                <a:gd name="T0" fmla="*/ 0 w 808"/>
                <a:gd name="T1" fmla="*/ 0 h 1408"/>
                <a:gd name="T2" fmla="*/ 808 w 808"/>
                <a:gd name="T3" fmla="*/ 1408 h 1408"/>
                <a:gd name="T4" fmla="*/ 430 w 808"/>
                <a:gd name="T5" fmla="*/ 1407 h 1408"/>
              </a:gdLst>
              <a:ahLst/>
              <a:cxnLst>
                <a:cxn ang="0">
                  <a:pos x="T0" y="T1"/>
                </a:cxn>
                <a:cxn ang="0">
                  <a:pos x="T2" y="T3"/>
                </a:cxn>
                <a:cxn ang="0">
                  <a:pos x="T4" y="T5"/>
                </a:cxn>
              </a:cxnLst>
              <a:rect l="0" t="0" r="r" b="b"/>
              <a:pathLst>
                <a:path w="808" h="1408">
                  <a:moveTo>
                    <a:pt x="0" y="0"/>
                  </a:moveTo>
                  <a:lnTo>
                    <a:pt x="808" y="1408"/>
                  </a:lnTo>
                  <a:lnTo>
                    <a:pt x="430" y="1407"/>
                  </a:lnTo>
                </a:path>
              </a:pathLst>
            </a:custGeom>
            <a:noFill/>
            <a:ln w="22225" cap="flat" cmpd="sng">
              <a:solidFill>
                <a:srgbClr val="BD8C46"/>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sym typeface="Arial"/>
              </a:endParaRPr>
            </a:p>
          </p:txBody>
        </p:sp>
        <p:sp>
          <p:nvSpPr>
            <p:cNvPr id="47" name="Text Box 3"/>
            <p:cNvSpPr txBox="1">
              <a:spLocks noChangeArrowheads="1"/>
            </p:cNvSpPr>
            <p:nvPr/>
          </p:nvSpPr>
          <p:spPr bwMode="auto">
            <a:xfrm>
              <a:off x="3616325" y="5110163"/>
              <a:ext cx="2665413" cy="1464808"/>
            </a:xfrm>
            <a:prstGeom prst="rect">
              <a:avLst/>
            </a:prstGeom>
            <a:solidFill>
              <a:srgbClr val="ECECEC"/>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9" tIns="45688" rIns="91379" bIns="45688"/>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marL="0" indent="0">
                <a:spcBef>
                  <a:spcPct val="50000"/>
                </a:spcBef>
                <a:buSzPct val="80000"/>
              </a:pPr>
              <a:r>
                <a:rPr lang="en-US" altLang="zh-CN" sz="1600" dirty="0" smtClean="0">
                  <a:latin typeface="+mn-lt"/>
                  <a:ea typeface="+mn-ea"/>
                  <a:sym typeface="Arial"/>
                </a:rPr>
                <a:t>There is a mismatch between what neo-classical macroeconomic theory predicts and what is really happening </a:t>
              </a:r>
              <a:endParaRPr lang="en-US" altLang="zh-CN" sz="1600" dirty="0">
                <a:latin typeface="+mn-lt"/>
                <a:ea typeface="+mn-ea"/>
                <a:sym typeface="Arial"/>
              </a:endParaRPr>
            </a:p>
          </p:txBody>
        </p:sp>
        <p:sp>
          <p:nvSpPr>
            <p:cNvPr id="48" name="AutoShape 5"/>
            <p:cNvSpPr>
              <a:spLocks noChangeArrowheads="1"/>
            </p:cNvSpPr>
            <p:nvPr/>
          </p:nvSpPr>
          <p:spPr bwMode="auto">
            <a:xfrm>
              <a:off x="881063" y="2119313"/>
              <a:ext cx="2667000" cy="1799544"/>
            </a:xfrm>
            <a:prstGeom prst="foldedCorner">
              <a:avLst>
                <a:gd name="adj" fmla="val 12500"/>
              </a:avLst>
            </a:prstGeom>
            <a:solidFill>
              <a:srgbClr val="ECECEC"/>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9" tIns="45688" rIns="91379" bIns="45688"/>
            <a:lstStyle/>
            <a:p>
              <a:pPr>
                <a:buSzPct val="80000"/>
              </a:pPr>
              <a:r>
                <a:rPr lang="en-US" altLang="zh-CN" sz="1600" dirty="0" smtClean="0"/>
                <a:t>Author developed a general-equilibrium framework that integrates a factor-proportions paradigm of trade and financial capital flows, allowing for their interplay</a:t>
              </a:r>
              <a:endParaRPr lang="zh-CN" altLang="zh-CN" sz="1600" dirty="0">
                <a:sym typeface="Arial"/>
              </a:endParaRPr>
            </a:p>
          </p:txBody>
        </p:sp>
        <p:sp>
          <p:nvSpPr>
            <p:cNvPr id="49" name="AutoShape 10"/>
            <p:cNvSpPr>
              <a:spLocks noChangeArrowheads="1"/>
            </p:cNvSpPr>
            <p:nvPr/>
          </p:nvSpPr>
          <p:spPr bwMode="auto">
            <a:xfrm flipH="1">
              <a:off x="6540500" y="2119313"/>
              <a:ext cx="2665413" cy="1606550"/>
            </a:xfrm>
            <a:prstGeom prst="foldedCorner">
              <a:avLst>
                <a:gd name="adj" fmla="val 12500"/>
              </a:avLst>
            </a:prstGeom>
            <a:solidFill>
              <a:srgbClr val="ECECEC"/>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79" tIns="45688" rIns="91379" bIns="45688"/>
            <a:lstStyle/>
            <a:p>
              <a:pPr>
                <a:buSzPct val="80000"/>
              </a:pPr>
              <a:r>
                <a:rPr lang="en-US" altLang="zh-CN" sz="1600" dirty="0" smtClean="0">
                  <a:sym typeface="Arial"/>
                </a:rPr>
                <a:t>This paper take into account the composition effect, which coexist with the standard, classical convergence effect. </a:t>
              </a:r>
              <a:endParaRPr lang="zh-CN" altLang="zh-CN" sz="1600" dirty="0">
                <a:sym typeface="Arial"/>
              </a:endParaRPr>
            </a:p>
          </p:txBody>
        </p:sp>
        <p:sp>
          <p:nvSpPr>
            <p:cNvPr id="50" name="Text Box 2"/>
            <p:cNvSpPr txBox="1">
              <a:spLocks noChangeArrowheads="1"/>
            </p:cNvSpPr>
            <p:nvPr/>
          </p:nvSpPr>
          <p:spPr bwMode="auto">
            <a:xfrm>
              <a:off x="3616325" y="4656138"/>
              <a:ext cx="2665413" cy="366712"/>
            </a:xfrm>
            <a:prstGeom prst="rect">
              <a:avLst/>
            </a:prstGeom>
            <a:solidFill>
              <a:schemeClr val="accent6"/>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06" tIns="45704" rIns="91406" bIns="45704"/>
            <a:lstStyle>
              <a:defPPr>
                <a:defRPr lang="zh-CN"/>
              </a:defPPr>
              <a:lvl1pPr algn="ctr" defTabSz="314325" eaLnBrk="0" hangingPunct="0">
                <a:spcBef>
                  <a:spcPct val="50000"/>
                </a:spcBef>
                <a:spcAft>
                  <a:spcPct val="10000"/>
                </a:spcAft>
                <a:defRPr kumimoji="1" sz="1400" b="1">
                  <a:solidFill>
                    <a:schemeClr val="bg1"/>
                  </a:solidFill>
                  <a:latin typeface="Arial"/>
                  <a:ea typeface="楷体_GB2312"/>
                </a:defRPr>
              </a:lvl1pPr>
              <a:lvl2pPr defTabSz="314325">
                <a:spcBef>
                  <a:spcPct val="0"/>
                </a:spcBef>
                <a:defRPr>
                  <a:latin typeface="Arial" pitchFamily="34" charset="0"/>
                  <a:ea typeface="宋体" pitchFamily="2" charset="-122"/>
                </a:defRPr>
              </a:lvl2pPr>
              <a:lvl3pPr defTabSz="314325">
                <a:spcBef>
                  <a:spcPct val="0"/>
                </a:spcBef>
                <a:defRPr>
                  <a:latin typeface="Arial" pitchFamily="34" charset="0"/>
                  <a:ea typeface="宋体" pitchFamily="2" charset="-122"/>
                </a:defRPr>
              </a:lvl3pPr>
              <a:lvl4pPr defTabSz="314325">
                <a:spcBef>
                  <a:spcPct val="0"/>
                </a:spcBef>
                <a:defRPr>
                  <a:latin typeface="Arial" pitchFamily="34" charset="0"/>
                  <a:ea typeface="宋体" pitchFamily="2" charset="-122"/>
                </a:defRPr>
              </a:lvl4pPr>
              <a:lvl5pPr marL="1827213" defTabSz="314325">
                <a:spcBef>
                  <a:spcPct val="0"/>
                </a:spcBef>
                <a:defRPr>
                  <a:latin typeface="Arial" pitchFamily="34" charset="0"/>
                  <a:ea typeface="宋体" pitchFamily="2" charset="-122"/>
                </a:defRPr>
              </a:lvl5pPr>
              <a:lvl6pPr marL="2284413" defTabSz="314325" fontAlgn="base">
                <a:spcBef>
                  <a:spcPct val="0"/>
                </a:spcBef>
                <a:spcAft>
                  <a:spcPct val="0"/>
                </a:spcAft>
                <a:defRPr>
                  <a:latin typeface="Arial" pitchFamily="34" charset="0"/>
                  <a:ea typeface="宋体" pitchFamily="2" charset="-122"/>
                </a:defRPr>
              </a:lvl6pPr>
              <a:lvl7pPr marL="2741613" defTabSz="314325" fontAlgn="base">
                <a:spcBef>
                  <a:spcPct val="0"/>
                </a:spcBef>
                <a:spcAft>
                  <a:spcPct val="0"/>
                </a:spcAft>
                <a:defRPr>
                  <a:latin typeface="Arial" pitchFamily="34" charset="0"/>
                  <a:ea typeface="宋体" pitchFamily="2" charset="-122"/>
                </a:defRPr>
              </a:lvl7pPr>
              <a:lvl8pPr marL="3198813" defTabSz="314325" fontAlgn="base">
                <a:spcBef>
                  <a:spcPct val="0"/>
                </a:spcBef>
                <a:spcAft>
                  <a:spcPct val="0"/>
                </a:spcAft>
                <a:defRPr>
                  <a:latin typeface="Arial" pitchFamily="34" charset="0"/>
                  <a:ea typeface="宋体" pitchFamily="2" charset="-122"/>
                </a:defRPr>
              </a:lvl8pPr>
              <a:lvl9pPr marL="3656013" defTabSz="314325" fontAlgn="base">
                <a:spcBef>
                  <a:spcPct val="0"/>
                </a:spcBef>
                <a:spcAft>
                  <a:spcPct val="0"/>
                </a:spcAft>
                <a:defRPr>
                  <a:latin typeface="Arial" pitchFamily="34" charset="0"/>
                  <a:ea typeface="宋体" pitchFamily="2" charset="-122"/>
                </a:defRPr>
              </a:lvl9pPr>
            </a:lstStyle>
            <a:p>
              <a:r>
                <a:rPr lang="en-US" altLang="zh-CN" sz="1800" dirty="0" smtClean="0">
                  <a:solidFill>
                    <a:schemeClr val="tx1"/>
                  </a:solidFill>
                  <a:latin typeface="+mn-lt"/>
                  <a:ea typeface="+mn-ea"/>
                  <a:sym typeface="Arial"/>
                </a:rPr>
                <a:t>Real-world Events</a:t>
              </a:r>
              <a:endParaRPr lang="zh-CN" altLang="zh-CN" sz="1800" dirty="0">
                <a:solidFill>
                  <a:schemeClr val="tx1"/>
                </a:solidFill>
                <a:latin typeface="+mn-lt"/>
                <a:ea typeface="+mn-ea"/>
                <a:sym typeface="Arial"/>
              </a:endParaRPr>
            </a:p>
          </p:txBody>
        </p:sp>
        <p:sp>
          <p:nvSpPr>
            <p:cNvPr id="51" name="Text Box 4"/>
            <p:cNvSpPr txBox="1">
              <a:spLocks noChangeArrowheads="1"/>
            </p:cNvSpPr>
            <p:nvPr/>
          </p:nvSpPr>
          <p:spPr bwMode="auto">
            <a:xfrm>
              <a:off x="882650" y="1649413"/>
              <a:ext cx="2665413" cy="366712"/>
            </a:xfrm>
            <a:prstGeom prst="rect">
              <a:avLst/>
            </a:prstGeom>
            <a:solidFill>
              <a:schemeClr val="accent4"/>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06" tIns="45704" rIns="91406" bIns="45704"/>
            <a:lstStyle>
              <a:lvl1pPr algn="l" defTabSz="314325">
                <a:spcBef>
                  <a:spcPct val="0"/>
                </a:spcBef>
                <a:defRPr>
                  <a:solidFill>
                    <a:schemeClr val="tx1"/>
                  </a:solidFill>
                  <a:latin typeface="Arial" pitchFamily="34" charset="0"/>
                  <a:ea typeface="宋体" pitchFamily="2" charset="-122"/>
                </a:defRPr>
              </a:lvl1pPr>
              <a:lvl2pPr algn="l" defTabSz="314325">
                <a:spcBef>
                  <a:spcPct val="0"/>
                </a:spcBef>
                <a:defRPr>
                  <a:solidFill>
                    <a:schemeClr val="tx1"/>
                  </a:solidFill>
                  <a:latin typeface="Arial" pitchFamily="34" charset="0"/>
                  <a:ea typeface="宋体" pitchFamily="2" charset="-122"/>
                </a:defRPr>
              </a:lvl2pPr>
              <a:lvl3pPr algn="l" defTabSz="314325">
                <a:spcBef>
                  <a:spcPct val="0"/>
                </a:spcBef>
                <a:defRPr>
                  <a:solidFill>
                    <a:schemeClr val="tx1"/>
                  </a:solidFill>
                  <a:latin typeface="Arial" pitchFamily="34" charset="0"/>
                  <a:ea typeface="宋体" pitchFamily="2" charset="-122"/>
                </a:defRPr>
              </a:lvl3pPr>
              <a:lvl4pPr algn="l" defTabSz="314325">
                <a:spcBef>
                  <a:spcPct val="0"/>
                </a:spcBef>
                <a:defRPr>
                  <a:solidFill>
                    <a:schemeClr val="tx1"/>
                  </a:solidFill>
                  <a:latin typeface="Arial" pitchFamily="34" charset="0"/>
                  <a:ea typeface="宋体" pitchFamily="2" charset="-122"/>
                </a:defRPr>
              </a:lvl4pPr>
              <a:lvl5pPr marL="1827213" algn="l" defTabSz="314325">
                <a:spcBef>
                  <a:spcPct val="0"/>
                </a:spcBef>
                <a:defRPr>
                  <a:solidFill>
                    <a:schemeClr val="tx1"/>
                  </a:solidFill>
                  <a:latin typeface="Arial" pitchFamily="34" charset="0"/>
                  <a:ea typeface="宋体" pitchFamily="2" charset="-122"/>
                </a:defRPr>
              </a:lvl5pPr>
              <a:lvl6pPr marL="2284413" defTabSz="314325" fontAlgn="base">
                <a:spcBef>
                  <a:spcPct val="0"/>
                </a:spcBef>
                <a:spcAft>
                  <a:spcPct val="0"/>
                </a:spcAft>
                <a:defRPr>
                  <a:solidFill>
                    <a:schemeClr val="tx1"/>
                  </a:solidFill>
                  <a:latin typeface="Arial" pitchFamily="34" charset="0"/>
                  <a:ea typeface="宋体" pitchFamily="2" charset="-122"/>
                </a:defRPr>
              </a:lvl6pPr>
              <a:lvl7pPr marL="2741613" defTabSz="314325" fontAlgn="base">
                <a:spcBef>
                  <a:spcPct val="0"/>
                </a:spcBef>
                <a:spcAft>
                  <a:spcPct val="0"/>
                </a:spcAft>
                <a:defRPr>
                  <a:solidFill>
                    <a:schemeClr val="tx1"/>
                  </a:solidFill>
                  <a:latin typeface="Arial" pitchFamily="34" charset="0"/>
                  <a:ea typeface="宋体" pitchFamily="2" charset="-122"/>
                </a:defRPr>
              </a:lvl7pPr>
              <a:lvl8pPr marL="3198813" defTabSz="314325" fontAlgn="base">
                <a:spcBef>
                  <a:spcPct val="0"/>
                </a:spcBef>
                <a:spcAft>
                  <a:spcPct val="0"/>
                </a:spcAft>
                <a:defRPr>
                  <a:solidFill>
                    <a:schemeClr val="tx1"/>
                  </a:solidFill>
                  <a:latin typeface="Arial" pitchFamily="34" charset="0"/>
                  <a:ea typeface="宋体" pitchFamily="2" charset="-122"/>
                </a:defRPr>
              </a:lvl8pPr>
              <a:lvl9pPr marL="3656013" defTabSz="314325" fontAlgn="base">
                <a:spcBef>
                  <a:spcPct val="0"/>
                </a:spcBef>
                <a:spcAft>
                  <a:spcPct val="0"/>
                </a:spcAft>
                <a:defRPr>
                  <a:solidFill>
                    <a:schemeClr val="tx1"/>
                  </a:solidFill>
                  <a:latin typeface="Arial" pitchFamily="34" charset="0"/>
                  <a:ea typeface="宋体" pitchFamily="2" charset="-122"/>
                </a:defRPr>
              </a:lvl9pPr>
            </a:lstStyle>
            <a:p>
              <a:pPr algn="ctr" eaLnBrk="0" hangingPunct="0">
                <a:spcBef>
                  <a:spcPct val="50000"/>
                </a:spcBef>
                <a:spcAft>
                  <a:spcPct val="10000"/>
                </a:spcAft>
              </a:pPr>
              <a:r>
                <a:rPr kumimoji="1" lang="en-US" altLang="zh-CN" b="1" dirty="0" smtClean="0">
                  <a:latin typeface="+mn-lt"/>
                  <a:ea typeface="+mn-ea"/>
                  <a:sym typeface="Arial"/>
                </a:rPr>
                <a:t>New Framework</a:t>
              </a:r>
              <a:endParaRPr kumimoji="1" lang="zh-CN" altLang="zh-CN" b="1" dirty="0">
                <a:latin typeface="+mn-lt"/>
                <a:ea typeface="+mn-ea"/>
                <a:sym typeface="Arial"/>
              </a:endParaRPr>
            </a:p>
          </p:txBody>
        </p:sp>
        <p:sp>
          <p:nvSpPr>
            <p:cNvPr id="52" name="Text Box 11"/>
            <p:cNvSpPr txBox="1">
              <a:spLocks noChangeArrowheads="1"/>
            </p:cNvSpPr>
            <p:nvPr/>
          </p:nvSpPr>
          <p:spPr bwMode="auto">
            <a:xfrm>
              <a:off x="6540500" y="1649413"/>
              <a:ext cx="2665413" cy="366712"/>
            </a:xfrm>
            <a:prstGeom prst="rect">
              <a:avLst/>
            </a:prstGeom>
            <a:solidFill>
              <a:schemeClr val="accent1"/>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06" tIns="45704" rIns="91406" bIns="45704"/>
            <a:lstStyle>
              <a:defPPr>
                <a:defRPr lang="zh-CN"/>
              </a:defPPr>
              <a:lvl1pPr algn="ctr" defTabSz="314325" eaLnBrk="0" hangingPunct="0">
                <a:spcBef>
                  <a:spcPct val="50000"/>
                </a:spcBef>
                <a:spcAft>
                  <a:spcPct val="10000"/>
                </a:spcAft>
                <a:defRPr kumimoji="1" sz="1400" b="1">
                  <a:solidFill>
                    <a:schemeClr val="bg1"/>
                  </a:solidFill>
                  <a:latin typeface="Arial"/>
                  <a:ea typeface="楷体_GB2312"/>
                </a:defRPr>
              </a:lvl1pPr>
              <a:lvl2pPr defTabSz="314325">
                <a:spcBef>
                  <a:spcPct val="0"/>
                </a:spcBef>
                <a:defRPr>
                  <a:latin typeface="Arial" pitchFamily="34" charset="0"/>
                  <a:ea typeface="宋体" pitchFamily="2" charset="-122"/>
                </a:defRPr>
              </a:lvl2pPr>
              <a:lvl3pPr defTabSz="314325">
                <a:spcBef>
                  <a:spcPct val="0"/>
                </a:spcBef>
                <a:defRPr>
                  <a:latin typeface="Arial" pitchFamily="34" charset="0"/>
                  <a:ea typeface="宋体" pitchFamily="2" charset="-122"/>
                </a:defRPr>
              </a:lvl3pPr>
              <a:lvl4pPr defTabSz="314325">
                <a:spcBef>
                  <a:spcPct val="0"/>
                </a:spcBef>
                <a:defRPr>
                  <a:latin typeface="Arial" pitchFamily="34" charset="0"/>
                  <a:ea typeface="宋体" pitchFamily="2" charset="-122"/>
                </a:defRPr>
              </a:lvl4pPr>
              <a:lvl5pPr marL="1827213" defTabSz="314325">
                <a:spcBef>
                  <a:spcPct val="0"/>
                </a:spcBef>
                <a:defRPr>
                  <a:latin typeface="Arial" pitchFamily="34" charset="0"/>
                  <a:ea typeface="宋体" pitchFamily="2" charset="-122"/>
                </a:defRPr>
              </a:lvl5pPr>
              <a:lvl6pPr marL="2284413" defTabSz="314325" fontAlgn="base">
                <a:spcBef>
                  <a:spcPct val="0"/>
                </a:spcBef>
                <a:spcAft>
                  <a:spcPct val="0"/>
                </a:spcAft>
                <a:defRPr>
                  <a:latin typeface="Arial" pitchFamily="34" charset="0"/>
                  <a:ea typeface="宋体" pitchFamily="2" charset="-122"/>
                </a:defRPr>
              </a:lvl6pPr>
              <a:lvl7pPr marL="2741613" defTabSz="314325" fontAlgn="base">
                <a:spcBef>
                  <a:spcPct val="0"/>
                </a:spcBef>
                <a:spcAft>
                  <a:spcPct val="0"/>
                </a:spcAft>
                <a:defRPr>
                  <a:latin typeface="Arial" pitchFamily="34" charset="0"/>
                  <a:ea typeface="宋体" pitchFamily="2" charset="-122"/>
                </a:defRPr>
              </a:lvl7pPr>
              <a:lvl8pPr marL="3198813" defTabSz="314325" fontAlgn="base">
                <a:spcBef>
                  <a:spcPct val="0"/>
                </a:spcBef>
                <a:spcAft>
                  <a:spcPct val="0"/>
                </a:spcAft>
                <a:defRPr>
                  <a:latin typeface="Arial" pitchFamily="34" charset="0"/>
                  <a:ea typeface="宋体" pitchFamily="2" charset="-122"/>
                </a:defRPr>
              </a:lvl8pPr>
              <a:lvl9pPr marL="3656013" defTabSz="314325" fontAlgn="base">
                <a:spcBef>
                  <a:spcPct val="0"/>
                </a:spcBef>
                <a:spcAft>
                  <a:spcPct val="0"/>
                </a:spcAft>
                <a:defRPr>
                  <a:latin typeface="Arial" pitchFamily="34" charset="0"/>
                  <a:ea typeface="宋体" pitchFamily="2" charset="-122"/>
                </a:defRPr>
              </a:lvl9pPr>
            </a:lstStyle>
            <a:p>
              <a:r>
                <a:rPr lang="en-US" altLang="zh-CN" sz="1800" dirty="0" smtClean="0">
                  <a:latin typeface="+mn-lt"/>
                  <a:ea typeface="+mn-ea"/>
                  <a:sym typeface="Arial"/>
                </a:rPr>
                <a:t>Composition Effect</a:t>
              </a:r>
              <a:endParaRPr lang="zh-CN" altLang="zh-CN" sz="1800" dirty="0">
                <a:latin typeface="+mn-lt"/>
                <a:ea typeface="+mn-ea"/>
                <a:sym typeface="Arial"/>
              </a:endParaRPr>
            </a:p>
          </p:txBody>
        </p:sp>
      </p:grpSp>
      <p:sp>
        <p:nvSpPr>
          <p:cNvPr id="53" name="文本框 52"/>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b="1"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1934607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Summary and Conclusion </a:t>
            </a:r>
            <a:endParaRPr lang="en-US" sz="2800" dirty="0">
              <a:latin typeface="Calibri" panose="020F0502020204030204" pitchFamily="34" charset="0"/>
            </a:endParaRPr>
          </a:p>
          <a:p>
            <a:r>
              <a:rPr lang="en-US" sz="2400" dirty="0" smtClean="0">
                <a:latin typeface="Calibri" panose="020F0502020204030204" pitchFamily="34" charset="0"/>
              </a:rPr>
              <a:t>O</a:t>
            </a:r>
            <a:r>
              <a:rPr lang="en-US" altLang="zh-CN" sz="2400" dirty="0" smtClean="0">
                <a:latin typeface="Calibri" panose="020F0502020204030204" pitchFamily="34" charset="0"/>
              </a:rPr>
              <a:t>ther Materials</a:t>
            </a:r>
            <a:endParaRPr lang="en-US" sz="2400"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sp>
        <p:nvSpPr>
          <p:cNvPr id="2" name="文本框 1"/>
          <p:cNvSpPr txBox="1"/>
          <p:nvPr/>
        </p:nvSpPr>
        <p:spPr>
          <a:xfrm>
            <a:off x="3035300" y="1654629"/>
            <a:ext cx="8547100" cy="4154984"/>
          </a:xfrm>
          <a:prstGeom prst="rect">
            <a:avLst/>
          </a:prstGeom>
          <a:noFill/>
        </p:spPr>
        <p:txBody>
          <a:bodyPr wrap="square" rtlCol="0">
            <a:spAutoFit/>
          </a:bodyPr>
          <a:lstStyle/>
          <a:p>
            <a:r>
              <a:rPr lang="en-US" sz="2000" dirty="0" smtClean="0"/>
              <a:t>Productivity Growth and Capital Flows: The Dynamics of Reforms</a:t>
            </a:r>
          </a:p>
          <a:p>
            <a:r>
              <a:rPr lang="en-US" dirty="0" smtClean="0"/>
              <a:t>			By Francisco J. </a:t>
            </a:r>
            <a:r>
              <a:rPr lang="en-US" dirty="0" err="1" smtClean="0"/>
              <a:t>Buera</a:t>
            </a:r>
            <a:r>
              <a:rPr lang="en-US" dirty="0" smtClean="0"/>
              <a:t> and </a:t>
            </a:r>
            <a:r>
              <a:rPr lang="en-US" dirty="0" err="1" smtClean="0"/>
              <a:t>Yongseok</a:t>
            </a:r>
            <a:r>
              <a:rPr lang="en-US" dirty="0" smtClean="0"/>
              <a:t> Shin (2011)</a:t>
            </a:r>
          </a:p>
          <a:p>
            <a:endParaRPr lang="en-US" dirty="0" smtClean="0"/>
          </a:p>
          <a:p>
            <a:r>
              <a:rPr lang="en-US" dirty="0" smtClean="0"/>
              <a:t>“Standard </a:t>
            </a:r>
            <a:r>
              <a:rPr lang="en-US" dirty="0"/>
              <a:t>economic theory predicts that capital should flow into countries experiencing a sustained increase in total factor productivity (TFP). The evidence from developing countries over the last three decades contradicts this prediction</a:t>
            </a:r>
            <a:r>
              <a:rPr lang="en-US" dirty="0" smtClean="0"/>
              <a:t>.”</a:t>
            </a:r>
            <a:endParaRPr lang="en-US" dirty="0"/>
          </a:p>
          <a:p>
            <a:endParaRPr lang="en-US" dirty="0" smtClean="0"/>
          </a:p>
          <a:p>
            <a:endParaRPr lang="en-US" dirty="0"/>
          </a:p>
          <a:p>
            <a:endParaRPr lang="en-US" sz="2400" dirty="0"/>
          </a:p>
          <a:p>
            <a:r>
              <a:rPr lang="en-US" sz="2000" dirty="0" smtClean="0"/>
              <a:t>Patterns of International Capital Flows and Productivity Growth: New Evidence </a:t>
            </a:r>
          </a:p>
          <a:p>
            <a:r>
              <a:rPr lang="en-US" sz="2000" dirty="0"/>
              <a:t>	</a:t>
            </a:r>
            <a:r>
              <a:rPr lang="en-US" sz="2000" dirty="0" smtClean="0"/>
              <a:t>	</a:t>
            </a:r>
            <a:r>
              <a:rPr lang="en-US" dirty="0" smtClean="0"/>
              <a:t>	By Margaux MacDonald (2015)</a:t>
            </a:r>
          </a:p>
          <a:p>
            <a:endParaRPr lang="en-US" dirty="0" smtClean="0"/>
          </a:p>
          <a:p>
            <a:r>
              <a:rPr lang="en-US" dirty="0" smtClean="0"/>
              <a:t>“Recent evidence from developing and emerging economies shows a negative correlation between growth and net capital inflows, a contradiction to neoclassical growth theory.”</a:t>
            </a:r>
            <a:endParaRPr lang="en-US" dirty="0"/>
          </a:p>
        </p:txBody>
      </p:sp>
      <p:sp>
        <p:nvSpPr>
          <p:cNvPr id="53" name="文本框 52"/>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b="1"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2766973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Overview – Before We Start</a:t>
            </a:r>
          </a:p>
          <a:p>
            <a:r>
              <a:rPr lang="en-US" sz="2400" dirty="0" smtClean="0">
                <a:latin typeface="Calibri" panose="020F0502020204030204" pitchFamily="34" charset="0"/>
              </a:rPr>
              <a:t>Some Helpful Macroeconomics Concepts</a:t>
            </a:r>
            <a:endParaRPr lang="en-US" dirty="0" smtClean="0">
              <a:latin typeface="Calibri" panose="020F0502020204030204" pitchFamily="34" charset="0"/>
            </a:endParaRPr>
          </a:p>
        </p:txBody>
      </p:sp>
      <p:sp>
        <p:nvSpPr>
          <p:cNvPr id="9" name="文本框 8"/>
          <p:cNvSpPr txBox="1"/>
          <p:nvPr/>
        </p:nvSpPr>
        <p:spPr>
          <a:xfrm>
            <a:off x="319315" y="475587"/>
            <a:ext cx="2162628" cy="5078313"/>
          </a:xfrm>
          <a:prstGeom prst="rect">
            <a:avLst/>
          </a:prstGeom>
          <a:solidFill>
            <a:schemeClr val="bg1"/>
          </a:solidFill>
        </p:spPr>
        <p:txBody>
          <a:bodyPr wrap="square" rtlCol="0">
            <a:spAutoFit/>
          </a:bodyPr>
          <a:lstStyle/>
          <a:p>
            <a:r>
              <a:rPr lang="en-US" sz="2000" b="1"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grpSp>
        <p:nvGrpSpPr>
          <p:cNvPr id="2" name="组合 1"/>
          <p:cNvGrpSpPr/>
          <p:nvPr/>
        </p:nvGrpSpPr>
        <p:grpSpPr>
          <a:xfrm>
            <a:off x="3240424" y="1229349"/>
            <a:ext cx="8136847" cy="2523255"/>
            <a:chOff x="3183454" y="1407886"/>
            <a:chExt cx="8136847" cy="2916943"/>
          </a:xfrm>
        </p:grpSpPr>
        <p:sp>
          <p:nvSpPr>
            <p:cNvPr id="14" name="矩形 13"/>
            <p:cNvSpPr/>
            <p:nvPr/>
          </p:nvSpPr>
          <p:spPr>
            <a:xfrm>
              <a:off x="3183454" y="1620070"/>
              <a:ext cx="8136847" cy="2704759"/>
            </a:xfrm>
            <a:prstGeom prst="rect">
              <a:avLst/>
            </a:prstGeom>
            <a:ln>
              <a:solidFill>
                <a:srgbClr val="863712"/>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mc:AlternateContent xmlns:mc="http://schemas.openxmlformats.org/markup-compatibility/2006" xmlns:a14="http://schemas.microsoft.com/office/drawing/2010/main">
          <mc:Choice Requires="a14">
            <p:sp>
              <p:nvSpPr>
                <p:cNvPr id="15" name=".533424"/>
                <p:cNvSpPr/>
                <p:nvPr/>
              </p:nvSpPr>
              <p:spPr>
                <a:xfrm>
                  <a:off x="3183454" y="1810418"/>
                  <a:ext cx="8136847" cy="923086"/>
                </a:xfrm>
                <a:prstGeom prst="rect">
                  <a:avLst/>
                </a:prstGeom>
                <a:noFill/>
              </p:spPr>
              <p:txBody>
                <a:bodyPr wrap="square" rtlCol="0">
                  <a:noAutofit/>
                </a:bodyPr>
                <a:lstStyle/>
                <a:p>
                  <a:pPr marL="180975" indent="-180975">
                    <a:spcBef>
                      <a:spcPts val="200"/>
                    </a:spcBef>
                    <a:buSzPct val="80000"/>
                    <a:buFont typeface="Arial" panose="020B0604020202020204" pitchFamily="34" charset="0"/>
                    <a:buChar char="•"/>
                  </a:pPr>
                  <a:r>
                    <a:rPr lang="en-US" altLang="zh-CN" sz="2000" dirty="0" smtClean="0">
                      <a:solidFill>
                        <a:srgbClr val="000000"/>
                      </a:solidFill>
                      <a:latin typeface="Calibri" panose="020F0502020204030204" pitchFamily="34" charset="0"/>
                      <a:ea typeface="楷体_GB2312" pitchFamily="49" charset="-122"/>
                      <a:cs typeface="Arial" pitchFamily="34" charset="0"/>
                    </a:rPr>
                    <a:t>Balance of payments measures all of a country’s transactions with its partner. Current account is one of the two components of a country’s balance of payments, the other being the capital account. </a:t>
                  </a:r>
                </a:p>
                <a:p>
                  <a:pPr marL="180975" indent="-180975">
                    <a:spcBef>
                      <a:spcPts val="200"/>
                    </a:spcBef>
                    <a:buSzPct val="80000"/>
                    <a:buFont typeface="Arial" panose="020B0604020202020204" pitchFamily="34" charset="0"/>
                    <a:buChar char="•"/>
                  </a:pPr>
                  <a:r>
                    <a:rPr lang="en-US" altLang="zh-CN" sz="2000" dirty="0" smtClean="0">
                      <a:solidFill>
                        <a:srgbClr val="000000"/>
                      </a:solidFill>
                      <a:latin typeface="Calibri" panose="020F0502020204030204" pitchFamily="34" charset="0"/>
                      <a:ea typeface="楷体_GB2312" pitchFamily="49" charset="-122"/>
                      <a:cs typeface="Arial" pitchFamily="34" charset="0"/>
                    </a:rPr>
                    <a:t>Current account consists of the balance of trade, net primary income (net earnings on foreign investments).</a:t>
                  </a:r>
                </a:p>
                <a:p>
                  <a:pPr marL="180975" indent="-180975">
                    <a:spcBef>
                      <a:spcPts val="200"/>
                    </a:spcBef>
                    <a:buSzPct val="80000"/>
                    <a:buFont typeface="Arial" panose="020B0604020202020204" pitchFamily="34" charset="0"/>
                    <a:buChar char="•"/>
                  </a:pPr>
                  <a14:m>
                    <m:oMath xmlns:m="http://schemas.openxmlformats.org/officeDocument/2006/math">
                      <m:r>
                        <a:rPr lang="en-US" altLang="zh-CN" sz="2000" b="0" i="1" smtClean="0">
                          <a:solidFill>
                            <a:srgbClr val="000000"/>
                          </a:solidFill>
                          <a:latin typeface="Cambria Math" panose="02040503050406030204" pitchFamily="18" charset="0"/>
                          <a:ea typeface="楷体_GB2312" pitchFamily="49" charset="-122"/>
                          <a:cs typeface="Arial" pitchFamily="34" charset="0"/>
                        </a:rPr>
                        <m:t>𝐶</m:t>
                      </m:r>
                      <m:sSub>
                        <m:sSubPr>
                          <m:ctrlPr>
                            <a:rPr lang="en-US" altLang="zh-CN" sz="2000" b="0" i="1" smtClean="0">
                              <a:solidFill>
                                <a:srgbClr val="000000"/>
                              </a:solidFill>
                              <a:latin typeface="Cambria Math" panose="02040503050406030204" pitchFamily="18" charset="0"/>
                              <a:ea typeface="楷体_GB2312" pitchFamily="49" charset="-122"/>
                              <a:cs typeface="Arial" pitchFamily="34" charset="0"/>
                            </a:rPr>
                          </m:ctrlPr>
                        </m:sSubPr>
                        <m:e>
                          <m:r>
                            <a:rPr lang="en-US" altLang="zh-CN" sz="2000" b="0" i="1" smtClean="0">
                              <a:solidFill>
                                <a:srgbClr val="000000"/>
                              </a:solidFill>
                              <a:latin typeface="Cambria Math" panose="02040503050406030204" pitchFamily="18" charset="0"/>
                              <a:ea typeface="楷体_GB2312" pitchFamily="49" charset="-122"/>
                              <a:cs typeface="Arial" pitchFamily="34" charset="0"/>
                            </a:rPr>
                            <m:t>𝐴</m:t>
                          </m:r>
                        </m:e>
                        <m:sub>
                          <m:r>
                            <a:rPr lang="en-US" altLang="zh-CN" sz="2000" b="0" i="1" smtClean="0">
                              <a:solidFill>
                                <a:srgbClr val="000000"/>
                              </a:solidFill>
                              <a:latin typeface="Cambria Math" panose="02040503050406030204" pitchFamily="18" charset="0"/>
                              <a:ea typeface="楷体_GB2312" pitchFamily="49" charset="-122"/>
                              <a:cs typeface="Arial" pitchFamily="34" charset="0"/>
                            </a:rPr>
                            <m:t>𝑡</m:t>
                          </m:r>
                        </m:sub>
                      </m:sSub>
                      <m:r>
                        <a:rPr lang="en-US" altLang="zh-CN" sz="2000" b="0" i="1" smtClean="0">
                          <a:solidFill>
                            <a:srgbClr val="000000"/>
                          </a:solidFill>
                          <a:latin typeface="Cambria Math" panose="02040503050406030204" pitchFamily="18" charset="0"/>
                          <a:ea typeface="楷体_GB2312" pitchFamily="49" charset="-122"/>
                          <a:cs typeface="Arial" pitchFamily="34" charset="0"/>
                        </a:rPr>
                        <m:t>=</m:t>
                      </m:r>
                      <m:r>
                        <a:rPr lang="en-US" altLang="zh-CN" sz="2000" b="0" i="1" smtClean="0">
                          <a:solidFill>
                            <a:srgbClr val="000000"/>
                          </a:solidFill>
                          <a:latin typeface="Cambria Math" panose="02040503050406030204" pitchFamily="18" charset="0"/>
                          <a:ea typeface="楷体_GB2312" pitchFamily="49" charset="-122"/>
                          <a:cs typeface="Arial" pitchFamily="34" charset="0"/>
                        </a:rPr>
                        <m:t>𝑁𝑒𝑡</m:t>
                      </m:r>
                      <m:r>
                        <a:rPr lang="en-US" altLang="zh-CN" sz="2000" b="0" i="1" smtClean="0">
                          <a:solidFill>
                            <a:srgbClr val="000000"/>
                          </a:solidFill>
                          <a:latin typeface="Cambria Math" panose="02040503050406030204" pitchFamily="18" charset="0"/>
                          <a:ea typeface="楷体_GB2312" pitchFamily="49" charset="-122"/>
                          <a:cs typeface="Arial" pitchFamily="34" charset="0"/>
                        </a:rPr>
                        <m:t> </m:t>
                      </m:r>
                      <m:r>
                        <a:rPr lang="en-US" altLang="zh-CN" sz="2000" b="0" i="1" smtClean="0">
                          <a:solidFill>
                            <a:srgbClr val="000000"/>
                          </a:solidFill>
                          <a:latin typeface="Cambria Math" panose="02040503050406030204" pitchFamily="18" charset="0"/>
                          <a:ea typeface="楷体_GB2312" pitchFamily="49" charset="-122"/>
                          <a:cs typeface="Arial" pitchFamily="34" charset="0"/>
                        </a:rPr>
                        <m:t>𝐹𝑜𝑟𝑒𝑖𝑔𝑛</m:t>
                      </m:r>
                      <m:r>
                        <a:rPr lang="en-US" altLang="zh-CN" sz="2000" b="0" i="1" smtClean="0">
                          <a:solidFill>
                            <a:srgbClr val="000000"/>
                          </a:solidFill>
                          <a:latin typeface="Cambria Math" panose="02040503050406030204" pitchFamily="18" charset="0"/>
                          <a:ea typeface="楷体_GB2312" pitchFamily="49" charset="-122"/>
                          <a:cs typeface="Arial" pitchFamily="34" charset="0"/>
                        </a:rPr>
                        <m:t> </m:t>
                      </m:r>
                      <m:r>
                        <a:rPr lang="en-US" altLang="zh-CN" sz="2000" b="0" i="1" smtClean="0">
                          <a:solidFill>
                            <a:srgbClr val="000000"/>
                          </a:solidFill>
                          <a:latin typeface="Cambria Math" panose="02040503050406030204" pitchFamily="18" charset="0"/>
                          <a:ea typeface="楷体_GB2312" pitchFamily="49" charset="-122"/>
                          <a:cs typeface="Arial" pitchFamily="34" charset="0"/>
                        </a:rPr>
                        <m:t>𝐴𝑠𝑠𝑒</m:t>
                      </m:r>
                      <m:sSub>
                        <m:sSubPr>
                          <m:ctrlPr>
                            <a:rPr lang="en-US" altLang="zh-CN" sz="2000" b="0" i="1" smtClean="0">
                              <a:solidFill>
                                <a:srgbClr val="000000"/>
                              </a:solidFill>
                              <a:latin typeface="Cambria Math" panose="02040503050406030204" pitchFamily="18" charset="0"/>
                              <a:ea typeface="楷体_GB2312" pitchFamily="49" charset="-122"/>
                              <a:cs typeface="Arial" pitchFamily="34" charset="0"/>
                            </a:rPr>
                          </m:ctrlPr>
                        </m:sSubPr>
                        <m:e>
                          <m:r>
                            <a:rPr lang="en-US" altLang="zh-CN" sz="2000" b="0" i="1" smtClean="0">
                              <a:solidFill>
                                <a:srgbClr val="000000"/>
                              </a:solidFill>
                              <a:latin typeface="Cambria Math" panose="02040503050406030204" pitchFamily="18" charset="0"/>
                              <a:ea typeface="楷体_GB2312" pitchFamily="49" charset="-122"/>
                              <a:cs typeface="Arial" pitchFamily="34" charset="0"/>
                            </a:rPr>
                            <m:t>𝑡</m:t>
                          </m:r>
                        </m:e>
                        <m:sub>
                          <m:r>
                            <a:rPr lang="en-US" altLang="zh-CN" sz="2000" b="0" i="1" smtClean="0">
                              <a:solidFill>
                                <a:srgbClr val="000000"/>
                              </a:solidFill>
                              <a:latin typeface="Cambria Math" panose="02040503050406030204" pitchFamily="18" charset="0"/>
                              <a:ea typeface="楷体_GB2312" pitchFamily="49" charset="-122"/>
                              <a:cs typeface="Arial" pitchFamily="34" charset="0"/>
                            </a:rPr>
                            <m:t>𝑡</m:t>
                          </m:r>
                        </m:sub>
                      </m:sSub>
                      <m:r>
                        <a:rPr lang="en-US" altLang="zh-CN" sz="2000" b="0" i="1" smtClean="0">
                          <a:solidFill>
                            <a:srgbClr val="000000"/>
                          </a:solidFill>
                          <a:latin typeface="Cambria Math" panose="02040503050406030204" pitchFamily="18" charset="0"/>
                          <a:ea typeface="楷体_GB2312" pitchFamily="49" charset="-122"/>
                          <a:cs typeface="Arial" pitchFamily="34" charset="0"/>
                        </a:rPr>
                        <m:t> −</m:t>
                      </m:r>
                      <m:r>
                        <a:rPr lang="en-US" altLang="zh-CN" sz="2000" b="0" i="1" smtClean="0">
                          <a:solidFill>
                            <a:srgbClr val="000000"/>
                          </a:solidFill>
                          <a:latin typeface="Cambria Math" panose="02040503050406030204" pitchFamily="18" charset="0"/>
                          <a:ea typeface="楷体_GB2312" pitchFamily="49" charset="-122"/>
                          <a:cs typeface="Arial" pitchFamily="34" charset="0"/>
                        </a:rPr>
                        <m:t>𝑁𝑒𝑡</m:t>
                      </m:r>
                      <m:r>
                        <a:rPr lang="en-US" altLang="zh-CN" sz="2000" b="0" i="1" smtClean="0">
                          <a:solidFill>
                            <a:srgbClr val="000000"/>
                          </a:solidFill>
                          <a:latin typeface="Cambria Math" panose="02040503050406030204" pitchFamily="18" charset="0"/>
                          <a:ea typeface="楷体_GB2312" pitchFamily="49" charset="-122"/>
                          <a:cs typeface="Arial" pitchFamily="34" charset="0"/>
                        </a:rPr>
                        <m:t> </m:t>
                      </m:r>
                      <m:r>
                        <a:rPr lang="en-US" altLang="zh-CN" sz="2000" b="0" i="1" smtClean="0">
                          <a:solidFill>
                            <a:srgbClr val="000000"/>
                          </a:solidFill>
                          <a:latin typeface="Cambria Math" panose="02040503050406030204" pitchFamily="18" charset="0"/>
                          <a:ea typeface="楷体_GB2312" pitchFamily="49" charset="-122"/>
                          <a:cs typeface="Arial" pitchFamily="34" charset="0"/>
                        </a:rPr>
                        <m:t>𝐹𝑜𝑟𝑒𝑖𝑔𝑛</m:t>
                      </m:r>
                      <m:r>
                        <a:rPr lang="en-US" altLang="zh-CN" sz="2000" b="0" i="1" smtClean="0">
                          <a:solidFill>
                            <a:srgbClr val="000000"/>
                          </a:solidFill>
                          <a:latin typeface="Cambria Math" panose="02040503050406030204" pitchFamily="18" charset="0"/>
                          <a:ea typeface="楷体_GB2312" pitchFamily="49" charset="-122"/>
                          <a:cs typeface="Arial" pitchFamily="34" charset="0"/>
                        </a:rPr>
                        <m:t> </m:t>
                      </m:r>
                      <m:r>
                        <a:rPr lang="en-US" altLang="zh-CN" sz="2000" b="0" i="1" smtClean="0">
                          <a:solidFill>
                            <a:srgbClr val="000000"/>
                          </a:solidFill>
                          <a:latin typeface="Cambria Math" panose="02040503050406030204" pitchFamily="18" charset="0"/>
                          <a:ea typeface="楷体_GB2312" pitchFamily="49" charset="-122"/>
                          <a:cs typeface="Arial" pitchFamily="34" charset="0"/>
                        </a:rPr>
                        <m:t>𝐴𝑠𝑠𝑒</m:t>
                      </m:r>
                      <m:sSub>
                        <m:sSubPr>
                          <m:ctrlPr>
                            <a:rPr lang="en-US" altLang="zh-CN" sz="2000" b="0" i="1" smtClean="0">
                              <a:solidFill>
                                <a:srgbClr val="000000"/>
                              </a:solidFill>
                              <a:latin typeface="Cambria Math" panose="02040503050406030204" pitchFamily="18" charset="0"/>
                              <a:ea typeface="楷体_GB2312" pitchFamily="49" charset="-122"/>
                              <a:cs typeface="Arial" pitchFamily="34" charset="0"/>
                            </a:rPr>
                          </m:ctrlPr>
                        </m:sSubPr>
                        <m:e>
                          <m:r>
                            <a:rPr lang="en-US" altLang="zh-CN" sz="2000" b="0" i="1" smtClean="0">
                              <a:solidFill>
                                <a:srgbClr val="000000"/>
                              </a:solidFill>
                              <a:latin typeface="Cambria Math" panose="02040503050406030204" pitchFamily="18" charset="0"/>
                              <a:ea typeface="楷体_GB2312" pitchFamily="49" charset="-122"/>
                              <a:cs typeface="Arial" pitchFamily="34" charset="0"/>
                            </a:rPr>
                            <m:t>𝑡</m:t>
                          </m:r>
                        </m:e>
                        <m:sub>
                          <m:r>
                            <a:rPr lang="en-US" altLang="zh-CN" sz="2000" b="0" i="1" smtClean="0">
                              <a:solidFill>
                                <a:srgbClr val="000000"/>
                              </a:solidFill>
                              <a:latin typeface="Cambria Math" panose="02040503050406030204" pitchFamily="18" charset="0"/>
                              <a:ea typeface="楷体_GB2312" pitchFamily="49" charset="-122"/>
                              <a:cs typeface="Arial" pitchFamily="34" charset="0"/>
                            </a:rPr>
                            <m:t>𝑡</m:t>
                          </m:r>
                          <m:r>
                            <a:rPr lang="en-US" altLang="zh-CN" sz="2000" b="0" i="1" smtClean="0">
                              <a:solidFill>
                                <a:srgbClr val="000000"/>
                              </a:solidFill>
                              <a:latin typeface="Cambria Math" panose="02040503050406030204" pitchFamily="18" charset="0"/>
                              <a:ea typeface="楷体_GB2312" pitchFamily="49" charset="-122"/>
                              <a:cs typeface="Arial" pitchFamily="34" charset="0"/>
                            </a:rPr>
                            <m:t>−1</m:t>
                          </m:r>
                        </m:sub>
                      </m:sSub>
                    </m:oMath>
                  </a14:m>
                  <a:endParaRPr lang="en-US" altLang="zh-CN" sz="2000" dirty="0" smtClean="0">
                    <a:solidFill>
                      <a:srgbClr val="000000"/>
                    </a:solidFill>
                    <a:latin typeface="Calibri" panose="020F0502020204030204" pitchFamily="34" charset="0"/>
                    <a:ea typeface="楷体_GB2312" pitchFamily="49" charset="-122"/>
                    <a:cs typeface="Arial" pitchFamily="34" charset="0"/>
                  </a:endParaRPr>
                </a:p>
              </p:txBody>
            </p:sp>
          </mc:Choice>
          <mc:Fallback xmlns="">
            <p:sp>
              <p:nvSpPr>
                <p:cNvPr id="15" name=".533424"/>
                <p:cNvSpPr>
                  <a:spLocks noRot="1" noChangeAspect="1" noMove="1" noResize="1" noEditPoints="1" noAdjustHandles="1" noChangeArrowheads="1" noChangeShapeType="1" noTextEdit="1"/>
                </p:cNvSpPr>
                <p:nvPr/>
              </p:nvSpPr>
              <p:spPr>
                <a:xfrm>
                  <a:off x="3183454" y="1810418"/>
                  <a:ext cx="8136847" cy="923086"/>
                </a:xfrm>
                <a:prstGeom prst="rect">
                  <a:avLst/>
                </a:prstGeom>
                <a:blipFill rotWithShape="0">
                  <a:blip r:embed="rId2"/>
                  <a:stretch>
                    <a:fillRect l="-300" t="-4580" b="-153435"/>
                  </a:stretch>
                </a:blipFill>
              </p:spPr>
              <p:txBody>
                <a:bodyPr/>
                <a:lstStyle/>
                <a:p>
                  <a:r>
                    <a:rPr lang="en-US">
                      <a:noFill/>
                    </a:rPr>
                    <a:t> </a:t>
                  </a:r>
                </a:p>
              </p:txBody>
            </p:sp>
          </mc:Fallback>
        </mc:AlternateContent>
        <p:sp>
          <p:nvSpPr>
            <p:cNvPr id="24" name="圆角矩形 6"/>
            <p:cNvSpPr/>
            <p:nvPr/>
          </p:nvSpPr>
          <p:spPr>
            <a:xfrm>
              <a:off x="3691666" y="1407886"/>
              <a:ext cx="5636287" cy="380264"/>
            </a:xfrm>
            <a:prstGeom prst="roundRect">
              <a:avLst>
                <a:gd name="adj" fmla="val 13059"/>
              </a:avLst>
            </a:prstGeom>
            <a:solidFill>
              <a:schemeClr val="accent4"/>
            </a:solidFill>
            <a:ln w="1905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08000" tIns="0" rIns="108000" bIns="0" numCol="1" spcCol="1269" anchor="ctr" anchorCtr="0">
              <a:noAutofit/>
            </a:bodyPr>
            <a:lstStyle/>
            <a:p>
              <a:pPr defTabSz="533142">
                <a:lnSpc>
                  <a:spcPct val="90000"/>
                </a:lnSpc>
                <a:spcBef>
                  <a:spcPct val="0"/>
                </a:spcBef>
                <a:spcAft>
                  <a:spcPct val="35000"/>
                </a:spcAft>
              </a:pPr>
              <a:r>
                <a:rPr lang="en-US" altLang="zh-CN" sz="2000" b="1" dirty="0" smtClean="0">
                  <a:solidFill>
                    <a:schemeClr val="tx1"/>
                  </a:solidFill>
                  <a:latin typeface="Calibri" panose="020F0502020204030204" pitchFamily="34" charset="0"/>
                </a:rPr>
                <a:t>Current Account and Balance of Payments</a:t>
              </a:r>
              <a:r>
                <a:rPr lang="en-US" altLang="zh-CN" sz="1600" b="1" dirty="0" smtClean="0">
                  <a:solidFill>
                    <a:schemeClr val="bg1"/>
                  </a:solidFill>
                  <a:latin typeface="Calibri" panose="020F0502020204030204" pitchFamily="34" charset="0"/>
                </a:rPr>
                <a:t>	</a:t>
              </a:r>
              <a:endParaRPr lang="zh-CN" altLang="en-US" sz="1600" b="1" dirty="0">
                <a:solidFill>
                  <a:schemeClr val="bg1"/>
                </a:solidFill>
                <a:latin typeface="Calibri" panose="020F0502020204030204" pitchFamily="34" charset="0"/>
              </a:endParaRPr>
            </a:p>
          </p:txBody>
        </p:sp>
      </p:grpSp>
      <p:sp>
        <p:nvSpPr>
          <p:cNvPr id="20" name="矩形 19"/>
          <p:cNvSpPr/>
          <p:nvPr/>
        </p:nvSpPr>
        <p:spPr>
          <a:xfrm>
            <a:off x="3240423" y="4250747"/>
            <a:ext cx="8136847" cy="1958324"/>
          </a:xfrm>
          <a:prstGeom prst="rect">
            <a:avLst/>
          </a:prstGeom>
          <a:ln>
            <a:solidFill>
              <a:srgbClr val="863712"/>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533424"/>
          <p:cNvSpPr/>
          <p:nvPr/>
        </p:nvSpPr>
        <p:spPr>
          <a:xfrm>
            <a:off x="3240422" y="4440879"/>
            <a:ext cx="8136847" cy="1873060"/>
          </a:xfrm>
          <a:prstGeom prst="rect">
            <a:avLst/>
          </a:prstGeom>
          <a:noFill/>
        </p:spPr>
        <p:txBody>
          <a:bodyPr wrap="square" rtlCol="0">
            <a:noAutofit/>
          </a:bodyPr>
          <a:lstStyle/>
          <a:p>
            <a:pPr marL="180975" indent="-180975">
              <a:spcBef>
                <a:spcPts val="200"/>
              </a:spcBef>
              <a:buSzPct val="80000"/>
              <a:buFont typeface="Arial" panose="020B0604020202020204" pitchFamily="34" charset="0"/>
              <a:buChar char="•"/>
            </a:pPr>
            <a:r>
              <a:rPr lang="en-US" altLang="zh-CN" sz="2000" dirty="0">
                <a:solidFill>
                  <a:srgbClr val="000000"/>
                </a:solidFill>
                <a:latin typeface="Calibri" panose="020F0502020204030204" pitchFamily="34" charset="0"/>
                <a:ea typeface="楷体_GB2312" pitchFamily="49" charset="-122"/>
                <a:cs typeface="Arial" pitchFamily="34" charset="0"/>
              </a:rPr>
              <a:t>Convergence effect, also known as the catch-up effect), is the idea that developed countries face diminishing return to capital so that capital will flow from these countries to developing countries</a:t>
            </a:r>
            <a:r>
              <a:rPr lang="en-US" altLang="zh-CN" sz="2000" dirty="0" smtClean="0">
                <a:solidFill>
                  <a:srgbClr val="000000"/>
                </a:solidFill>
                <a:latin typeface="Calibri" panose="020F0502020204030204" pitchFamily="34" charset="0"/>
                <a:ea typeface="楷体_GB2312" pitchFamily="49" charset="-122"/>
                <a:cs typeface="Arial" pitchFamily="34" charset="0"/>
              </a:rPr>
              <a:t>.</a:t>
            </a:r>
            <a:endParaRPr lang="en-US" altLang="zh-CN" sz="2000" dirty="0">
              <a:solidFill>
                <a:srgbClr val="000000"/>
              </a:solidFill>
              <a:latin typeface="Calibri" panose="020F0502020204030204" pitchFamily="34" charset="0"/>
              <a:ea typeface="楷体_GB2312" pitchFamily="49" charset="-122"/>
              <a:cs typeface="Arial" pitchFamily="34" charset="0"/>
            </a:endParaRPr>
          </a:p>
          <a:p>
            <a:pPr marL="180975" indent="-180975">
              <a:spcBef>
                <a:spcPts val="200"/>
              </a:spcBef>
              <a:buSzPct val="80000"/>
              <a:buFont typeface="Arial" panose="020B0604020202020204" pitchFamily="34" charset="0"/>
              <a:buChar char="•"/>
            </a:pPr>
            <a:r>
              <a:rPr lang="en-US" altLang="zh-CN" sz="2000" b="1" dirty="0" smtClean="0">
                <a:solidFill>
                  <a:srgbClr val="000000"/>
                </a:solidFill>
                <a:latin typeface="Calibri" panose="020F0502020204030204" pitchFamily="34" charset="0"/>
                <a:ea typeface="楷体_GB2312" pitchFamily="49" charset="-122"/>
                <a:cs typeface="Arial" pitchFamily="34" charset="0"/>
              </a:rPr>
              <a:t>Neoclassical growth theory </a:t>
            </a:r>
            <a:r>
              <a:rPr lang="en-US" altLang="zh-CN" sz="2000" dirty="0" smtClean="0">
                <a:solidFill>
                  <a:srgbClr val="000000"/>
                </a:solidFill>
                <a:latin typeface="Calibri" panose="020F0502020204030204" pitchFamily="34" charset="0"/>
                <a:ea typeface="楷体_GB2312" pitchFamily="49" charset="-122"/>
                <a:cs typeface="Arial" pitchFamily="34" charset="0"/>
              </a:rPr>
              <a:t>predicts an increase in the labor force/productivity will leads to a net capital inflow. </a:t>
            </a:r>
          </a:p>
        </p:txBody>
      </p:sp>
      <p:sp>
        <p:nvSpPr>
          <p:cNvPr id="22" name="圆角矩形 6"/>
          <p:cNvSpPr/>
          <p:nvPr/>
        </p:nvSpPr>
        <p:spPr>
          <a:xfrm>
            <a:off x="3748635" y="4060615"/>
            <a:ext cx="5636287" cy="380264"/>
          </a:xfrm>
          <a:prstGeom prst="roundRect">
            <a:avLst>
              <a:gd name="adj" fmla="val 13059"/>
            </a:avLst>
          </a:prstGeom>
          <a:solidFill>
            <a:schemeClr val="accent5"/>
          </a:solidFill>
          <a:ln w="1905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108000" tIns="0" rIns="108000" bIns="0" numCol="1" spcCol="1269" anchor="ctr" anchorCtr="0">
            <a:noAutofit/>
          </a:bodyPr>
          <a:lstStyle/>
          <a:p>
            <a:pPr defTabSz="533142">
              <a:lnSpc>
                <a:spcPct val="90000"/>
              </a:lnSpc>
              <a:spcBef>
                <a:spcPct val="0"/>
              </a:spcBef>
              <a:spcAft>
                <a:spcPct val="35000"/>
              </a:spcAft>
            </a:pPr>
            <a:r>
              <a:rPr lang="en-US" altLang="zh-CN" sz="2000" b="1" dirty="0" smtClean="0">
                <a:solidFill>
                  <a:schemeClr val="bg1"/>
                </a:solidFill>
                <a:latin typeface="Calibri" panose="020F0502020204030204" pitchFamily="34" charset="0"/>
              </a:rPr>
              <a:t>International Capital Flow</a:t>
            </a:r>
            <a:r>
              <a:rPr lang="en-US" altLang="zh-CN" sz="1600" b="1" dirty="0" smtClean="0">
                <a:solidFill>
                  <a:schemeClr val="bg1"/>
                </a:solidFill>
                <a:latin typeface="Calibri" panose="020F0502020204030204" pitchFamily="34" charset="0"/>
              </a:rPr>
              <a:t>	</a:t>
            </a:r>
            <a:endParaRPr lang="zh-CN" altLang="en-US"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41647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Background – What Is Happening Right Now?</a:t>
            </a:r>
          </a:p>
          <a:p>
            <a:r>
              <a:rPr lang="en-US" sz="2400" dirty="0" smtClean="0">
                <a:latin typeface="Calibri" panose="020F0502020204030204" pitchFamily="34" charset="0"/>
              </a:rPr>
              <a:t>Mismatch Between Traditional Theory and Reality</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grpSp>
        <p:nvGrpSpPr>
          <p:cNvPr id="16" name="组合 15"/>
          <p:cNvGrpSpPr/>
          <p:nvPr/>
        </p:nvGrpSpPr>
        <p:grpSpPr>
          <a:xfrm>
            <a:off x="3022384" y="1579655"/>
            <a:ext cx="8433016" cy="4536901"/>
            <a:chOff x="2212592" y="2071862"/>
            <a:chExt cx="6389469" cy="4536901"/>
          </a:xfrm>
        </p:grpSpPr>
        <p:sp>
          <p:nvSpPr>
            <p:cNvPr id="17" name="AutoShape 2"/>
            <p:cNvSpPr>
              <a:spLocks noChangeArrowheads="1"/>
            </p:cNvSpPr>
            <p:nvPr/>
          </p:nvSpPr>
          <p:spPr bwMode="gray">
            <a:xfrm>
              <a:off x="2216751" y="2505075"/>
              <a:ext cx="3288494" cy="4103688"/>
            </a:xfrm>
            <a:prstGeom prst="homePlate">
              <a:avLst>
                <a:gd name="adj" fmla="val 25000"/>
              </a:avLst>
            </a:prstGeom>
            <a:solidFill>
              <a:schemeClr val="bg1"/>
            </a:solidFill>
            <a:ln w="12700" algn="ctr">
              <a:solidFill>
                <a:schemeClr val="bg1">
                  <a:lumMod val="65000"/>
                </a:schemeClr>
              </a:solidFill>
              <a:prstDash val="sys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4450" rIns="45720" bIns="44450" anchor="ctr" anchorCtr="1"/>
            <a:lstStyle/>
            <a:p>
              <a:endParaRPr lang="zh-CN" altLang="en-US" sz="1400">
                <a:latin typeface="Calibri" panose="020F0502020204030204" pitchFamily="34" charset="0"/>
                <a:ea typeface="楷体_GB2312"/>
                <a:sym typeface="Arial"/>
              </a:endParaRPr>
            </a:p>
          </p:txBody>
        </p:sp>
        <p:sp>
          <p:nvSpPr>
            <p:cNvPr id="18" name="AutoShape 3"/>
            <p:cNvSpPr>
              <a:spLocks noChangeArrowheads="1"/>
            </p:cNvSpPr>
            <p:nvPr/>
          </p:nvSpPr>
          <p:spPr bwMode="gray">
            <a:xfrm flipH="1">
              <a:off x="5302151" y="2505075"/>
              <a:ext cx="3295750" cy="4103688"/>
            </a:xfrm>
            <a:prstGeom prst="homePlate">
              <a:avLst>
                <a:gd name="adj" fmla="val 25000"/>
              </a:avLst>
            </a:prstGeom>
            <a:solidFill>
              <a:schemeClr val="bg1"/>
            </a:solidFill>
            <a:ln w="12700" algn="ctr">
              <a:solidFill>
                <a:schemeClr val="bg1">
                  <a:lumMod val="65000"/>
                </a:schemeClr>
              </a:solidFill>
              <a:prstDash val="sys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4450" rIns="45720" bIns="44450" anchor="ctr" anchorCtr="1"/>
            <a:lstStyle/>
            <a:p>
              <a:endParaRPr lang="zh-CN" altLang="en-US" sz="1400">
                <a:latin typeface="Calibri" panose="020F0502020204030204" pitchFamily="34" charset="0"/>
                <a:ea typeface="楷体_GB2312"/>
                <a:sym typeface="Arial"/>
              </a:endParaRPr>
            </a:p>
          </p:txBody>
        </p:sp>
        <p:sp>
          <p:nvSpPr>
            <p:cNvPr id="19" name="Oval 4"/>
            <p:cNvSpPr>
              <a:spLocks noChangeArrowheads="1"/>
            </p:cNvSpPr>
            <p:nvPr/>
          </p:nvSpPr>
          <p:spPr bwMode="gray">
            <a:xfrm>
              <a:off x="4607308" y="3330823"/>
              <a:ext cx="1603214" cy="2053977"/>
            </a:xfrm>
            <a:prstGeom prst="ellipse">
              <a:avLst/>
            </a:prstGeom>
            <a:solidFill>
              <a:schemeClr val="accent4"/>
            </a:solidFill>
            <a:ln w="25400" algn="ctr">
              <a:solidFill>
                <a:schemeClr val="accent4"/>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4450" rIns="45720" bIns="44450" anchor="ctr" anchorCtr="1"/>
            <a:lstStyle/>
            <a:p>
              <a:pPr algn="ctr"/>
              <a:r>
                <a:rPr lang="en-US" altLang="zh-CN" sz="2000" b="1" dirty="0" smtClean="0">
                  <a:latin typeface="Calibri" panose="020F0502020204030204" pitchFamily="34" charset="0"/>
                  <a:ea typeface="楷体_GB2312"/>
                  <a:sym typeface="Arial"/>
                </a:rPr>
                <a:t>This paper tries to fix this problem!</a:t>
              </a:r>
              <a:endParaRPr lang="zh-CN" altLang="en-US" sz="2000" b="1" dirty="0">
                <a:latin typeface="Calibri" panose="020F0502020204030204" pitchFamily="34" charset="0"/>
                <a:ea typeface="楷体_GB2312"/>
                <a:sym typeface="Arial"/>
              </a:endParaRPr>
            </a:p>
          </p:txBody>
        </p:sp>
        <p:sp>
          <p:nvSpPr>
            <p:cNvPr id="20" name="Rectangle 5"/>
            <p:cNvSpPr>
              <a:spLocks noChangeArrowheads="1"/>
            </p:cNvSpPr>
            <p:nvPr/>
          </p:nvSpPr>
          <p:spPr bwMode="gray">
            <a:xfrm>
              <a:off x="2212592" y="2071862"/>
              <a:ext cx="2521757" cy="432000"/>
            </a:xfrm>
            <a:prstGeom prst="rect">
              <a:avLst/>
            </a:prstGeom>
            <a:solidFill>
              <a:schemeClr val="accent4"/>
            </a:solidFill>
            <a:ln w="12700" algn="ctr">
              <a:solidFill>
                <a:schemeClr val="accent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4450" rIns="45720" bIns="44450" anchor="ctr" anchorCtr="1"/>
            <a:lstStyle/>
            <a:p>
              <a:r>
                <a:rPr lang="en-US" altLang="zh-CN" sz="2000" b="1" dirty="0" smtClean="0">
                  <a:latin typeface="Calibri" panose="020F0502020204030204" pitchFamily="34" charset="0"/>
                  <a:ea typeface="楷体_GB2312"/>
                  <a:sym typeface="Arial"/>
                </a:rPr>
                <a:t>Classical Macro Theory</a:t>
              </a:r>
              <a:endParaRPr lang="zh-CN" altLang="en-US" sz="2000" b="1" dirty="0">
                <a:latin typeface="Calibri" panose="020F0502020204030204" pitchFamily="34" charset="0"/>
                <a:ea typeface="楷体_GB2312"/>
                <a:sym typeface="Arial"/>
              </a:endParaRPr>
            </a:p>
          </p:txBody>
        </p:sp>
        <p:sp>
          <p:nvSpPr>
            <p:cNvPr id="21" name="Rectangle 6"/>
            <p:cNvSpPr>
              <a:spLocks noChangeArrowheads="1"/>
            </p:cNvSpPr>
            <p:nvPr/>
          </p:nvSpPr>
          <p:spPr bwMode="gray">
            <a:xfrm>
              <a:off x="6073047" y="2071862"/>
              <a:ext cx="2529014" cy="432000"/>
            </a:xfrm>
            <a:prstGeom prst="rect">
              <a:avLst/>
            </a:prstGeom>
            <a:solidFill>
              <a:schemeClr val="accent4"/>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4450" rIns="45720" bIns="44450" anchor="ctr" anchorCtr="1"/>
            <a:lstStyle/>
            <a:p>
              <a:r>
                <a:rPr lang="en-US" altLang="zh-CN" sz="2000" b="1" dirty="0" smtClean="0">
                  <a:latin typeface="Calibri" panose="020F0502020204030204" pitchFamily="34" charset="0"/>
                  <a:ea typeface="楷体_GB2312"/>
                  <a:sym typeface="Arial"/>
                </a:rPr>
                <a:t>Reality</a:t>
              </a:r>
              <a:endParaRPr lang="zh-CN" altLang="en-US" sz="1400" b="1" dirty="0">
                <a:latin typeface="Calibri" panose="020F0502020204030204" pitchFamily="34" charset="0"/>
                <a:ea typeface="楷体_GB2312"/>
                <a:sym typeface="Arial"/>
              </a:endParaRPr>
            </a:p>
          </p:txBody>
        </p:sp>
        <p:sp>
          <p:nvSpPr>
            <p:cNvPr id="22" name=".7055475"/>
            <p:cNvSpPr txBox="1"/>
            <p:nvPr/>
          </p:nvSpPr>
          <p:spPr>
            <a:xfrm>
              <a:off x="2220913" y="2503862"/>
              <a:ext cx="2386395" cy="4104901"/>
            </a:xfrm>
            <a:prstGeom prst="rect">
              <a:avLst/>
            </a:prstGeom>
            <a:noFill/>
          </p:spPr>
          <p:txBody>
            <a:bodyPr wrap="square" rtlCol="0">
              <a:noAutofit/>
            </a:bodyPr>
            <a:lstStyle>
              <a:defPPr>
                <a:defRPr lang="zh-CN"/>
              </a:defPPr>
              <a:lvl1pPr marL="180975" indent="-180975">
                <a:spcBef>
                  <a:spcPts val="800"/>
                </a:spcBef>
                <a:buSzPct val="80000"/>
                <a:buFont typeface="Wingdings" pitchFamily="2" charset="2"/>
                <a:buChar char="n"/>
                <a:defRPr sz="1200">
                  <a:solidFill>
                    <a:srgbClr val="000000"/>
                  </a:solidFill>
                  <a:latin typeface="Arial" pitchFamily="34" charset="0"/>
                  <a:ea typeface="楷体_GB2312" pitchFamily="49" charset="-122"/>
                  <a:cs typeface="Arial" pitchFamily="34" charset="0"/>
                </a:defRPr>
              </a:lvl1pPr>
              <a:lvl2pPr marL="333375" lvl="1" indent="-133350">
                <a:spcBef>
                  <a:spcPts val="800"/>
                </a:spcBef>
                <a:buSzPct val="80000"/>
                <a:buFont typeface="Arial" pitchFamily="34" charset="0"/>
                <a:buChar char="–"/>
                <a:defRPr sz="1200">
                  <a:solidFill>
                    <a:srgbClr val="000000"/>
                  </a:solidFill>
                  <a:latin typeface="Arial" pitchFamily="34" charset="0"/>
                  <a:ea typeface="楷体_GB2312" pitchFamily="49" charset="-122"/>
                  <a:cs typeface="Arial" pitchFamily="34" charset="0"/>
                </a:defRPr>
              </a:lvl2pPr>
              <a:lvl3pPr marL="485775" lvl="2" indent="-123825">
                <a:spcBef>
                  <a:spcPts val="800"/>
                </a:spcBef>
                <a:buSzPct val="80000"/>
                <a:buFont typeface="Arial" pitchFamily="34" charset="0"/>
                <a:buChar char="•"/>
                <a:defRPr sz="1200">
                  <a:solidFill>
                    <a:srgbClr val="000000"/>
                  </a:solidFill>
                  <a:latin typeface="Arial" pitchFamily="34" charset="0"/>
                  <a:ea typeface="楷体_GB2312" pitchFamily="49" charset="-122"/>
                  <a:cs typeface="Arial" pitchFamily="34" charset="0"/>
                </a:defRPr>
              </a:lvl3pPr>
              <a:lvl4pPr marL="638175" lvl="3" indent="-142875">
                <a:spcBef>
                  <a:spcPts val="800"/>
                </a:spcBef>
                <a:buSzPct val="80000"/>
                <a:buFont typeface="Wingdings" pitchFamily="2" charset="2"/>
                <a:buChar char="ü"/>
                <a:defRPr sz="1200">
                  <a:latin typeface="Arial" pitchFamily="34" charset="0"/>
                  <a:ea typeface="楷体_GB2312" pitchFamily="49" charset="-122"/>
                  <a:cs typeface="Arial" pitchFamily="34" charset="0"/>
                </a:defRPr>
              </a:lvl4pPr>
              <a:lvl5pPr marL="790575" lvl="4" indent="-133350">
                <a:spcBef>
                  <a:spcPts val="800"/>
                </a:spcBef>
                <a:buSzPct val="80000"/>
                <a:buFont typeface="Arial" pitchFamily="34" charset="0"/>
                <a:buChar char="»"/>
                <a:defRPr sz="1200">
                  <a:latin typeface="Arial" pitchFamily="34" charset="0"/>
                  <a:ea typeface="楷体_GB2312" pitchFamily="49" charset="-122"/>
                  <a:cs typeface="Arial" pitchFamily="34" charset="0"/>
                </a:defRPr>
              </a:lvl5pPr>
            </a:lstStyle>
            <a:p>
              <a:pPr>
                <a:buFont typeface="Arial" panose="020B0604020202020204" pitchFamily="34" charset="0"/>
                <a:buChar char="•"/>
              </a:pPr>
              <a:r>
                <a:rPr lang="en-US" altLang="zh-CN" sz="1800" dirty="0" smtClean="0">
                  <a:latin typeface="Calibri" panose="020F0502020204030204" pitchFamily="34" charset="0"/>
                </a:rPr>
                <a:t>Increase in the labor-force or labor productivity in a country induce a net capital inflow</a:t>
              </a:r>
              <a:endParaRPr lang="en-US" altLang="zh-CN" sz="1800" dirty="0">
                <a:latin typeface="Calibri" panose="020F0502020204030204" pitchFamily="34" charset="0"/>
              </a:endParaRPr>
            </a:p>
            <a:p>
              <a:pPr>
                <a:buFont typeface="Arial" panose="020B0604020202020204" pitchFamily="34" charset="0"/>
                <a:buChar char="•"/>
              </a:pPr>
              <a:r>
                <a:rPr lang="en-US" altLang="zh-CN" sz="1800" dirty="0" smtClean="0">
                  <a:latin typeface="Calibri" panose="020F0502020204030204" pitchFamily="34" charset="0"/>
                </a:rPr>
                <a:t>Capital flow from developed countries to developing countries</a:t>
              </a:r>
            </a:p>
            <a:p>
              <a:pPr>
                <a:buFont typeface="Arial" panose="020B0604020202020204" pitchFamily="34" charset="0"/>
                <a:buChar char="•"/>
              </a:pPr>
              <a:r>
                <a:rPr lang="en-US" altLang="zh-CN" sz="1800" dirty="0" smtClean="0">
                  <a:latin typeface="Calibri" panose="020F0502020204030204" pitchFamily="34" charset="0"/>
                </a:rPr>
                <a:t>“Convergence” effect, which channels capital toward where the effective capital-labor ratio is lower</a:t>
              </a:r>
            </a:p>
            <a:p>
              <a:pPr>
                <a:buFont typeface="Arial" panose="020B0604020202020204" pitchFamily="34" charset="0"/>
                <a:buChar char="•"/>
              </a:pPr>
              <a:endParaRPr lang="zh-CN" altLang="en-US" dirty="0">
                <a:latin typeface="Calibri" panose="020F0502020204030204" pitchFamily="34" charset="0"/>
              </a:endParaRPr>
            </a:p>
          </p:txBody>
        </p:sp>
        <p:sp>
          <p:nvSpPr>
            <p:cNvPr id="23" name=".7055475"/>
            <p:cNvSpPr txBox="1"/>
            <p:nvPr/>
          </p:nvSpPr>
          <p:spPr>
            <a:xfrm>
              <a:off x="6198422" y="2503862"/>
              <a:ext cx="2378075" cy="4104901"/>
            </a:xfrm>
            <a:prstGeom prst="rect">
              <a:avLst/>
            </a:prstGeom>
            <a:noFill/>
          </p:spPr>
          <p:txBody>
            <a:bodyPr wrap="square" rtlCol="0">
              <a:noAutofit/>
            </a:bodyPr>
            <a:lstStyle>
              <a:defPPr>
                <a:defRPr lang="zh-CN"/>
              </a:defPPr>
              <a:lvl1pPr marL="180975" indent="-180975">
                <a:spcBef>
                  <a:spcPts val="800"/>
                </a:spcBef>
                <a:buSzPct val="80000"/>
                <a:buFont typeface="Wingdings" pitchFamily="2" charset="2"/>
                <a:buChar char="n"/>
                <a:defRPr sz="1200">
                  <a:solidFill>
                    <a:srgbClr val="000000"/>
                  </a:solidFill>
                  <a:latin typeface="Arial" pitchFamily="34" charset="0"/>
                  <a:ea typeface="楷体_GB2312" pitchFamily="49" charset="-122"/>
                  <a:cs typeface="Arial" pitchFamily="34" charset="0"/>
                </a:defRPr>
              </a:lvl1pPr>
              <a:lvl2pPr marL="333375" lvl="1" indent="-133350">
                <a:spcBef>
                  <a:spcPts val="800"/>
                </a:spcBef>
                <a:buSzPct val="80000"/>
                <a:buFont typeface="Arial" pitchFamily="34" charset="0"/>
                <a:buChar char="–"/>
                <a:defRPr sz="1200">
                  <a:solidFill>
                    <a:srgbClr val="000000"/>
                  </a:solidFill>
                  <a:latin typeface="Arial" pitchFamily="34" charset="0"/>
                  <a:ea typeface="楷体_GB2312" pitchFamily="49" charset="-122"/>
                  <a:cs typeface="Arial" pitchFamily="34" charset="0"/>
                </a:defRPr>
              </a:lvl2pPr>
              <a:lvl3pPr marL="485775" lvl="2" indent="-123825">
                <a:spcBef>
                  <a:spcPts val="800"/>
                </a:spcBef>
                <a:buSzPct val="80000"/>
                <a:buFont typeface="Arial" pitchFamily="34" charset="0"/>
                <a:buChar char="•"/>
                <a:defRPr sz="1200">
                  <a:solidFill>
                    <a:srgbClr val="000000"/>
                  </a:solidFill>
                  <a:latin typeface="Arial" pitchFamily="34" charset="0"/>
                  <a:ea typeface="楷体_GB2312" pitchFamily="49" charset="-122"/>
                  <a:cs typeface="Arial" pitchFamily="34" charset="0"/>
                </a:defRPr>
              </a:lvl3pPr>
              <a:lvl4pPr marL="638175" lvl="3" indent="-142875">
                <a:spcBef>
                  <a:spcPts val="800"/>
                </a:spcBef>
                <a:buSzPct val="80000"/>
                <a:buFont typeface="Wingdings" pitchFamily="2" charset="2"/>
                <a:buChar char="ü"/>
                <a:defRPr sz="1200">
                  <a:latin typeface="Arial" pitchFamily="34" charset="0"/>
                  <a:ea typeface="楷体_GB2312" pitchFamily="49" charset="-122"/>
                  <a:cs typeface="Arial" pitchFamily="34" charset="0"/>
                </a:defRPr>
              </a:lvl4pPr>
              <a:lvl5pPr marL="790575" lvl="4" indent="-133350">
                <a:spcBef>
                  <a:spcPts val="800"/>
                </a:spcBef>
                <a:buSzPct val="80000"/>
                <a:buFont typeface="Arial" pitchFamily="34" charset="0"/>
                <a:buChar char="»"/>
                <a:defRPr sz="1200">
                  <a:latin typeface="Arial" pitchFamily="34" charset="0"/>
                  <a:ea typeface="楷体_GB2312" pitchFamily="49" charset="-122"/>
                  <a:cs typeface="Arial" pitchFamily="34" charset="0"/>
                </a:defRPr>
              </a:lvl5pPr>
            </a:lstStyle>
            <a:p>
              <a:pPr>
                <a:buFont typeface="Arial" panose="020B0604020202020204" pitchFamily="34" charset="0"/>
                <a:buChar char="•"/>
              </a:pPr>
              <a:r>
                <a:rPr lang="en-US" altLang="zh-CN" sz="1800" dirty="0" smtClean="0">
                  <a:latin typeface="Calibri" panose="020F0502020204030204" pitchFamily="34" charset="0"/>
                </a:rPr>
                <a:t>Trade and financial integration and rapid labor force and labor productivity growth in emerging markets lead to a net capital outflow</a:t>
              </a:r>
              <a:r>
                <a:rPr lang="zh-CN" altLang="en-US" sz="1800" dirty="0">
                  <a:latin typeface="Calibri" panose="020F0502020204030204" pitchFamily="34" charset="0"/>
                </a:rPr>
                <a:t> </a:t>
              </a:r>
              <a:r>
                <a:rPr lang="en-US" altLang="zh-CN" sz="1800" dirty="0" smtClean="0">
                  <a:latin typeface="Calibri" panose="020F0502020204030204" pitchFamily="34" charset="0"/>
                </a:rPr>
                <a:t>for these markets</a:t>
              </a:r>
            </a:p>
            <a:p>
              <a:pPr>
                <a:buFont typeface="Arial" panose="020B0604020202020204" pitchFamily="34" charset="0"/>
                <a:buChar char="•"/>
              </a:pPr>
              <a:r>
                <a:rPr lang="en-US" altLang="zh-CN" sz="1800" dirty="0" smtClean="0">
                  <a:latin typeface="Calibri" panose="020F0502020204030204" pitchFamily="34" charset="0"/>
                </a:rPr>
                <a:t>Capital flows from emerging markets to capital-intensive markets</a:t>
              </a:r>
            </a:p>
            <a:p>
              <a:pPr>
                <a:buFont typeface="Arial" panose="020B0604020202020204" pitchFamily="34" charset="0"/>
                <a:buChar char="•"/>
              </a:pPr>
              <a:r>
                <a:rPr lang="en-US" altLang="zh-CN" sz="1800" dirty="0" smtClean="0">
                  <a:latin typeface="Calibri" panose="020F0502020204030204" pitchFamily="34" charset="0"/>
                </a:rPr>
                <a:t>“Composition” effect, which offsets the “Convergence” effect</a:t>
              </a:r>
            </a:p>
          </p:txBody>
        </p:sp>
      </p:grpSp>
      <p:sp>
        <p:nvSpPr>
          <p:cNvPr id="13" name="文本框 12"/>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b="1" dirty="0" smtClean="0">
                <a:latin typeface="Calibri" panose="020F0502020204030204" pitchFamily="34" charset="0"/>
              </a:rPr>
              <a:t>Background</a:t>
            </a:r>
          </a:p>
          <a:p>
            <a:pPr marL="285750" indent="-285750">
              <a:buFont typeface="Arial" panose="020B0604020202020204" pitchFamily="34" charset="0"/>
              <a:buChar char="•"/>
            </a:pPr>
            <a:r>
              <a:rPr lang="en-US" sz="1600" b="1" dirty="0" smtClean="0">
                <a:latin typeface="Calibri" panose="020F0502020204030204" pitchFamily="34" charset="0"/>
              </a:rPr>
              <a:t>What is happening</a:t>
            </a:r>
            <a:endParaRPr lang="en-US" b="1"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1514" y="2896132"/>
            <a:ext cx="3982006" cy="1790950"/>
          </a:xfrm>
          <a:prstGeom prst="rect">
            <a:avLst/>
          </a:prstGeom>
        </p:spPr>
      </p:pic>
    </p:spTree>
    <p:extLst>
      <p:ext uri="{BB962C8B-B14F-4D97-AF65-F5344CB8AC3E}">
        <p14:creationId xmlns:p14="http://schemas.microsoft.com/office/powerpoint/2010/main" val="133628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Background – Why Is This Happening? (1/2)</a:t>
            </a:r>
          </a:p>
          <a:p>
            <a:r>
              <a:rPr lang="en-US" sz="2400" dirty="0" smtClean="0">
                <a:latin typeface="Calibri" panose="020F0502020204030204" pitchFamily="34" charset="0"/>
              </a:rPr>
              <a:t>Where Neoclassical Theory Fails</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grpSp>
        <p:nvGrpSpPr>
          <p:cNvPr id="13" name="组合 12"/>
          <p:cNvGrpSpPr/>
          <p:nvPr/>
        </p:nvGrpSpPr>
        <p:grpSpPr>
          <a:xfrm>
            <a:off x="3033532" y="1393757"/>
            <a:ext cx="8167868" cy="5208917"/>
            <a:chOff x="2870200" y="1649413"/>
            <a:chExt cx="6640513" cy="5118100"/>
          </a:xfrm>
        </p:grpSpPr>
        <p:sp>
          <p:nvSpPr>
            <p:cNvPr id="14" name="Freeform 3"/>
            <p:cNvSpPr>
              <a:spLocks/>
            </p:cNvSpPr>
            <p:nvPr/>
          </p:nvSpPr>
          <p:spPr bwMode="auto">
            <a:xfrm>
              <a:off x="5221288" y="1649413"/>
              <a:ext cx="1774825" cy="1909762"/>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noFill/>
            <a:ln w="12700" cap="flat" cmpd="sng">
              <a:solidFill>
                <a:srgbClr val="731E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1200">
                <a:latin typeface="Calibri" panose="020F0502020204030204" pitchFamily="34" charset="0"/>
                <a:ea typeface="楷体_GB2312"/>
                <a:sym typeface="Arial"/>
              </a:endParaRPr>
            </a:p>
          </p:txBody>
        </p:sp>
        <p:sp>
          <p:nvSpPr>
            <p:cNvPr id="15" name="Freeform 4"/>
            <p:cNvSpPr>
              <a:spLocks/>
            </p:cNvSpPr>
            <p:nvPr/>
          </p:nvSpPr>
          <p:spPr bwMode="auto">
            <a:xfrm rot="5400000">
              <a:off x="7731125" y="2971800"/>
              <a:ext cx="1195388" cy="2363788"/>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noFill/>
            <a:ln w="12700" cap="flat" cmpd="sng">
              <a:solidFill>
                <a:srgbClr val="731E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1200">
                <a:latin typeface="Calibri" panose="020F0502020204030204" pitchFamily="34" charset="0"/>
                <a:ea typeface="楷体_GB2312"/>
                <a:sym typeface="Arial"/>
              </a:endParaRPr>
            </a:p>
          </p:txBody>
        </p:sp>
        <p:sp>
          <p:nvSpPr>
            <p:cNvPr id="24" name="Freeform 5"/>
            <p:cNvSpPr>
              <a:spLocks/>
            </p:cNvSpPr>
            <p:nvPr/>
          </p:nvSpPr>
          <p:spPr bwMode="auto">
            <a:xfrm flipH="1" flipV="1">
              <a:off x="5368925" y="4895850"/>
              <a:ext cx="1773238" cy="1871663"/>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noFill/>
            <a:ln w="12700" cap="flat" cmpd="sng">
              <a:solidFill>
                <a:srgbClr val="731E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1200">
                <a:latin typeface="Calibri" panose="020F0502020204030204" pitchFamily="34" charset="0"/>
                <a:ea typeface="楷体_GB2312"/>
                <a:sym typeface="Arial"/>
              </a:endParaRPr>
            </a:p>
          </p:txBody>
        </p:sp>
        <p:sp>
          <p:nvSpPr>
            <p:cNvPr id="25" name="Freeform 6"/>
            <p:cNvSpPr>
              <a:spLocks/>
            </p:cNvSpPr>
            <p:nvPr/>
          </p:nvSpPr>
          <p:spPr bwMode="auto">
            <a:xfrm rot="5400000" flipH="1" flipV="1">
              <a:off x="3434557" y="3107531"/>
              <a:ext cx="1223962" cy="2352675"/>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noFill/>
            <a:ln w="12700" cap="flat" cmpd="sng">
              <a:solidFill>
                <a:srgbClr val="731E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1200">
                <a:latin typeface="Calibri" panose="020F0502020204030204" pitchFamily="34" charset="0"/>
                <a:ea typeface="楷体_GB2312"/>
                <a:sym typeface="Arial"/>
              </a:endParaRPr>
            </a:p>
          </p:txBody>
        </p:sp>
        <p:sp>
          <p:nvSpPr>
            <p:cNvPr id="26" name="Rectangle 7"/>
            <p:cNvSpPr>
              <a:spLocks noChangeArrowheads="1"/>
            </p:cNvSpPr>
            <p:nvPr/>
          </p:nvSpPr>
          <p:spPr bwMode="auto">
            <a:xfrm>
              <a:off x="5326063" y="3657600"/>
              <a:ext cx="1728787" cy="1081088"/>
            </a:xfrm>
            <a:prstGeom prst="rect">
              <a:avLst/>
            </a:prstGeom>
            <a:solidFill>
              <a:schemeClr val="accent4"/>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lstStyle/>
            <a:p>
              <a:pPr algn="ctr" eaLnBrk="0" hangingPunct="0">
                <a:spcBef>
                  <a:spcPct val="0"/>
                </a:spcBef>
              </a:pPr>
              <a:r>
                <a:rPr kumimoji="1" lang="en-US" altLang="zh-CN" sz="2000" b="1" dirty="0" smtClean="0">
                  <a:latin typeface="Calibri" panose="020F0502020204030204" pitchFamily="34" charset="0"/>
                  <a:ea typeface="楷体_GB2312"/>
                  <a:sym typeface="Arial"/>
                </a:rPr>
                <a:t>Problematic theories we are using right now</a:t>
              </a:r>
              <a:endParaRPr kumimoji="1" lang="zh-CN" altLang="zh-CN" sz="2000" b="1" dirty="0">
                <a:latin typeface="Calibri" panose="020F0502020204030204" pitchFamily="34" charset="0"/>
                <a:ea typeface="楷体_GB2312"/>
                <a:sym typeface="Arial"/>
              </a:endParaRPr>
            </a:p>
          </p:txBody>
        </p:sp>
        <p:sp>
          <p:nvSpPr>
            <p:cNvPr id="27" name="Rectangle 9"/>
            <p:cNvSpPr>
              <a:spLocks noChangeArrowheads="1"/>
            </p:cNvSpPr>
            <p:nvPr/>
          </p:nvSpPr>
          <p:spPr bwMode="auto">
            <a:xfrm>
              <a:off x="5365750" y="1654175"/>
              <a:ext cx="4138613" cy="366713"/>
            </a:xfrm>
            <a:prstGeom prst="rect">
              <a:avLst/>
            </a:prstGeom>
            <a:solidFill>
              <a:schemeClr val="accent4"/>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defTabSz="314325" eaLnBrk="0" hangingPunct="0">
                <a:spcBef>
                  <a:spcPct val="50000"/>
                </a:spcBef>
                <a:spcAft>
                  <a:spcPct val="10000"/>
                </a:spcAft>
              </a:pPr>
              <a:r>
                <a:rPr kumimoji="1" lang="en-US" altLang="zh-CN" sz="1400" b="1" u="sng" dirty="0">
                  <a:latin typeface="Calibri" panose="020F0502020204030204" pitchFamily="34" charset="0"/>
                  <a:sym typeface="Arial"/>
                </a:rPr>
                <a:t>Inaccurate Standard Open-economy Models </a:t>
              </a:r>
              <a:r>
                <a:rPr kumimoji="1" lang="en-US" altLang="zh-CN" sz="1200" b="1" dirty="0" smtClean="0">
                  <a:solidFill>
                    <a:schemeClr val="bg1"/>
                  </a:solidFill>
                  <a:latin typeface="Calibri" panose="020F0502020204030204" pitchFamily="34" charset="0"/>
                  <a:sym typeface="Arial"/>
                </a:rPr>
                <a:t>	</a:t>
              </a:r>
              <a:endParaRPr kumimoji="1" lang="zh-CN" altLang="en-GB" sz="1200" b="1" dirty="0">
                <a:solidFill>
                  <a:schemeClr val="bg1"/>
                </a:solidFill>
                <a:latin typeface="Calibri" panose="020F0502020204030204" pitchFamily="34" charset="0"/>
                <a:sym typeface="Arial"/>
              </a:endParaRPr>
            </a:p>
          </p:txBody>
        </p:sp>
        <p:sp>
          <p:nvSpPr>
            <p:cNvPr id="28" name="Rectangle 11"/>
            <p:cNvSpPr>
              <a:spLocks noChangeArrowheads="1"/>
            </p:cNvSpPr>
            <p:nvPr/>
          </p:nvSpPr>
          <p:spPr bwMode="auto">
            <a:xfrm>
              <a:off x="7281863" y="3665538"/>
              <a:ext cx="2222500" cy="366712"/>
            </a:xfrm>
            <a:prstGeom prst="rect">
              <a:avLst/>
            </a:prstGeom>
            <a:solidFill>
              <a:schemeClr val="accent4"/>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defTabSz="314325" eaLnBrk="0" hangingPunct="0">
                <a:spcBef>
                  <a:spcPct val="50000"/>
                </a:spcBef>
                <a:spcAft>
                  <a:spcPct val="10000"/>
                </a:spcAft>
              </a:pPr>
              <a:r>
                <a:rPr kumimoji="1" lang="en-US" altLang="zh-CN" sz="1400" b="1" dirty="0" smtClean="0">
                  <a:latin typeface="Calibri" panose="020F0502020204030204" pitchFamily="34" charset="0"/>
                  <a:sym typeface="Arial"/>
                </a:rPr>
                <a:t>Untenable Underlying Assumption</a:t>
              </a:r>
              <a:endParaRPr kumimoji="1" lang="zh-CN" altLang="en-GB" sz="1400" b="1" dirty="0">
                <a:solidFill>
                  <a:schemeClr val="bg1"/>
                </a:solidFill>
                <a:latin typeface="Calibri" panose="020F0502020204030204" pitchFamily="34" charset="0"/>
                <a:sym typeface="Arial"/>
              </a:endParaRPr>
            </a:p>
          </p:txBody>
        </p:sp>
        <p:sp>
          <p:nvSpPr>
            <p:cNvPr id="29" name="Rectangle 12"/>
            <p:cNvSpPr>
              <a:spLocks noChangeArrowheads="1"/>
            </p:cNvSpPr>
            <p:nvPr/>
          </p:nvSpPr>
          <p:spPr bwMode="auto">
            <a:xfrm>
              <a:off x="2879725" y="5038725"/>
              <a:ext cx="4138613" cy="366713"/>
            </a:xfrm>
            <a:prstGeom prst="rect">
              <a:avLst/>
            </a:prstGeom>
            <a:solidFill>
              <a:schemeClr val="accent4"/>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defTabSz="314325" eaLnBrk="0" hangingPunct="0">
                <a:spcBef>
                  <a:spcPct val="50000"/>
                </a:spcBef>
                <a:spcAft>
                  <a:spcPct val="10000"/>
                </a:spcAft>
              </a:pPr>
              <a:r>
                <a:rPr kumimoji="1" lang="en-US" altLang="zh-CN" sz="1400" b="1" dirty="0">
                  <a:latin typeface="Calibri" panose="020F0502020204030204" pitchFamily="34" charset="0"/>
                  <a:ea typeface="楷体_GB2312"/>
                  <a:sym typeface="Arial"/>
                </a:rPr>
                <a:t>Missing Influence of Macro Dynamics</a:t>
              </a:r>
              <a:endParaRPr kumimoji="1" lang="zh-CN" altLang="en-GB" sz="1400" b="1" u="sng" dirty="0">
                <a:latin typeface="Calibri" panose="020F0502020204030204" pitchFamily="34" charset="0"/>
                <a:sym typeface="Arial"/>
              </a:endParaRPr>
            </a:p>
          </p:txBody>
        </p:sp>
        <p:sp>
          <p:nvSpPr>
            <p:cNvPr id="30" name="Rectangle 13"/>
            <p:cNvSpPr>
              <a:spLocks noChangeArrowheads="1"/>
            </p:cNvSpPr>
            <p:nvPr/>
          </p:nvSpPr>
          <p:spPr bwMode="auto">
            <a:xfrm>
              <a:off x="2879725" y="1654175"/>
              <a:ext cx="2222500" cy="366713"/>
            </a:xfrm>
            <a:prstGeom prst="rect">
              <a:avLst/>
            </a:prstGeom>
            <a:solidFill>
              <a:schemeClr val="accent4"/>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06" tIns="45704" rIns="91406" bIns="45704"/>
            <a:lstStyle/>
            <a:p>
              <a:pPr algn="ctr" defTabSz="314325" eaLnBrk="0" hangingPunct="0">
                <a:spcBef>
                  <a:spcPct val="50000"/>
                </a:spcBef>
                <a:spcAft>
                  <a:spcPct val="10000"/>
                </a:spcAft>
              </a:pPr>
              <a:r>
                <a:rPr kumimoji="1" lang="en-US" altLang="zh-CN" sz="1400" b="1" u="sng" dirty="0" smtClean="0">
                  <a:latin typeface="Calibri" panose="020F0502020204030204" pitchFamily="34" charset="0"/>
                  <a:ea typeface="楷体_GB2312"/>
                  <a:sym typeface="Arial"/>
                </a:rPr>
                <a:t>Unaddressed Composition Effect</a:t>
              </a:r>
              <a:endParaRPr kumimoji="1" lang="zh-CN" altLang="en-GB" sz="1400" b="1" u="sng" dirty="0">
                <a:latin typeface="Calibri" panose="020F0502020204030204" pitchFamily="34" charset="0"/>
                <a:ea typeface="楷体_GB2312"/>
                <a:sym typeface="Arial"/>
              </a:endParaRPr>
            </a:p>
          </p:txBody>
        </p:sp>
        <p:sp>
          <p:nvSpPr>
            <p:cNvPr id="31" name="Rectangle 8"/>
            <p:cNvSpPr>
              <a:spLocks noChangeArrowheads="1"/>
            </p:cNvSpPr>
            <p:nvPr/>
          </p:nvSpPr>
          <p:spPr bwMode="auto">
            <a:xfrm>
              <a:off x="5365750" y="2087563"/>
              <a:ext cx="4138613" cy="1366837"/>
            </a:xfrm>
            <a:prstGeom prst="rect">
              <a:avLst/>
            </a:prstGeom>
            <a:solidFill>
              <a:srgbClr val="ECECEC"/>
            </a:solidFill>
            <a:ln w="12700" algn="ctr">
              <a:noFill/>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lIns="72000" tIns="36000" rIns="72000" bIns="36000" anchor="t" anchorCtr="0"/>
            <a:lstStyle/>
            <a:p>
              <a:pPr>
                <a:buSzPct val="80000"/>
              </a:pPr>
              <a:r>
                <a:rPr lang="en-US" altLang="zh-CN" sz="1400" dirty="0">
                  <a:latin typeface="Calibri" panose="020F0502020204030204" pitchFamily="34" charset="0"/>
                </a:rPr>
                <a:t>The standard models are the one-good or two-good stochastic growth models of large open economies. These models do not account for factor-proportions trade. Also, their overlapping generations structure are not essential.</a:t>
              </a:r>
              <a:endParaRPr lang="zh-CN" altLang="en-US" sz="1400" dirty="0">
                <a:latin typeface="Calibri" panose="020F0502020204030204" pitchFamily="34" charset="0"/>
              </a:endParaRPr>
            </a:p>
          </p:txBody>
        </p:sp>
        <p:sp>
          <p:nvSpPr>
            <p:cNvPr id="32" name="Rectangle 10"/>
            <p:cNvSpPr>
              <a:spLocks noChangeArrowheads="1"/>
            </p:cNvSpPr>
            <p:nvPr/>
          </p:nvSpPr>
          <p:spPr bwMode="auto">
            <a:xfrm>
              <a:off x="7283450" y="4103688"/>
              <a:ext cx="2224088" cy="2663825"/>
            </a:xfrm>
            <a:prstGeom prst="rect">
              <a:avLst/>
            </a:prstGeom>
            <a:solidFill>
              <a:srgbClr val="ECECEC"/>
            </a:solidFill>
            <a:ln w="12700" algn="ctr">
              <a:noFill/>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lIns="72000" tIns="36000" rIns="72000" bIns="36000" anchor="t" anchorCtr="0"/>
            <a:lstStyle/>
            <a:p>
              <a:pPr>
                <a:buSzPct val="80000"/>
              </a:pPr>
              <a:r>
                <a:rPr lang="en-US" altLang="zh-CN" sz="1400" dirty="0" smtClean="0">
                  <a:latin typeface="Calibri" panose="020F0502020204030204" pitchFamily="34" charset="0"/>
                </a:rPr>
                <a:t>Standard open-economy models predict net capital inflow into developing countries, which is the opposite of what is happening. This is caused by the fact that they assume that countries cannot engage in intra-temporal commodity trade but only in intertemporal trade. However, large scale forces can alter a country’s structure of trade.</a:t>
              </a:r>
              <a:endParaRPr lang="zh-CN" altLang="en-US" sz="1400" dirty="0" smtClean="0">
                <a:latin typeface="Calibri" panose="020F0502020204030204" pitchFamily="34" charset="0"/>
              </a:endParaRPr>
            </a:p>
          </p:txBody>
        </p:sp>
        <p:sp>
          <p:nvSpPr>
            <p:cNvPr id="33" name="Rectangle 14"/>
            <p:cNvSpPr>
              <a:spLocks noChangeArrowheads="1"/>
            </p:cNvSpPr>
            <p:nvPr/>
          </p:nvSpPr>
          <p:spPr bwMode="auto">
            <a:xfrm>
              <a:off x="2879725" y="2087563"/>
              <a:ext cx="2222500" cy="2663825"/>
            </a:xfrm>
            <a:prstGeom prst="rect">
              <a:avLst/>
            </a:prstGeom>
            <a:solidFill>
              <a:srgbClr val="ECECEC"/>
            </a:solidFill>
            <a:ln w="12700" algn="ctr">
              <a:noFill/>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lIns="72000" tIns="36000" rIns="72000" bIns="36000" anchor="t" anchorCtr="0"/>
            <a:lstStyle/>
            <a:p>
              <a:pPr>
                <a:buSzPct val="80000"/>
              </a:pPr>
              <a:r>
                <a:rPr lang="en-US" altLang="zh-CN" sz="1400" dirty="0" smtClean="0">
                  <a:latin typeface="Calibri" panose="020F0502020204030204" pitchFamily="34" charset="0"/>
                </a:rPr>
                <a:t>Currently, models do not examine the impact of convergence effect and composition effect separately. Such models cannot explain the fact that capital are flowing from emerging markets to economies that become more specialized in capital-intensive sectors.</a:t>
              </a:r>
              <a:endParaRPr lang="zh-CN" altLang="en-US" sz="1400" dirty="0">
                <a:latin typeface="Calibri" panose="020F0502020204030204" pitchFamily="34" charset="0"/>
              </a:endParaRPr>
            </a:p>
          </p:txBody>
        </p:sp>
        <p:sp>
          <p:nvSpPr>
            <p:cNvPr id="34" name="Rectangle 15"/>
            <p:cNvSpPr>
              <a:spLocks noChangeArrowheads="1"/>
            </p:cNvSpPr>
            <p:nvPr/>
          </p:nvSpPr>
          <p:spPr bwMode="auto">
            <a:xfrm>
              <a:off x="2879725" y="5470525"/>
              <a:ext cx="4138613" cy="1293813"/>
            </a:xfrm>
            <a:prstGeom prst="rect">
              <a:avLst/>
            </a:prstGeom>
            <a:solidFill>
              <a:srgbClr val="ECECEC"/>
            </a:solidFill>
            <a:ln w="12700" algn="ctr">
              <a:noFill/>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lIns="72000" tIns="36000" rIns="72000" bIns="36000" anchor="t" anchorCtr="0"/>
            <a:lstStyle/>
            <a:p>
              <a:pPr>
                <a:buSzPct val="80000"/>
              </a:pPr>
              <a:r>
                <a:rPr lang="en-US" altLang="zh-CN" sz="1400" dirty="0">
                  <a:latin typeface="Calibri" panose="020F0502020204030204" pitchFamily="34" charset="0"/>
                </a:rPr>
                <a:t>“The conventional analyses of international macroeconomic dynamics on the structure of trade as well as the aggregate feedback effects of trade pattern” while “their interaction can be crucial in determining the global allocation of capital”. </a:t>
              </a:r>
              <a:endParaRPr lang="zh-CN" altLang="en-US" sz="1400" dirty="0">
                <a:latin typeface="Calibri" panose="020F0502020204030204" pitchFamily="34" charset="0"/>
              </a:endParaRPr>
            </a:p>
          </p:txBody>
        </p:sp>
      </p:grpSp>
      <p:sp>
        <p:nvSpPr>
          <p:cNvPr id="19" name="Freeform 5"/>
          <p:cNvSpPr>
            <a:spLocks/>
          </p:cNvSpPr>
          <p:nvPr/>
        </p:nvSpPr>
        <p:spPr bwMode="auto">
          <a:xfrm>
            <a:off x="2859749" y="1190713"/>
            <a:ext cx="647700" cy="576263"/>
          </a:xfrm>
          <a:custGeom>
            <a:avLst/>
            <a:gdLst>
              <a:gd name="T0" fmla="*/ 90 w 610"/>
              <a:gd name="T1" fmla="*/ 472 h 609"/>
              <a:gd name="T2" fmla="*/ 105 w 610"/>
              <a:gd name="T3" fmla="*/ 481 h 609"/>
              <a:gd name="T4" fmla="*/ 126 w 610"/>
              <a:gd name="T5" fmla="*/ 497 h 609"/>
              <a:gd name="T6" fmla="*/ 150 w 610"/>
              <a:gd name="T7" fmla="*/ 520 h 609"/>
              <a:gd name="T8" fmla="*/ 168 w 610"/>
              <a:gd name="T9" fmla="*/ 551 h 609"/>
              <a:gd name="T10" fmla="*/ 183 w 610"/>
              <a:gd name="T11" fmla="*/ 576 h 609"/>
              <a:gd name="T12" fmla="*/ 193 w 610"/>
              <a:gd name="T13" fmla="*/ 596 h 609"/>
              <a:gd name="T14" fmla="*/ 200 w 610"/>
              <a:gd name="T15" fmla="*/ 606 h 609"/>
              <a:gd name="T16" fmla="*/ 203 w 610"/>
              <a:gd name="T17" fmla="*/ 601 h 609"/>
              <a:gd name="T18" fmla="*/ 214 w 610"/>
              <a:gd name="T19" fmla="*/ 553 h 609"/>
              <a:gd name="T20" fmla="*/ 239 w 610"/>
              <a:gd name="T21" fmla="*/ 478 h 609"/>
              <a:gd name="T22" fmla="*/ 274 w 610"/>
              <a:gd name="T23" fmla="*/ 391 h 609"/>
              <a:gd name="T24" fmla="*/ 337 w 610"/>
              <a:gd name="T25" fmla="*/ 276 h 609"/>
              <a:gd name="T26" fmla="*/ 416 w 610"/>
              <a:gd name="T27" fmla="*/ 168 h 609"/>
              <a:gd name="T28" fmla="*/ 481 w 610"/>
              <a:gd name="T29" fmla="*/ 101 h 609"/>
              <a:gd name="T30" fmla="*/ 523 w 610"/>
              <a:gd name="T31" fmla="*/ 65 h 609"/>
              <a:gd name="T32" fmla="*/ 537 w 610"/>
              <a:gd name="T33" fmla="*/ 56 h 609"/>
              <a:gd name="T34" fmla="*/ 557 w 610"/>
              <a:gd name="T35" fmla="*/ 43 h 609"/>
              <a:gd name="T36" fmla="*/ 583 w 610"/>
              <a:gd name="T37" fmla="*/ 23 h 609"/>
              <a:gd name="T38" fmla="*/ 605 w 610"/>
              <a:gd name="T39" fmla="*/ 7 h 609"/>
              <a:gd name="T40" fmla="*/ 602 w 610"/>
              <a:gd name="T41" fmla="*/ 0 h 609"/>
              <a:gd name="T42" fmla="*/ 540 w 610"/>
              <a:gd name="T43" fmla="*/ 27 h 609"/>
              <a:gd name="T44" fmla="*/ 437 w 610"/>
              <a:gd name="T45" fmla="*/ 94 h 609"/>
              <a:gd name="T46" fmla="*/ 328 w 610"/>
              <a:gd name="T47" fmla="*/ 193 h 609"/>
              <a:gd name="T48" fmla="*/ 268 w 610"/>
              <a:gd name="T49" fmla="*/ 266 h 609"/>
              <a:gd name="T50" fmla="*/ 237 w 610"/>
              <a:gd name="T51" fmla="*/ 311 h 609"/>
              <a:gd name="T52" fmla="*/ 201 w 610"/>
              <a:gd name="T53" fmla="*/ 362 h 609"/>
              <a:gd name="T54" fmla="*/ 177 w 610"/>
              <a:gd name="T55" fmla="*/ 396 h 609"/>
              <a:gd name="T56" fmla="*/ 170 w 610"/>
              <a:gd name="T57" fmla="*/ 399 h 609"/>
              <a:gd name="T58" fmla="*/ 147 w 610"/>
              <a:gd name="T59" fmla="*/ 378 h 609"/>
              <a:gd name="T60" fmla="*/ 112 w 610"/>
              <a:gd name="T61" fmla="*/ 353 h 609"/>
              <a:gd name="T62" fmla="*/ 75 w 610"/>
              <a:gd name="T63" fmla="*/ 340 h 609"/>
              <a:gd name="T64" fmla="*/ 43 w 610"/>
              <a:gd name="T65" fmla="*/ 356 h 609"/>
              <a:gd name="T66" fmla="*/ 21 w 610"/>
              <a:gd name="T67" fmla="*/ 383 h 609"/>
              <a:gd name="T68" fmla="*/ 7 w 610"/>
              <a:gd name="T69" fmla="*/ 411 h 609"/>
              <a:gd name="T70" fmla="*/ 1 w 610"/>
              <a:gd name="T71" fmla="*/ 431 h 609"/>
              <a:gd name="T72" fmla="*/ 88 w 610"/>
              <a:gd name="T73" fmla="*/ 47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0" h="609">
                <a:moveTo>
                  <a:pt x="88" y="470"/>
                </a:moveTo>
                <a:lnTo>
                  <a:pt x="90" y="472"/>
                </a:lnTo>
                <a:lnTo>
                  <a:pt x="96" y="476"/>
                </a:lnTo>
                <a:lnTo>
                  <a:pt x="105" y="481"/>
                </a:lnTo>
                <a:lnTo>
                  <a:pt x="116" y="487"/>
                </a:lnTo>
                <a:lnTo>
                  <a:pt x="126" y="497"/>
                </a:lnTo>
                <a:lnTo>
                  <a:pt x="138" y="509"/>
                </a:lnTo>
                <a:lnTo>
                  <a:pt x="150" y="520"/>
                </a:lnTo>
                <a:lnTo>
                  <a:pt x="159" y="535"/>
                </a:lnTo>
                <a:lnTo>
                  <a:pt x="168" y="551"/>
                </a:lnTo>
                <a:lnTo>
                  <a:pt x="176" y="564"/>
                </a:lnTo>
                <a:lnTo>
                  <a:pt x="183" y="576"/>
                </a:lnTo>
                <a:lnTo>
                  <a:pt x="189" y="586"/>
                </a:lnTo>
                <a:lnTo>
                  <a:pt x="193" y="596"/>
                </a:lnTo>
                <a:lnTo>
                  <a:pt x="197" y="601"/>
                </a:lnTo>
                <a:lnTo>
                  <a:pt x="200" y="606"/>
                </a:lnTo>
                <a:lnTo>
                  <a:pt x="200" y="608"/>
                </a:lnTo>
                <a:lnTo>
                  <a:pt x="203" y="601"/>
                </a:lnTo>
                <a:lnTo>
                  <a:pt x="206" y="582"/>
                </a:lnTo>
                <a:lnTo>
                  <a:pt x="214" y="553"/>
                </a:lnTo>
                <a:lnTo>
                  <a:pt x="226" y="519"/>
                </a:lnTo>
                <a:lnTo>
                  <a:pt x="239" y="478"/>
                </a:lnTo>
                <a:lnTo>
                  <a:pt x="255" y="435"/>
                </a:lnTo>
                <a:lnTo>
                  <a:pt x="274" y="391"/>
                </a:lnTo>
                <a:lnTo>
                  <a:pt x="296" y="348"/>
                </a:lnTo>
                <a:lnTo>
                  <a:pt x="337" y="276"/>
                </a:lnTo>
                <a:lnTo>
                  <a:pt x="378" y="217"/>
                </a:lnTo>
                <a:lnTo>
                  <a:pt x="416" y="168"/>
                </a:lnTo>
                <a:lnTo>
                  <a:pt x="450" y="130"/>
                </a:lnTo>
                <a:lnTo>
                  <a:pt x="481" y="101"/>
                </a:lnTo>
                <a:lnTo>
                  <a:pt x="504" y="80"/>
                </a:lnTo>
                <a:lnTo>
                  <a:pt x="523" y="65"/>
                </a:lnTo>
                <a:lnTo>
                  <a:pt x="533" y="59"/>
                </a:lnTo>
                <a:lnTo>
                  <a:pt x="537" y="56"/>
                </a:lnTo>
                <a:lnTo>
                  <a:pt x="545" y="51"/>
                </a:lnTo>
                <a:lnTo>
                  <a:pt x="557" y="43"/>
                </a:lnTo>
                <a:lnTo>
                  <a:pt x="570" y="34"/>
                </a:lnTo>
                <a:lnTo>
                  <a:pt x="583" y="23"/>
                </a:lnTo>
                <a:lnTo>
                  <a:pt x="595" y="15"/>
                </a:lnTo>
                <a:lnTo>
                  <a:pt x="605" y="7"/>
                </a:lnTo>
                <a:lnTo>
                  <a:pt x="609" y="3"/>
                </a:lnTo>
                <a:lnTo>
                  <a:pt x="602" y="0"/>
                </a:lnTo>
                <a:lnTo>
                  <a:pt x="577" y="7"/>
                </a:lnTo>
                <a:lnTo>
                  <a:pt x="540" y="27"/>
                </a:lnTo>
                <a:lnTo>
                  <a:pt x="491" y="56"/>
                </a:lnTo>
                <a:lnTo>
                  <a:pt x="437" y="94"/>
                </a:lnTo>
                <a:lnTo>
                  <a:pt x="382" y="141"/>
                </a:lnTo>
                <a:lnTo>
                  <a:pt x="328" y="193"/>
                </a:lnTo>
                <a:lnTo>
                  <a:pt x="279" y="253"/>
                </a:lnTo>
                <a:lnTo>
                  <a:pt x="268" y="266"/>
                </a:lnTo>
                <a:lnTo>
                  <a:pt x="254" y="287"/>
                </a:lnTo>
                <a:lnTo>
                  <a:pt x="237" y="311"/>
                </a:lnTo>
                <a:lnTo>
                  <a:pt x="218" y="337"/>
                </a:lnTo>
                <a:lnTo>
                  <a:pt x="201" y="362"/>
                </a:lnTo>
                <a:lnTo>
                  <a:pt x="187" y="382"/>
                </a:lnTo>
                <a:lnTo>
                  <a:pt x="177" y="396"/>
                </a:lnTo>
                <a:lnTo>
                  <a:pt x="174" y="403"/>
                </a:lnTo>
                <a:lnTo>
                  <a:pt x="170" y="399"/>
                </a:lnTo>
                <a:lnTo>
                  <a:pt x="160" y="390"/>
                </a:lnTo>
                <a:lnTo>
                  <a:pt x="147" y="378"/>
                </a:lnTo>
                <a:lnTo>
                  <a:pt x="130" y="365"/>
                </a:lnTo>
                <a:lnTo>
                  <a:pt x="112" y="353"/>
                </a:lnTo>
                <a:lnTo>
                  <a:pt x="93" y="344"/>
                </a:lnTo>
                <a:lnTo>
                  <a:pt x="75" y="340"/>
                </a:lnTo>
                <a:lnTo>
                  <a:pt x="58" y="345"/>
                </a:lnTo>
                <a:lnTo>
                  <a:pt x="43" y="356"/>
                </a:lnTo>
                <a:lnTo>
                  <a:pt x="31" y="369"/>
                </a:lnTo>
                <a:lnTo>
                  <a:pt x="21" y="383"/>
                </a:lnTo>
                <a:lnTo>
                  <a:pt x="13" y="398"/>
                </a:lnTo>
                <a:lnTo>
                  <a:pt x="7" y="411"/>
                </a:lnTo>
                <a:lnTo>
                  <a:pt x="3" y="423"/>
                </a:lnTo>
                <a:lnTo>
                  <a:pt x="1" y="431"/>
                </a:lnTo>
                <a:lnTo>
                  <a:pt x="0" y="433"/>
                </a:lnTo>
                <a:lnTo>
                  <a:pt x="88" y="470"/>
                </a:lnTo>
              </a:path>
            </a:pathLst>
          </a:custGeom>
          <a:solidFill>
            <a:srgbClr val="9B3519"/>
          </a:solidFill>
          <a:ln>
            <a:noFill/>
          </a:ln>
          <a:effectLst/>
          <a:extLst/>
        </p:spPr>
        <p:txBody>
          <a:bodyPr/>
          <a:lstStyle/>
          <a:p>
            <a:endParaRPr lang="zh-CN" altLang="en-US">
              <a:latin typeface="Arial"/>
              <a:ea typeface="楷体_GB2312"/>
              <a:sym typeface="Arial"/>
            </a:endParaRPr>
          </a:p>
        </p:txBody>
      </p:sp>
      <p:sp>
        <p:nvSpPr>
          <p:cNvPr id="20" name="Freeform 5"/>
          <p:cNvSpPr>
            <a:spLocks/>
          </p:cNvSpPr>
          <p:nvPr/>
        </p:nvSpPr>
        <p:spPr bwMode="auto">
          <a:xfrm>
            <a:off x="6537776" y="1186481"/>
            <a:ext cx="647700" cy="576263"/>
          </a:xfrm>
          <a:custGeom>
            <a:avLst/>
            <a:gdLst>
              <a:gd name="T0" fmla="*/ 90 w 610"/>
              <a:gd name="T1" fmla="*/ 472 h 609"/>
              <a:gd name="T2" fmla="*/ 105 w 610"/>
              <a:gd name="T3" fmla="*/ 481 h 609"/>
              <a:gd name="T4" fmla="*/ 126 w 610"/>
              <a:gd name="T5" fmla="*/ 497 h 609"/>
              <a:gd name="T6" fmla="*/ 150 w 610"/>
              <a:gd name="T7" fmla="*/ 520 h 609"/>
              <a:gd name="T8" fmla="*/ 168 w 610"/>
              <a:gd name="T9" fmla="*/ 551 h 609"/>
              <a:gd name="T10" fmla="*/ 183 w 610"/>
              <a:gd name="T11" fmla="*/ 576 h 609"/>
              <a:gd name="T12" fmla="*/ 193 w 610"/>
              <a:gd name="T13" fmla="*/ 596 h 609"/>
              <a:gd name="T14" fmla="*/ 200 w 610"/>
              <a:gd name="T15" fmla="*/ 606 h 609"/>
              <a:gd name="T16" fmla="*/ 203 w 610"/>
              <a:gd name="T17" fmla="*/ 601 h 609"/>
              <a:gd name="T18" fmla="*/ 214 w 610"/>
              <a:gd name="T19" fmla="*/ 553 h 609"/>
              <a:gd name="T20" fmla="*/ 239 w 610"/>
              <a:gd name="T21" fmla="*/ 478 h 609"/>
              <a:gd name="T22" fmla="*/ 274 w 610"/>
              <a:gd name="T23" fmla="*/ 391 h 609"/>
              <a:gd name="T24" fmla="*/ 337 w 610"/>
              <a:gd name="T25" fmla="*/ 276 h 609"/>
              <a:gd name="T26" fmla="*/ 416 w 610"/>
              <a:gd name="T27" fmla="*/ 168 h 609"/>
              <a:gd name="T28" fmla="*/ 481 w 610"/>
              <a:gd name="T29" fmla="*/ 101 h 609"/>
              <a:gd name="T30" fmla="*/ 523 w 610"/>
              <a:gd name="T31" fmla="*/ 65 h 609"/>
              <a:gd name="T32" fmla="*/ 537 w 610"/>
              <a:gd name="T33" fmla="*/ 56 h 609"/>
              <a:gd name="T34" fmla="*/ 557 w 610"/>
              <a:gd name="T35" fmla="*/ 43 h 609"/>
              <a:gd name="T36" fmla="*/ 583 w 610"/>
              <a:gd name="T37" fmla="*/ 23 h 609"/>
              <a:gd name="T38" fmla="*/ 605 w 610"/>
              <a:gd name="T39" fmla="*/ 7 h 609"/>
              <a:gd name="T40" fmla="*/ 602 w 610"/>
              <a:gd name="T41" fmla="*/ 0 h 609"/>
              <a:gd name="T42" fmla="*/ 540 w 610"/>
              <a:gd name="T43" fmla="*/ 27 h 609"/>
              <a:gd name="T44" fmla="*/ 437 w 610"/>
              <a:gd name="T45" fmla="*/ 94 h 609"/>
              <a:gd name="T46" fmla="*/ 328 w 610"/>
              <a:gd name="T47" fmla="*/ 193 h 609"/>
              <a:gd name="T48" fmla="*/ 268 w 610"/>
              <a:gd name="T49" fmla="*/ 266 h 609"/>
              <a:gd name="T50" fmla="*/ 237 w 610"/>
              <a:gd name="T51" fmla="*/ 311 h 609"/>
              <a:gd name="T52" fmla="*/ 201 w 610"/>
              <a:gd name="T53" fmla="*/ 362 h 609"/>
              <a:gd name="T54" fmla="*/ 177 w 610"/>
              <a:gd name="T55" fmla="*/ 396 h 609"/>
              <a:gd name="T56" fmla="*/ 170 w 610"/>
              <a:gd name="T57" fmla="*/ 399 h 609"/>
              <a:gd name="T58" fmla="*/ 147 w 610"/>
              <a:gd name="T59" fmla="*/ 378 h 609"/>
              <a:gd name="T60" fmla="*/ 112 w 610"/>
              <a:gd name="T61" fmla="*/ 353 h 609"/>
              <a:gd name="T62" fmla="*/ 75 w 610"/>
              <a:gd name="T63" fmla="*/ 340 h 609"/>
              <a:gd name="T64" fmla="*/ 43 w 610"/>
              <a:gd name="T65" fmla="*/ 356 h 609"/>
              <a:gd name="T66" fmla="*/ 21 w 610"/>
              <a:gd name="T67" fmla="*/ 383 h 609"/>
              <a:gd name="T68" fmla="*/ 7 w 610"/>
              <a:gd name="T69" fmla="*/ 411 h 609"/>
              <a:gd name="T70" fmla="*/ 1 w 610"/>
              <a:gd name="T71" fmla="*/ 431 h 609"/>
              <a:gd name="T72" fmla="*/ 88 w 610"/>
              <a:gd name="T73" fmla="*/ 47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0" h="609">
                <a:moveTo>
                  <a:pt x="88" y="470"/>
                </a:moveTo>
                <a:lnTo>
                  <a:pt x="90" y="472"/>
                </a:lnTo>
                <a:lnTo>
                  <a:pt x="96" y="476"/>
                </a:lnTo>
                <a:lnTo>
                  <a:pt x="105" y="481"/>
                </a:lnTo>
                <a:lnTo>
                  <a:pt x="116" y="487"/>
                </a:lnTo>
                <a:lnTo>
                  <a:pt x="126" y="497"/>
                </a:lnTo>
                <a:lnTo>
                  <a:pt x="138" y="509"/>
                </a:lnTo>
                <a:lnTo>
                  <a:pt x="150" y="520"/>
                </a:lnTo>
                <a:lnTo>
                  <a:pt x="159" y="535"/>
                </a:lnTo>
                <a:lnTo>
                  <a:pt x="168" y="551"/>
                </a:lnTo>
                <a:lnTo>
                  <a:pt x="176" y="564"/>
                </a:lnTo>
                <a:lnTo>
                  <a:pt x="183" y="576"/>
                </a:lnTo>
                <a:lnTo>
                  <a:pt x="189" y="586"/>
                </a:lnTo>
                <a:lnTo>
                  <a:pt x="193" y="596"/>
                </a:lnTo>
                <a:lnTo>
                  <a:pt x="197" y="601"/>
                </a:lnTo>
                <a:lnTo>
                  <a:pt x="200" y="606"/>
                </a:lnTo>
                <a:lnTo>
                  <a:pt x="200" y="608"/>
                </a:lnTo>
                <a:lnTo>
                  <a:pt x="203" y="601"/>
                </a:lnTo>
                <a:lnTo>
                  <a:pt x="206" y="582"/>
                </a:lnTo>
                <a:lnTo>
                  <a:pt x="214" y="553"/>
                </a:lnTo>
                <a:lnTo>
                  <a:pt x="226" y="519"/>
                </a:lnTo>
                <a:lnTo>
                  <a:pt x="239" y="478"/>
                </a:lnTo>
                <a:lnTo>
                  <a:pt x="255" y="435"/>
                </a:lnTo>
                <a:lnTo>
                  <a:pt x="274" y="391"/>
                </a:lnTo>
                <a:lnTo>
                  <a:pt x="296" y="348"/>
                </a:lnTo>
                <a:lnTo>
                  <a:pt x="337" y="276"/>
                </a:lnTo>
                <a:lnTo>
                  <a:pt x="378" y="217"/>
                </a:lnTo>
                <a:lnTo>
                  <a:pt x="416" y="168"/>
                </a:lnTo>
                <a:lnTo>
                  <a:pt x="450" y="130"/>
                </a:lnTo>
                <a:lnTo>
                  <a:pt x="481" y="101"/>
                </a:lnTo>
                <a:lnTo>
                  <a:pt x="504" y="80"/>
                </a:lnTo>
                <a:lnTo>
                  <a:pt x="523" y="65"/>
                </a:lnTo>
                <a:lnTo>
                  <a:pt x="533" y="59"/>
                </a:lnTo>
                <a:lnTo>
                  <a:pt x="537" y="56"/>
                </a:lnTo>
                <a:lnTo>
                  <a:pt x="545" y="51"/>
                </a:lnTo>
                <a:lnTo>
                  <a:pt x="557" y="43"/>
                </a:lnTo>
                <a:lnTo>
                  <a:pt x="570" y="34"/>
                </a:lnTo>
                <a:lnTo>
                  <a:pt x="583" y="23"/>
                </a:lnTo>
                <a:lnTo>
                  <a:pt x="595" y="15"/>
                </a:lnTo>
                <a:lnTo>
                  <a:pt x="605" y="7"/>
                </a:lnTo>
                <a:lnTo>
                  <a:pt x="609" y="3"/>
                </a:lnTo>
                <a:lnTo>
                  <a:pt x="602" y="0"/>
                </a:lnTo>
                <a:lnTo>
                  <a:pt x="577" y="7"/>
                </a:lnTo>
                <a:lnTo>
                  <a:pt x="540" y="27"/>
                </a:lnTo>
                <a:lnTo>
                  <a:pt x="491" y="56"/>
                </a:lnTo>
                <a:lnTo>
                  <a:pt x="437" y="94"/>
                </a:lnTo>
                <a:lnTo>
                  <a:pt x="382" y="141"/>
                </a:lnTo>
                <a:lnTo>
                  <a:pt x="328" y="193"/>
                </a:lnTo>
                <a:lnTo>
                  <a:pt x="279" y="253"/>
                </a:lnTo>
                <a:lnTo>
                  <a:pt x="268" y="266"/>
                </a:lnTo>
                <a:lnTo>
                  <a:pt x="254" y="287"/>
                </a:lnTo>
                <a:lnTo>
                  <a:pt x="237" y="311"/>
                </a:lnTo>
                <a:lnTo>
                  <a:pt x="218" y="337"/>
                </a:lnTo>
                <a:lnTo>
                  <a:pt x="201" y="362"/>
                </a:lnTo>
                <a:lnTo>
                  <a:pt x="187" y="382"/>
                </a:lnTo>
                <a:lnTo>
                  <a:pt x="177" y="396"/>
                </a:lnTo>
                <a:lnTo>
                  <a:pt x="174" y="403"/>
                </a:lnTo>
                <a:lnTo>
                  <a:pt x="170" y="399"/>
                </a:lnTo>
                <a:lnTo>
                  <a:pt x="160" y="390"/>
                </a:lnTo>
                <a:lnTo>
                  <a:pt x="147" y="378"/>
                </a:lnTo>
                <a:lnTo>
                  <a:pt x="130" y="365"/>
                </a:lnTo>
                <a:lnTo>
                  <a:pt x="112" y="353"/>
                </a:lnTo>
                <a:lnTo>
                  <a:pt x="93" y="344"/>
                </a:lnTo>
                <a:lnTo>
                  <a:pt x="75" y="340"/>
                </a:lnTo>
                <a:lnTo>
                  <a:pt x="58" y="345"/>
                </a:lnTo>
                <a:lnTo>
                  <a:pt x="43" y="356"/>
                </a:lnTo>
                <a:lnTo>
                  <a:pt x="31" y="369"/>
                </a:lnTo>
                <a:lnTo>
                  <a:pt x="21" y="383"/>
                </a:lnTo>
                <a:lnTo>
                  <a:pt x="13" y="398"/>
                </a:lnTo>
                <a:lnTo>
                  <a:pt x="7" y="411"/>
                </a:lnTo>
                <a:lnTo>
                  <a:pt x="3" y="423"/>
                </a:lnTo>
                <a:lnTo>
                  <a:pt x="1" y="431"/>
                </a:lnTo>
                <a:lnTo>
                  <a:pt x="0" y="433"/>
                </a:lnTo>
                <a:lnTo>
                  <a:pt x="88" y="470"/>
                </a:lnTo>
              </a:path>
            </a:pathLst>
          </a:custGeom>
          <a:solidFill>
            <a:srgbClr val="9B3519"/>
          </a:solidFill>
          <a:ln>
            <a:noFill/>
          </a:ln>
          <a:effectLst/>
          <a:extLst/>
        </p:spPr>
        <p:txBody>
          <a:bodyPr/>
          <a:lstStyle/>
          <a:p>
            <a:endParaRPr lang="zh-CN" altLang="en-US">
              <a:latin typeface="Arial"/>
              <a:ea typeface="楷体_GB2312"/>
              <a:sym typeface="Arial"/>
            </a:endParaRPr>
          </a:p>
        </p:txBody>
      </p:sp>
      <p:sp>
        <p:nvSpPr>
          <p:cNvPr id="22" name="文本框 21"/>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b="1"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b="1"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1280225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Background – Why Is This Happening? (2/2)</a:t>
            </a:r>
          </a:p>
          <a:p>
            <a:r>
              <a:rPr lang="en-US" sz="2400" dirty="0" smtClean="0">
                <a:latin typeface="Calibri" panose="020F0502020204030204" pitchFamily="34" charset="0"/>
              </a:rPr>
              <a:t>Where Neoclassical Theory Fails</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grpSp>
        <p:nvGrpSpPr>
          <p:cNvPr id="13" name="组合 12"/>
          <p:cNvGrpSpPr/>
          <p:nvPr/>
        </p:nvGrpSpPr>
        <p:grpSpPr>
          <a:xfrm>
            <a:off x="3033532" y="1393757"/>
            <a:ext cx="8167868" cy="5208917"/>
            <a:chOff x="2870200" y="1649413"/>
            <a:chExt cx="6640513" cy="5118100"/>
          </a:xfrm>
        </p:grpSpPr>
        <p:sp>
          <p:nvSpPr>
            <p:cNvPr id="14" name="Freeform 3"/>
            <p:cNvSpPr>
              <a:spLocks/>
            </p:cNvSpPr>
            <p:nvPr/>
          </p:nvSpPr>
          <p:spPr bwMode="auto">
            <a:xfrm>
              <a:off x="5221288" y="1649413"/>
              <a:ext cx="1774825" cy="1909762"/>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noFill/>
            <a:ln w="12700" cap="flat" cmpd="sng">
              <a:solidFill>
                <a:srgbClr val="731E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1200">
                <a:latin typeface="Calibri" panose="020F0502020204030204" pitchFamily="34" charset="0"/>
                <a:ea typeface="楷体_GB2312"/>
                <a:sym typeface="Arial"/>
              </a:endParaRPr>
            </a:p>
          </p:txBody>
        </p:sp>
        <p:sp>
          <p:nvSpPr>
            <p:cNvPr id="15" name="Freeform 4"/>
            <p:cNvSpPr>
              <a:spLocks/>
            </p:cNvSpPr>
            <p:nvPr/>
          </p:nvSpPr>
          <p:spPr bwMode="auto">
            <a:xfrm rot="5400000">
              <a:off x="7731125" y="2971800"/>
              <a:ext cx="1195388" cy="2363788"/>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noFill/>
            <a:ln w="12700" cap="flat" cmpd="sng">
              <a:solidFill>
                <a:srgbClr val="731E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1200">
                <a:latin typeface="Calibri" panose="020F0502020204030204" pitchFamily="34" charset="0"/>
                <a:ea typeface="楷体_GB2312"/>
                <a:sym typeface="Arial"/>
              </a:endParaRPr>
            </a:p>
          </p:txBody>
        </p:sp>
        <p:sp>
          <p:nvSpPr>
            <p:cNvPr id="24" name="Freeform 5"/>
            <p:cNvSpPr>
              <a:spLocks/>
            </p:cNvSpPr>
            <p:nvPr/>
          </p:nvSpPr>
          <p:spPr bwMode="auto">
            <a:xfrm flipH="1" flipV="1">
              <a:off x="5368925" y="4895850"/>
              <a:ext cx="1773238" cy="1871663"/>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noFill/>
            <a:ln w="12700" cap="flat" cmpd="sng">
              <a:solidFill>
                <a:srgbClr val="731E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1200">
                <a:latin typeface="Calibri" panose="020F0502020204030204" pitchFamily="34" charset="0"/>
                <a:ea typeface="楷体_GB2312"/>
                <a:sym typeface="Arial"/>
              </a:endParaRPr>
            </a:p>
          </p:txBody>
        </p:sp>
        <p:sp>
          <p:nvSpPr>
            <p:cNvPr id="25" name="Freeform 6"/>
            <p:cNvSpPr>
              <a:spLocks/>
            </p:cNvSpPr>
            <p:nvPr/>
          </p:nvSpPr>
          <p:spPr bwMode="auto">
            <a:xfrm rot="5400000" flipH="1" flipV="1">
              <a:off x="3434557" y="3107531"/>
              <a:ext cx="1223962" cy="2352675"/>
            </a:xfrm>
            <a:custGeom>
              <a:avLst/>
              <a:gdLst>
                <a:gd name="T0" fmla="*/ 0 w 873"/>
                <a:gd name="T1" fmla="*/ 0 h 895"/>
                <a:gd name="T2" fmla="*/ 0 w 873"/>
                <a:gd name="T3" fmla="*/ 895 h 895"/>
                <a:gd name="T4" fmla="*/ 873 w 873"/>
                <a:gd name="T5" fmla="*/ 895 h 895"/>
              </a:gdLst>
              <a:ahLst/>
              <a:cxnLst>
                <a:cxn ang="0">
                  <a:pos x="T0" y="T1"/>
                </a:cxn>
                <a:cxn ang="0">
                  <a:pos x="T2" y="T3"/>
                </a:cxn>
                <a:cxn ang="0">
                  <a:pos x="T4" y="T5"/>
                </a:cxn>
              </a:cxnLst>
              <a:rect l="0" t="0" r="r" b="b"/>
              <a:pathLst>
                <a:path w="873" h="895">
                  <a:moveTo>
                    <a:pt x="0" y="0"/>
                  </a:moveTo>
                  <a:lnTo>
                    <a:pt x="0" y="895"/>
                  </a:lnTo>
                  <a:lnTo>
                    <a:pt x="873" y="895"/>
                  </a:lnTo>
                </a:path>
              </a:pathLst>
            </a:custGeom>
            <a:noFill/>
            <a:ln w="12700" cap="flat" cmpd="sng">
              <a:solidFill>
                <a:srgbClr val="731E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sz="1200">
                <a:latin typeface="Calibri" panose="020F0502020204030204" pitchFamily="34" charset="0"/>
                <a:ea typeface="楷体_GB2312"/>
                <a:sym typeface="Arial"/>
              </a:endParaRPr>
            </a:p>
          </p:txBody>
        </p:sp>
        <p:sp>
          <p:nvSpPr>
            <p:cNvPr id="26" name="Rectangle 7"/>
            <p:cNvSpPr>
              <a:spLocks noChangeArrowheads="1"/>
            </p:cNvSpPr>
            <p:nvPr/>
          </p:nvSpPr>
          <p:spPr bwMode="auto">
            <a:xfrm>
              <a:off x="5326063" y="3657600"/>
              <a:ext cx="1728787" cy="1081088"/>
            </a:xfrm>
            <a:prstGeom prst="rect">
              <a:avLst/>
            </a:prstGeom>
            <a:solidFill>
              <a:schemeClr val="accent4"/>
            </a:solidFill>
            <a:ln w="12700">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lstStyle/>
            <a:p>
              <a:pPr algn="ctr" eaLnBrk="0" hangingPunct="0">
                <a:spcBef>
                  <a:spcPct val="0"/>
                </a:spcBef>
              </a:pPr>
              <a:r>
                <a:rPr kumimoji="1" lang="en-US" altLang="zh-CN" sz="2000" b="1" dirty="0" smtClean="0">
                  <a:latin typeface="Calibri" panose="020F0502020204030204" pitchFamily="34" charset="0"/>
                  <a:ea typeface="楷体_GB2312"/>
                  <a:sym typeface="Arial"/>
                </a:rPr>
                <a:t>Problematic theories we are using right now</a:t>
              </a:r>
              <a:endParaRPr kumimoji="1" lang="zh-CN" altLang="zh-CN" sz="2000" b="1" dirty="0">
                <a:latin typeface="Calibri" panose="020F0502020204030204" pitchFamily="34" charset="0"/>
                <a:ea typeface="楷体_GB2312"/>
                <a:sym typeface="Arial"/>
              </a:endParaRPr>
            </a:p>
          </p:txBody>
        </p:sp>
        <p:sp>
          <p:nvSpPr>
            <p:cNvPr id="27" name="Rectangle 9"/>
            <p:cNvSpPr>
              <a:spLocks noChangeArrowheads="1"/>
            </p:cNvSpPr>
            <p:nvPr/>
          </p:nvSpPr>
          <p:spPr bwMode="auto">
            <a:xfrm>
              <a:off x="5365750" y="1654175"/>
              <a:ext cx="4138613" cy="366713"/>
            </a:xfrm>
            <a:prstGeom prst="rect">
              <a:avLst/>
            </a:prstGeom>
            <a:solidFill>
              <a:schemeClr val="accent4"/>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defTabSz="314325" eaLnBrk="0" hangingPunct="0">
                <a:spcBef>
                  <a:spcPct val="50000"/>
                </a:spcBef>
                <a:spcAft>
                  <a:spcPct val="10000"/>
                </a:spcAft>
              </a:pPr>
              <a:r>
                <a:rPr kumimoji="1" lang="en-US" altLang="zh-CN" sz="1400" b="1" u="sng" dirty="0">
                  <a:latin typeface="Calibri" panose="020F0502020204030204" pitchFamily="34" charset="0"/>
                  <a:sym typeface="Arial"/>
                </a:rPr>
                <a:t>Inaccurate Standard Open-economy Models </a:t>
              </a:r>
              <a:r>
                <a:rPr kumimoji="1" lang="en-US" altLang="zh-CN" sz="1200" b="1" dirty="0" smtClean="0">
                  <a:solidFill>
                    <a:schemeClr val="bg1"/>
                  </a:solidFill>
                  <a:latin typeface="Calibri" panose="020F0502020204030204" pitchFamily="34" charset="0"/>
                  <a:sym typeface="Arial"/>
                </a:rPr>
                <a:t>	</a:t>
              </a:r>
              <a:endParaRPr kumimoji="1" lang="zh-CN" altLang="en-GB" sz="1200" b="1" dirty="0">
                <a:solidFill>
                  <a:schemeClr val="bg1"/>
                </a:solidFill>
                <a:latin typeface="Calibri" panose="020F0502020204030204" pitchFamily="34" charset="0"/>
                <a:sym typeface="Arial"/>
              </a:endParaRPr>
            </a:p>
          </p:txBody>
        </p:sp>
        <p:sp>
          <p:nvSpPr>
            <p:cNvPr id="28" name="Rectangle 11"/>
            <p:cNvSpPr>
              <a:spLocks noChangeArrowheads="1"/>
            </p:cNvSpPr>
            <p:nvPr/>
          </p:nvSpPr>
          <p:spPr bwMode="auto">
            <a:xfrm>
              <a:off x="7281863" y="3665538"/>
              <a:ext cx="2222500" cy="366712"/>
            </a:xfrm>
            <a:prstGeom prst="rect">
              <a:avLst/>
            </a:prstGeom>
            <a:solidFill>
              <a:schemeClr val="accent4"/>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defTabSz="314325" eaLnBrk="0" hangingPunct="0">
                <a:spcBef>
                  <a:spcPct val="50000"/>
                </a:spcBef>
                <a:spcAft>
                  <a:spcPct val="10000"/>
                </a:spcAft>
              </a:pPr>
              <a:r>
                <a:rPr kumimoji="1" lang="en-US" altLang="zh-CN" sz="1400" b="1" dirty="0" smtClean="0">
                  <a:latin typeface="Calibri" panose="020F0502020204030204" pitchFamily="34" charset="0"/>
                  <a:sym typeface="Arial"/>
                </a:rPr>
                <a:t>Untenable Underlying Assumption</a:t>
              </a:r>
              <a:endParaRPr kumimoji="1" lang="zh-CN" altLang="en-GB" sz="1400" b="1" dirty="0">
                <a:solidFill>
                  <a:schemeClr val="bg1"/>
                </a:solidFill>
                <a:latin typeface="Calibri" panose="020F0502020204030204" pitchFamily="34" charset="0"/>
                <a:sym typeface="Arial"/>
              </a:endParaRPr>
            </a:p>
          </p:txBody>
        </p:sp>
        <p:sp>
          <p:nvSpPr>
            <p:cNvPr id="29" name="Rectangle 12"/>
            <p:cNvSpPr>
              <a:spLocks noChangeArrowheads="1"/>
            </p:cNvSpPr>
            <p:nvPr/>
          </p:nvSpPr>
          <p:spPr bwMode="auto">
            <a:xfrm>
              <a:off x="2879725" y="5038725"/>
              <a:ext cx="4138613" cy="366713"/>
            </a:xfrm>
            <a:prstGeom prst="rect">
              <a:avLst/>
            </a:prstGeom>
            <a:solidFill>
              <a:schemeClr val="accent4"/>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defTabSz="314325" eaLnBrk="0" hangingPunct="0">
                <a:spcBef>
                  <a:spcPct val="50000"/>
                </a:spcBef>
                <a:spcAft>
                  <a:spcPct val="10000"/>
                </a:spcAft>
              </a:pPr>
              <a:r>
                <a:rPr kumimoji="1" lang="en-US" altLang="zh-CN" sz="1400" b="1" dirty="0">
                  <a:latin typeface="Calibri" panose="020F0502020204030204" pitchFamily="34" charset="0"/>
                  <a:ea typeface="楷体_GB2312"/>
                  <a:sym typeface="Arial"/>
                </a:rPr>
                <a:t>Missing Influence of Macro Dynamics</a:t>
              </a:r>
              <a:endParaRPr kumimoji="1" lang="zh-CN" altLang="en-GB" sz="1400" b="1" u="sng" dirty="0">
                <a:latin typeface="Calibri" panose="020F0502020204030204" pitchFamily="34" charset="0"/>
                <a:sym typeface="Arial"/>
              </a:endParaRPr>
            </a:p>
          </p:txBody>
        </p:sp>
        <p:sp>
          <p:nvSpPr>
            <p:cNvPr id="30" name="Rectangle 13"/>
            <p:cNvSpPr>
              <a:spLocks noChangeArrowheads="1"/>
            </p:cNvSpPr>
            <p:nvPr/>
          </p:nvSpPr>
          <p:spPr bwMode="auto">
            <a:xfrm>
              <a:off x="2879725" y="1654175"/>
              <a:ext cx="2222500" cy="366713"/>
            </a:xfrm>
            <a:prstGeom prst="rect">
              <a:avLst/>
            </a:prstGeom>
            <a:solidFill>
              <a:schemeClr val="accent4"/>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06" tIns="45704" rIns="91406" bIns="45704"/>
            <a:lstStyle/>
            <a:p>
              <a:pPr algn="ctr" defTabSz="314325" eaLnBrk="0" hangingPunct="0">
                <a:spcBef>
                  <a:spcPct val="50000"/>
                </a:spcBef>
                <a:spcAft>
                  <a:spcPct val="10000"/>
                </a:spcAft>
              </a:pPr>
              <a:r>
                <a:rPr kumimoji="1" lang="en-US" altLang="zh-CN" sz="1400" b="1" u="sng" dirty="0" smtClean="0">
                  <a:latin typeface="Calibri" panose="020F0502020204030204" pitchFamily="34" charset="0"/>
                  <a:ea typeface="楷体_GB2312"/>
                  <a:sym typeface="Arial"/>
                </a:rPr>
                <a:t>Unaddressed Composition Effect</a:t>
              </a:r>
              <a:endParaRPr kumimoji="1" lang="zh-CN" altLang="en-GB" sz="1400" b="1" u="sng" dirty="0">
                <a:latin typeface="Calibri" panose="020F0502020204030204" pitchFamily="34" charset="0"/>
                <a:ea typeface="楷体_GB2312"/>
                <a:sym typeface="Arial"/>
              </a:endParaRPr>
            </a:p>
          </p:txBody>
        </p:sp>
        <p:sp>
          <p:nvSpPr>
            <p:cNvPr id="31" name="Rectangle 8"/>
            <p:cNvSpPr>
              <a:spLocks noChangeArrowheads="1"/>
            </p:cNvSpPr>
            <p:nvPr/>
          </p:nvSpPr>
          <p:spPr bwMode="auto">
            <a:xfrm>
              <a:off x="5365750" y="2087563"/>
              <a:ext cx="4138613" cy="1366837"/>
            </a:xfrm>
            <a:prstGeom prst="rect">
              <a:avLst/>
            </a:prstGeom>
            <a:solidFill>
              <a:srgbClr val="ECECEC"/>
            </a:solidFill>
            <a:ln w="12700" algn="ctr">
              <a:noFill/>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lIns="72000" tIns="36000" rIns="72000" bIns="36000" anchor="t" anchorCtr="0"/>
            <a:lstStyle/>
            <a:p>
              <a:pPr>
                <a:buSzPct val="80000"/>
              </a:pPr>
              <a:r>
                <a:rPr lang="en-US" altLang="zh-CN" sz="1400" dirty="0">
                  <a:latin typeface="Calibri" panose="020F0502020204030204" pitchFamily="34" charset="0"/>
                </a:rPr>
                <a:t>The standard models are the one-good or two-good stochastic growth models of large open economies. These models do not account for factor-proportions trade. Also, their overlapping generations structure are not essential.</a:t>
              </a:r>
              <a:endParaRPr lang="zh-CN" altLang="en-US" sz="1400" dirty="0">
                <a:latin typeface="Calibri" panose="020F0502020204030204" pitchFamily="34" charset="0"/>
              </a:endParaRPr>
            </a:p>
          </p:txBody>
        </p:sp>
        <p:sp>
          <p:nvSpPr>
            <p:cNvPr id="32" name="Rectangle 10"/>
            <p:cNvSpPr>
              <a:spLocks noChangeArrowheads="1"/>
            </p:cNvSpPr>
            <p:nvPr/>
          </p:nvSpPr>
          <p:spPr bwMode="auto">
            <a:xfrm>
              <a:off x="7283450" y="4103688"/>
              <a:ext cx="2224088" cy="2663825"/>
            </a:xfrm>
            <a:prstGeom prst="rect">
              <a:avLst/>
            </a:prstGeom>
            <a:solidFill>
              <a:srgbClr val="ECECEC"/>
            </a:solidFill>
            <a:ln w="12700" algn="ctr">
              <a:noFill/>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lIns="72000" tIns="36000" rIns="72000" bIns="36000" anchor="t" anchorCtr="0"/>
            <a:lstStyle/>
            <a:p>
              <a:pPr>
                <a:buSzPct val="80000"/>
              </a:pPr>
              <a:r>
                <a:rPr lang="en-US" altLang="zh-CN" sz="1400" dirty="0" smtClean="0">
                  <a:latin typeface="Calibri" panose="020F0502020204030204" pitchFamily="34" charset="0"/>
                </a:rPr>
                <a:t>Standard open-economy models predict net capital inflow into developing countries, which is the opposite of what is happening. This is caused by the fact that they assume that countries cannot engage in intra-temporal commodity trade but only in intertemporal trade. However, large scale forces can alter a country’s structure of trade.</a:t>
              </a:r>
              <a:endParaRPr lang="zh-CN" altLang="en-US" sz="1400" dirty="0" smtClean="0">
                <a:latin typeface="Calibri" panose="020F0502020204030204" pitchFamily="34" charset="0"/>
              </a:endParaRPr>
            </a:p>
          </p:txBody>
        </p:sp>
        <p:sp>
          <p:nvSpPr>
            <p:cNvPr id="33" name="Rectangle 14"/>
            <p:cNvSpPr>
              <a:spLocks noChangeArrowheads="1"/>
            </p:cNvSpPr>
            <p:nvPr/>
          </p:nvSpPr>
          <p:spPr bwMode="auto">
            <a:xfrm>
              <a:off x="2879725" y="2087563"/>
              <a:ext cx="2222500" cy="2663825"/>
            </a:xfrm>
            <a:prstGeom prst="rect">
              <a:avLst/>
            </a:prstGeom>
            <a:solidFill>
              <a:srgbClr val="ECECEC"/>
            </a:solidFill>
            <a:ln w="12700" algn="ctr">
              <a:noFill/>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lIns="72000" tIns="36000" rIns="72000" bIns="36000" anchor="t" anchorCtr="0"/>
            <a:lstStyle/>
            <a:p>
              <a:pPr>
                <a:buSzPct val="80000"/>
              </a:pPr>
              <a:r>
                <a:rPr lang="en-US" altLang="zh-CN" sz="1400" dirty="0" smtClean="0">
                  <a:latin typeface="Calibri" panose="020F0502020204030204" pitchFamily="34" charset="0"/>
                </a:rPr>
                <a:t>Currently, models do not examine the impact of convergence effect and composition effect separately. Such models cannot explain the fact that capital are flowing from emerging markets to economies that become more specialized in capital-intensive sectors.</a:t>
              </a:r>
              <a:endParaRPr lang="zh-CN" altLang="en-US" sz="1400" dirty="0">
                <a:latin typeface="Calibri" panose="020F0502020204030204" pitchFamily="34" charset="0"/>
              </a:endParaRPr>
            </a:p>
          </p:txBody>
        </p:sp>
        <p:sp>
          <p:nvSpPr>
            <p:cNvPr id="34" name="Rectangle 15"/>
            <p:cNvSpPr>
              <a:spLocks noChangeArrowheads="1"/>
            </p:cNvSpPr>
            <p:nvPr/>
          </p:nvSpPr>
          <p:spPr bwMode="auto">
            <a:xfrm>
              <a:off x="2879725" y="5470525"/>
              <a:ext cx="4138613" cy="1293813"/>
            </a:xfrm>
            <a:prstGeom prst="rect">
              <a:avLst/>
            </a:prstGeom>
            <a:solidFill>
              <a:srgbClr val="ECECEC"/>
            </a:solidFill>
            <a:ln w="12700" algn="ctr">
              <a:noFill/>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lIns="72000" tIns="36000" rIns="72000" bIns="36000" anchor="t" anchorCtr="0"/>
            <a:lstStyle/>
            <a:p>
              <a:pPr>
                <a:buSzPct val="80000"/>
              </a:pPr>
              <a:r>
                <a:rPr lang="en-US" altLang="zh-CN" sz="1400" dirty="0">
                  <a:latin typeface="Calibri" panose="020F0502020204030204" pitchFamily="34" charset="0"/>
                </a:rPr>
                <a:t>“The conventional analyses of international macroeconomic dynamics on the structure of trade as well as the aggregate feedback effects of trade pattern” while “their interaction can be crucial in determining the global allocation of capital”. </a:t>
              </a:r>
              <a:endParaRPr lang="zh-CN" altLang="en-US" sz="1400" dirty="0">
                <a:latin typeface="Calibri" panose="020F0502020204030204" pitchFamily="34" charset="0"/>
              </a:endParaRPr>
            </a:p>
          </p:txBody>
        </p:sp>
      </p:grpSp>
      <p:sp>
        <p:nvSpPr>
          <p:cNvPr id="19" name="Freeform 5"/>
          <p:cNvSpPr>
            <a:spLocks/>
          </p:cNvSpPr>
          <p:nvPr/>
        </p:nvSpPr>
        <p:spPr bwMode="auto">
          <a:xfrm>
            <a:off x="2859749" y="1190713"/>
            <a:ext cx="647700" cy="576263"/>
          </a:xfrm>
          <a:custGeom>
            <a:avLst/>
            <a:gdLst>
              <a:gd name="T0" fmla="*/ 90 w 610"/>
              <a:gd name="T1" fmla="*/ 472 h 609"/>
              <a:gd name="T2" fmla="*/ 105 w 610"/>
              <a:gd name="T3" fmla="*/ 481 h 609"/>
              <a:gd name="T4" fmla="*/ 126 w 610"/>
              <a:gd name="T5" fmla="*/ 497 h 609"/>
              <a:gd name="T6" fmla="*/ 150 w 610"/>
              <a:gd name="T7" fmla="*/ 520 h 609"/>
              <a:gd name="T8" fmla="*/ 168 w 610"/>
              <a:gd name="T9" fmla="*/ 551 h 609"/>
              <a:gd name="T10" fmla="*/ 183 w 610"/>
              <a:gd name="T11" fmla="*/ 576 h 609"/>
              <a:gd name="T12" fmla="*/ 193 w 610"/>
              <a:gd name="T13" fmla="*/ 596 h 609"/>
              <a:gd name="T14" fmla="*/ 200 w 610"/>
              <a:gd name="T15" fmla="*/ 606 h 609"/>
              <a:gd name="T16" fmla="*/ 203 w 610"/>
              <a:gd name="T17" fmla="*/ 601 h 609"/>
              <a:gd name="T18" fmla="*/ 214 w 610"/>
              <a:gd name="T19" fmla="*/ 553 h 609"/>
              <a:gd name="T20" fmla="*/ 239 w 610"/>
              <a:gd name="T21" fmla="*/ 478 h 609"/>
              <a:gd name="T22" fmla="*/ 274 w 610"/>
              <a:gd name="T23" fmla="*/ 391 h 609"/>
              <a:gd name="T24" fmla="*/ 337 w 610"/>
              <a:gd name="T25" fmla="*/ 276 h 609"/>
              <a:gd name="T26" fmla="*/ 416 w 610"/>
              <a:gd name="T27" fmla="*/ 168 h 609"/>
              <a:gd name="T28" fmla="*/ 481 w 610"/>
              <a:gd name="T29" fmla="*/ 101 h 609"/>
              <a:gd name="T30" fmla="*/ 523 w 610"/>
              <a:gd name="T31" fmla="*/ 65 h 609"/>
              <a:gd name="T32" fmla="*/ 537 w 610"/>
              <a:gd name="T33" fmla="*/ 56 h 609"/>
              <a:gd name="T34" fmla="*/ 557 w 610"/>
              <a:gd name="T35" fmla="*/ 43 h 609"/>
              <a:gd name="T36" fmla="*/ 583 w 610"/>
              <a:gd name="T37" fmla="*/ 23 h 609"/>
              <a:gd name="T38" fmla="*/ 605 w 610"/>
              <a:gd name="T39" fmla="*/ 7 h 609"/>
              <a:gd name="T40" fmla="*/ 602 w 610"/>
              <a:gd name="T41" fmla="*/ 0 h 609"/>
              <a:gd name="T42" fmla="*/ 540 w 610"/>
              <a:gd name="T43" fmla="*/ 27 h 609"/>
              <a:gd name="T44" fmla="*/ 437 w 610"/>
              <a:gd name="T45" fmla="*/ 94 h 609"/>
              <a:gd name="T46" fmla="*/ 328 w 610"/>
              <a:gd name="T47" fmla="*/ 193 h 609"/>
              <a:gd name="T48" fmla="*/ 268 w 610"/>
              <a:gd name="T49" fmla="*/ 266 h 609"/>
              <a:gd name="T50" fmla="*/ 237 w 610"/>
              <a:gd name="T51" fmla="*/ 311 h 609"/>
              <a:gd name="T52" fmla="*/ 201 w 610"/>
              <a:gd name="T53" fmla="*/ 362 h 609"/>
              <a:gd name="T54" fmla="*/ 177 w 610"/>
              <a:gd name="T55" fmla="*/ 396 h 609"/>
              <a:gd name="T56" fmla="*/ 170 w 610"/>
              <a:gd name="T57" fmla="*/ 399 h 609"/>
              <a:gd name="T58" fmla="*/ 147 w 610"/>
              <a:gd name="T59" fmla="*/ 378 h 609"/>
              <a:gd name="T60" fmla="*/ 112 w 610"/>
              <a:gd name="T61" fmla="*/ 353 h 609"/>
              <a:gd name="T62" fmla="*/ 75 w 610"/>
              <a:gd name="T63" fmla="*/ 340 h 609"/>
              <a:gd name="T64" fmla="*/ 43 w 610"/>
              <a:gd name="T65" fmla="*/ 356 h 609"/>
              <a:gd name="T66" fmla="*/ 21 w 610"/>
              <a:gd name="T67" fmla="*/ 383 h 609"/>
              <a:gd name="T68" fmla="*/ 7 w 610"/>
              <a:gd name="T69" fmla="*/ 411 h 609"/>
              <a:gd name="T70" fmla="*/ 1 w 610"/>
              <a:gd name="T71" fmla="*/ 431 h 609"/>
              <a:gd name="T72" fmla="*/ 88 w 610"/>
              <a:gd name="T73" fmla="*/ 47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0" h="609">
                <a:moveTo>
                  <a:pt x="88" y="470"/>
                </a:moveTo>
                <a:lnTo>
                  <a:pt x="90" y="472"/>
                </a:lnTo>
                <a:lnTo>
                  <a:pt x="96" y="476"/>
                </a:lnTo>
                <a:lnTo>
                  <a:pt x="105" y="481"/>
                </a:lnTo>
                <a:lnTo>
                  <a:pt x="116" y="487"/>
                </a:lnTo>
                <a:lnTo>
                  <a:pt x="126" y="497"/>
                </a:lnTo>
                <a:lnTo>
                  <a:pt x="138" y="509"/>
                </a:lnTo>
                <a:lnTo>
                  <a:pt x="150" y="520"/>
                </a:lnTo>
                <a:lnTo>
                  <a:pt x="159" y="535"/>
                </a:lnTo>
                <a:lnTo>
                  <a:pt x="168" y="551"/>
                </a:lnTo>
                <a:lnTo>
                  <a:pt x="176" y="564"/>
                </a:lnTo>
                <a:lnTo>
                  <a:pt x="183" y="576"/>
                </a:lnTo>
                <a:lnTo>
                  <a:pt x="189" y="586"/>
                </a:lnTo>
                <a:lnTo>
                  <a:pt x="193" y="596"/>
                </a:lnTo>
                <a:lnTo>
                  <a:pt x="197" y="601"/>
                </a:lnTo>
                <a:lnTo>
                  <a:pt x="200" y="606"/>
                </a:lnTo>
                <a:lnTo>
                  <a:pt x="200" y="608"/>
                </a:lnTo>
                <a:lnTo>
                  <a:pt x="203" y="601"/>
                </a:lnTo>
                <a:lnTo>
                  <a:pt x="206" y="582"/>
                </a:lnTo>
                <a:lnTo>
                  <a:pt x="214" y="553"/>
                </a:lnTo>
                <a:lnTo>
                  <a:pt x="226" y="519"/>
                </a:lnTo>
                <a:lnTo>
                  <a:pt x="239" y="478"/>
                </a:lnTo>
                <a:lnTo>
                  <a:pt x="255" y="435"/>
                </a:lnTo>
                <a:lnTo>
                  <a:pt x="274" y="391"/>
                </a:lnTo>
                <a:lnTo>
                  <a:pt x="296" y="348"/>
                </a:lnTo>
                <a:lnTo>
                  <a:pt x="337" y="276"/>
                </a:lnTo>
                <a:lnTo>
                  <a:pt x="378" y="217"/>
                </a:lnTo>
                <a:lnTo>
                  <a:pt x="416" y="168"/>
                </a:lnTo>
                <a:lnTo>
                  <a:pt x="450" y="130"/>
                </a:lnTo>
                <a:lnTo>
                  <a:pt x="481" y="101"/>
                </a:lnTo>
                <a:lnTo>
                  <a:pt x="504" y="80"/>
                </a:lnTo>
                <a:lnTo>
                  <a:pt x="523" y="65"/>
                </a:lnTo>
                <a:lnTo>
                  <a:pt x="533" y="59"/>
                </a:lnTo>
                <a:lnTo>
                  <a:pt x="537" y="56"/>
                </a:lnTo>
                <a:lnTo>
                  <a:pt x="545" y="51"/>
                </a:lnTo>
                <a:lnTo>
                  <a:pt x="557" y="43"/>
                </a:lnTo>
                <a:lnTo>
                  <a:pt x="570" y="34"/>
                </a:lnTo>
                <a:lnTo>
                  <a:pt x="583" y="23"/>
                </a:lnTo>
                <a:lnTo>
                  <a:pt x="595" y="15"/>
                </a:lnTo>
                <a:lnTo>
                  <a:pt x="605" y="7"/>
                </a:lnTo>
                <a:lnTo>
                  <a:pt x="609" y="3"/>
                </a:lnTo>
                <a:lnTo>
                  <a:pt x="602" y="0"/>
                </a:lnTo>
                <a:lnTo>
                  <a:pt x="577" y="7"/>
                </a:lnTo>
                <a:lnTo>
                  <a:pt x="540" y="27"/>
                </a:lnTo>
                <a:lnTo>
                  <a:pt x="491" y="56"/>
                </a:lnTo>
                <a:lnTo>
                  <a:pt x="437" y="94"/>
                </a:lnTo>
                <a:lnTo>
                  <a:pt x="382" y="141"/>
                </a:lnTo>
                <a:lnTo>
                  <a:pt x="328" y="193"/>
                </a:lnTo>
                <a:lnTo>
                  <a:pt x="279" y="253"/>
                </a:lnTo>
                <a:lnTo>
                  <a:pt x="268" y="266"/>
                </a:lnTo>
                <a:lnTo>
                  <a:pt x="254" y="287"/>
                </a:lnTo>
                <a:lnTo>
                  <a:pt x="237" y="311"/>
                </a:lnTo>
                <a:lnTo>
                  <a:pt x="218" y="337"/>
                </a:lnTo>
                <a:lnTo>
                  <a:pt x="201" y="362"/>
                </a:lnTo>
                <a:lnTo>
                  <a:pt x="187" y="382"/>
                </a:lnTo>
                <a:lnTo>
                  <a:pt x="177" y="396"/>
                </a:lnTo>
                <a:lnTo>
                  <a:pt x="174" y="403"/>
                </a:lnTo>
                <a:lnTo>
                  <a:pt x="170" y="399"/>
                </a:lnTo>
                <a:lnTo>
                  <a:pt x="160" y="390"/>
                </a:lnTo>
                <a:lnTo>
                  <a:pt x="147" y="378"/>
                </a:lnTo>
                <a:lnTo>
                  <a:pt x="130" y="365"/>
                </a:lnTo>
                <a:lnTo>
                  <a:pt x="112" y="353"/>
                </a:lnTo>
                <a:lnTo>
                  <a:pt x="93" y="344"/>
                </a:lnTo>
                <a:lnTo>
                  <a:pt x="75" y="340"/>
                </a:lnTo>
                <a:lnTo>
                  <a:pt x="58" y="345"/>
                </a:lnTo>
                <a:lnTo>
                  <a:pt x="43" y="356"/>
                </a:lnTo>
                <a:lnTo>
                  <a:pt x="31" y="369"/>
                </a:lnTo>
                <a:lnTo>
                  <a:pt x="21" y="383"/>
                </a:lnTo>
                <a:lnTo>
                  <a:pt x="13" y="398"/>
                </a:lnTo>
                <a:lnTo>
                  <a:pt x="7" y="411"/>
                </a:lnTo>
                <a:lnTo>
                  <a:pt x="3" y="423"/>
                </a:lnTo>
                <a:lnTo>
                  <a:pt x="1" y="431"/>
                </a:lnTo>
                <a:lnTo>
                  <a:pt x="0" y="433"/>
                </a:lnTo>
                <a:lnTo>
                  <a:pt x="88" y="470"/>
                </a:lnTo>
              </a:path>
            </a:pathLst>
          </a:custGeom>
          <a:solidFill>
            <a:srgbClr val="9B3519"/>
          </a:solidFill>
          <a:ln>
            <a:noFill/>
          </a:ln>
          <a:effectLst/>
          <a:extLst/>
        </p:spPr>
        <p:txBody>
          <a:bodyPr/>
          <a:lstStyle/>
          <a:p>
            <a:endParaRPr lang="zh-CN" altLang="en-US">
              <a:latin typeface="Arial"/>
              <a:ea typeface="楷体_GB2312"/>
              <a:sym typeface="Arial"/>
            </a:endParaRPr>
          </a:p>
        </p:txBody>
      </p:sp>
      <p:sp>
        <p:nvSpPr>
          <p:cNvPr id="20" name="Freeform 5"/>
          <p:cNvSpPr>
            <a:spLocks/>
          </p:cNvSpPr>
          <p:nvPr/>
        </p:nvSpPr>
        <p:spPr bwMode="auto">
          <a:xfrm>
            <a:off x="6537776" y="1186481"/>
            <a:ext cx="647700" cy="576263"/>
          </a:xfrm>
          <a:custGeom>
            <a:avLst/>
            <a:gdLst>
              <a:gd name="T0" fmla="*/ 90 w 610"/>
              <a:gd name="T1" fmla="*/ 472 h 609"/>
              <a:gd name="T2" fmla="*/ 105 w 610"/>
              <a:gd name="T3" fmla="*/ 481 h 609"/>
              <a:gd name="T4" fmla="*/ 126 w 610"/>
              <a:gd name="T5" fmla="*/ 497 h 609"/>
              <a:gd name="T6" fmla="*/ 150 w 610"/>
              <a:gd name="T7" fmla="*/ 520 h 609"/>
              <a:gd name="T8" fmla="*/ 168 w 610"/>
              <a:gd name="T9" fmla="*/ 551 h 609"/>
              <a:gd name="T10" fmla="*/ 183 w 610"/>
              <a:gd name="T11" fmla="*/ 576 h 609"/>
              <a:gd name="T12" fmla="*/ 193 w 610"/>
              <a:gd name="T13" fmla="*/ 596 h 609"/>
              <a:gd name="T14" fmla="*/ 200 w 610"/>
              <a:gd name="T15" fmla="*/ 606 h 609"/>
              <a:gd name="T16" fmla="*/ 203 w 610"/>
              <a:gd name="T17" fmla="*/ 601 h 609"/>
              <a:gd name="T18" fmla="*/ 214 w 610"/>
              <a:gd name="T19" fmla="*/ 553 h 609"/>
              <a:gd name="T20" fmla="*/ 239 w 610"/>
              <a:gd name="T21" fmla="*/ 478 h 609"/>
              <a:gd name="T22" fmla="*/ 274 w 610"/>
              <a:gd name="T23" fmla="*/ 391 h 609"/>
              <a:gd name="T24" fmla="*/ 337 w 610"/>
              <a:gd name="T25" fmla="*/ 276 h 609"/>
              <a:gd name="T26" fmla="*/ 416 w 610"/>
              <a:gd name="T27" fmla="*/ 168 h 609"/>
              <a:gd name="T28" fmla="*/ 481 w 610"/>
              <a:gd name="T29" fmla="*/ 101 h 609"/>
              <a:gd name="T30" fmla="*/ 523 w 610"/>
              <a:gd name="T31" fmla="*/ 65 h 609"/>
              <a:gd name="T32" fmla="*/ 537 w 610"/>
              <a:gd name="T33" fmla="*/ 56 h 609"/>
              <a:gd name="T34" fmla="*/ 557 w 610"/>
              <a:gd name="T35" fmla="*/ 43 h 609"/>
              <a:gd name="T36" fmla="*/ 583 w 610"/>
              <a:gd name="T37" fmla="*/ 23 h 609"/>
              <a:gd name="T38" fmla="*/ 605 w 610"/>
              <a:gd name="T39" fmla="*/ 7 h 609"/>
              <a:gd name="T40" fmla="*/ 602 w 610"/>
              <a:gd name="T41" fmla="*/ 0 h 609"/>
              <a:gd name="T42" fmla="*/ 540 w 610"/>
              <a:gd name="T43" fmla="*/ 27 h 609"/>
              <a:gd name="T44" fmla="*/ 437 w 610"/>
              <a:gd name="T45" fmla="*/ 94 h 609"/>
              <a:gd name="T46" fmla="*/ 328 w 610"/>
              <a:gd name="T47" fmla="*/ 193 h 609"/>
              <a:gd name="T48" fmla="*/ 268 w 610"/>
              <a:gd name="T49" fmla="*/ 266 h 609"/>
              <a:gd name="T50" fmla="*/ 237 w 610"/>
              <a:gd name="T51" fmla="*/ 311 h 609"/>
              <a:gd name="T52" fmla="*/ 201 w 610"/>
              <a:gd name="T53" fmla="*/ 362 h 609"/>
              <a:gd name="T54" fmla="*/ 177 w 610"/>
              <a:gd name="T55" fmla="*/ 396 h 609"/>
              <a:gd name="T56" fmla="*/ 170 w 610"/>
              <a:gd name="T57" fmla="*/ 399 h 609"/>
              <a:gd name="T58" fmla="*/ 147 w 610"/>
              <a:gd name="T59" fmla="*/ 378 h 609"/>
              <a:gd name="T60" fmla="*/ 112 w 610"/>
              <a:gd name="T61" fmla="*/ 353 h 609"/>
              <a:gd name="T62" fmla="*/ 75 w 610"/>
              <a:gd name="T63" fmla="*/ 340 h 609"/>
              <a:gd name="T64" fmla="*/ 43 w 610"/>
              <a:gd name="T65" fmla="*/ 356 h 609"/>
              <a:gd name="T66" fmla="*/ 21 w 610"/>
              <a:gd name="T67" fmla="*/ 383 h 609"/>
              <a:gd name="T68" fmla="*/ 7 w 610"/>
              <a:gd name="T69" fmla="*/ 411 h 609"/>
              <a:gd name="T70" fmla="*/ 1 w 610"/>
              <a:gd name="T71" fmla="*/ 431 h 609"/>
              <a:gd name="T72" fmla="*/ 88 w 610"/>
              <a:gd name="T73" fmla="*/ 47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0" h="609">
                <a:moveTo>
                  <a:pt x="88" y="470"/>
                </a:moveTo>
                <a:lnTo>
                  <a:pt x="90" y="472"/>
                </a:lnTo>
                <a:lnTo>
                  <a:pt x="96" y="476"/>
                </a:lnTo>
                <a:lnTo>
                  <a:pt x="105" y="481"/>
                </a:lnTo>
                <a:lnTo>
                  <a:pt x="116" y="487"/>
                </a:lnTo>
                <a:lnTo>
                  <a:pt x="126" y="497"/>
                </a:lnTo>
                <a:lnTo>
                  <a:pt x="138" y="509"/>
                </a:lnTo>
                <a:lnTo>
                  <a:pt x="150" y="520"/>
                </a:lnTo>
                <a:lnTo>
                  <a:pt x="159" y="535"/>
                </a:lnTo>
                <a:lnTo>
                  <a:pt x="168" y="551"/>
                </a:lnTo>
                <a:lnTo>
                  <a:pt x="176" y="564"/>
                </a:lnTo>
                <a:lnTo>
                  <a:pt x="183" y="576"/>
                </a:lnTo>
                <a:lnTo>
                  <a:pt x="189" y="586"/>
                </a:lnTo>
                <a:lnTo>
                  <a:pt x="193" y="596"/>
                </a:lnTo>
                <a:lnTo>
                  <a:pt x="197" y="601"/>
                </a:lnTo>
                <a:lnTo>
                  <a:pt x="200" y="606"/>
                </a:lnTo>
                <a:lnTo>
                  <a:pt x="200" y="608"/>
                </a:lnTo>
                <a:lnTo>
                  <a:pt x="203" y="601"/>
                </a:lnTo>
                <a:lnTo>
                  <a:pt x="206" y="582"/>
                </a:lnTo>
                <a:lnTo>
                  <a:pt x="214" y="553"/>
                </a:lnTo>
                <a:lnTo>
                  <a:pt x="226" y="519"/>
                </a:lnTo>
                <a:lnTo>
                  <a:pt x="239" y="478"/>
                </a:lnTo>
                <a:lnTo>
                  <a:pt x="255" y="435"/>
                </a:lnTo>
                <a:lnTo>
                  <a:pt x="274" y="391"/>
                </a:lnTo>
                <a:lnTo>
                  <a:pt x="296" y="348"/>
                </a:lnTo>
                <a:lnTo>
                  <a:pt x="337" y="276"/>
                </a:lnTo>
                <a:lnTo>
                  <a:pt x="378" y="217"/>
                </a:lnTo>
                <a:lnTo>
                  <a:pt x="416" y="168"/>
                </a:lnTo>
                <a:lnTo>
                  <a:pt x="450" y="130"/>
                </a:lnTo>
                <a:lnTo>
                  <a:pt x="481" y="101"/>
                </a:lnTo>
                <a:lnTo>
                  <a:pt x="504" y="80"/>
                </a:lnTo>
                <a:lnTo>
                  <a:pt x="523" y="65"/>
                </a:lnTo>
                <a:lnTo>
                  <a:pt x="533" y="59"/>
                </a:lnTo>
                <a:lnTo>
                  <a:pt x="537" y="56"/>
                </a:lnTo>
                <a:lnTo>
                  <a:pt x="545" y="51"/>
                </a:lnTo>
                <a:lnTo>
                  <a:pt x="557" y="43"/>
                </a:lnTo>
                <a:lnTo>
                  <a:pt x="570" y="34"/>
                </a:lnTo>
                <a:lnTo>
                  <a:pt x="583" y="23"/>
                </a:lnTo>
                <a:lnTo>
                  <a:pt x="595" y="15"/>
                </a:lnTo>
                <a:lnTo>
                  <a:pt x="605" y="7"/>
                </a:lnTo>
                <a:lnTo>
                  <a:pt x="609" y="3"/>
                </a:lnTo>
                <a:lnTo>
                  <a:pt x="602" y="0"/>
                </a:lnTo>
                <a:lnTo>
                  <a:pt x="577" y="7"/>
                </a:lnTo>
                <a:lnTo>
                  <a:pt x="540" y="27"/>
                </a:lnTo>
                <a:lnTo>
                  <a:pt x="491" y="56"/>
                </a:lnTo>
                <a:lnTo>
                  <a:pt x="437" y="94"/>
                </a:lnTo>
                <a:lnTo>
                  <a:pt x="382" y="141"/>
                </a:lnTo>
                <a:lnTo>
                  <a:pt x="328" y="193"/>
                </a:lnTo>
                <a:lnTo>
                  <a:pt x="279" y="253"/>
                </a:lnTo>
                <a:lnTo>
                  <a:pt x="268" y="266"/>
                </a:lnTo>
                <a:lnTo>
                  <a:pt x="254" y="287"/>
                </a:lnTo>
                <a:lnTo>
                  <a:pt x="237" y="311"/>
                </a:lnTo>
                <a:lnTo>
                  <a:pt x="218" y="337"/>
                </a:lnTo>
                <a:lnTo>
                  <a:pt x="201" y="362"/>
                </a:lnTo>
                <a:lnTo>
                  <a:pt x="187" y="382"/>
                </a:lnTo>
                <a:lnTo>
                  <a:pt x="177" y="396"/>
                </a:lnTo>
                <a:lnTo>
                  <a:pt x="174" y="403"/>
                </a:lnTo>
                <a:lnTo>
                  <a:pt x="170" y="399"/>
                </a:lnTo>
                <a:lnTo>
                  <a:pt x="160" y="390"/>
                </a:lnTo>
                <a:lnTo>
                  <a:pt x="147" y="378"/>
                </a:lnTo>
                <a:lnTo>
                  <a:pt x="130" y="365"/>
                </a:lnTo>
                <a:lnTo>
                  <a:pt x="112" y="353"/>
                </a:lnTo>
                <a:lnTo>
                  <a:pt x="93" y="344"/>
                </a:lnTo>
                <a:lnTo>
                  <a:pt x="75" y="340"/>
                </a:lnTo>
                <a:lnTo>
                  <a:pt x="58" y="345"/>
                </a:lnTo>
                <a:lnTo>
                  <a:pt x="43" y="356"/>
                </a:lnTo>
                <a:lnTo>
                  <a:pt x="31" y="369"/>
                </a:lnTo>
                <a:lnTo>
                  <a:pt x="21" y="383"/>
                </a:lnTo>
                <a:lnTo>
                  <a:pt x="13" y="398"/>
                </a:lnTo>
                <a:lnTo>
                  <a:pt x="7" y="411"/>
                </a:lnTo>
                <a:lnTo>
                  <a:pt x="3" y="423"/>
                </a:lnTo>
                <a:lnTo>
                  <a:pt x="1" y="431"/>
                </a:lnTo>
                <a:lnTo>
                  <a:pt x="0" y="433"/>
                </a:lnTo>
                <a:lnTo>
                  <a:pt x="88" y="470"/>
                </a:lnTo>
              </a:path>
            </a:pathLst>
          </a:custGeom>
          <a:solidFill>
            <a:srgbClr val="9B3519"/>
          </a:solidFill>
          <a:ln>
            <a:noFill/>
          </a:ln>
          <a:effectLst/>
          <a:extLst/>
        </p:spPr>
        <p:txBody>
          <a:bodyPr/>
          <a:lstStyle/>
          <a:p>
            <a:endParaRPr lang="zh-CN" altLang="en-US">
              <a:latin typeface="Arial"/>
              <a:ea typeface="楷体_GB2312"/>
              <a:sym typeface="Arial"/>
            </a:endParaRPr>
          </a:p>
        </p:txBody>
      </p:sp>
      <p:sp>
        <p:nvSpPr>
          <p:cNvPr id="21" name="Freeform 120"/>
          <p:cNvSpPr>
            <a:spLocks/>
          </p:cNvSpPr>
          <p:nvPr/>
        </p:nvSpPr>
        <p:spPr bwMode="auto">
          <a:xfrm rot="7277643">
            <a:off x="8190552" y="3085722"/>
            <a:ext cx="425450" cy="876300"/>
          </a:xfrm>
          <a:custGeom>
            <a:avLst/>
            <a:gdLst>
              <a:gd name="T0" fmla="*/ 139 w 253"/>
              <a:gd name="T1" fmla="*/ 427 h 509"/>
              <a:gd name="T2" fmla="*/ 212 w 253"/>
              <a:gd name="T3" fmla="*/ 453 h 509"/>
              <a:gd name="T4" fmla="*/ 22 w 253"/>
              <a:gd name="T5" fmla="*/ 509 h 509"/>
              <a:gd name="T6" fmla="*/ 0 w 253"/>
              <a:gd name="T7" fmla="*/ 351 h 509"/>
              <a:gd name="T8" fmla="*/ 57 w 253"/>
              <a:gd name="T9" fmla="*/ 378 h 509"/>
              <a:gd name="T10" fmla="*/ 214 w 253"/>
              <a:gd name="T11" fmla="*/ 0 h 509"/>
              <a:gd name="T12" fmla="*/ 139 w 253"/>
              <a:gd name="T13" fmla="*/ 427 h 509"/>
            </a:gdLst>
            <a:ahLst/>
            <a:cxnLst>
              <a:cxn ang="0">
                <a:pos x="T0" y="T1"/>
              </a:cxn>
              <a:cxn ang="0">
                <a:pos x="T2" y="T3"/>
              </a:cxn>
              <a:cxn ang="0">
                <a:pos x="T4" y="T5"/>
              </a:cxn>
              <a:cxn ang="0">
                <a:pos x="T6" y="T7"/>
              </a:cxn>
              <a:cxn ang="0">
                <a:pos x="T8" y="T9"/>
              </a:cxn>
              <a:cxn ang="0">
                <a:pos x="T10" y="T11"/>
              </a:cxn>
              <a:cxn ang="0">
                <a:pos x="T12" y="T13"/>
              </a:cxn>
            </a:cxnLst>
            <a:rect l="0" t="0" r="r" b="b"/>
            <a:pathLst>
              <a:path w="253" h="509">
                <a:moveTo>
                  <a:pt x="139" y="427"/>
                </a:moveTo>
                <a:lnTo>
                  <a:pt x="212" y="453"/>
                </a:lnTo>
                <a:lnTo>
                  <a:pt x="22" y="509"/>
                </a:lnTo>
                <a:cubicBezTo>
                  <a:pt x="22" y="509"/>
                  <a:pt x="0" y="351"/>
                  <a:pt x="0" y="351"/>
                </a:cubicBezTo>
                <a:lnTo>
                  <a:pt x="57" y="378"/>
                </a:lnTo>
                <a:cubicBezTo>
                  <a:pt x="93" y="320"/>
                  <a:pt x="159" y="292"/>
                  <a:pt x="214" y="0"/>
                </a:cubicBezTo>
                <a:cubicBezTo>
                  <a:pt x="253" y="264"/>
                  <a:pt x="139" y="427"/>
                  <a:pt x="139" y="427"/>
                </a:cubicBezTo>
                <a:close/>
              </a:path>
            </a:pathLst>
          </a:custGeom>
          <a:ln/>
          <a:extLst/>
        </p:spPr>
        <p:style>
          <a:lnRef idx="2">
            <a:schemeClr val="accent5">
              <a:shade val="50000"/>
            </a:schemeClr>
          </a:lnRef>
          <a:fillRef idx="1">
            <a:schemeClr val="accent5"/>
          </a:fillRef>
          <a:effectRef idx="0">
            <a:schemeClr val="accent5"/>
          </a:effectRef>
          <a:fontRef idx="minor">
            <a:schemeClr val="lt1"/>
          </a:fontRef>
        </p:style>
        <p:txBody>
          <a:bodyPr/>
          <a:lstStyle/>
          <a:p>
            <a:endParaRPr lang="zh-CN" altLang="en-US">
              <a:latin typeface="Arial"/>
              <a:ea typeface="楷体_GB2312"/>
              <a:sym typeface="Arial"/>
            </a:endParaRPr>
          </a:p>
        </p:txBody>
      </p:sp>
      <p:sp>
        <p:nvSpPr>
          <p:cNvPr id="22" name="Freeform 121"/>
          <p:cNvSpPr>
            <a:spLocks/>
          </p:cNvSpPr>
          <p:nvPr/>
        </p:nvSpPr>
        <p:spPr bwMode="auto">
          <a:xfrm rot="13892891" flipH="1">
            <a:off x="5668563" y="3492669"/>
            <a:ext cx="658135" cy="1190144"/>
          </a:xfrm>
          <a:custGeom>
            <a:avLst/>
            <a:gdLst>
              <a:gd name="T0" fmla="*/ 139 w 253"/>
              <a:gd name="T1" fmla="*/ 427 h 509"/>
              <a:gd name="T2" fmla="*/ 212 w 253"/>
              <a:gd name="T3" fmla="*/ 453 h 509"/>
              <a:gd name="T4" fmla="*/ 22 w 253"/>
              <a:gd name="T5" fmla="*/ 509 h 509"/>
              <a:gd name="T6" fmla="*/ 0 w 253"/>
              <a:gd name="T7" fmla="*/ 351 h 509"/>
              <a:gd name="T8" fmla="*/ 57 w 253"/>
              <a:gd name="T9" fmla="*/ 378 h 509"/>
              <a:gd name="T10" fmla="*/ 214 w 253"/>
              <a:gd name="T11" fmla="*/ 0 h 509"/>
              <a:gd name="T12" fmla="*/ 139 w 253"/>
              <a:gd name="T13" fmla="*/ 427 h 509"/>
            </a:gdLst>
            <a:ahLst/>
            <a:cxnLst>
              <a:cxn ang="0">
                <a:pos x="T0" y="T1"/>
              </a:cxn>
              <a:cxn ang="0">
                <a:pos x="T2" y="T3"/>
              </a:cxn>
              <a:cxn ang="0">
                <a:pos x="T4" y="T5"/>
              </a:cxn>
              <a:cxn ang="0">
                <a:pos x="T6" y="T7"/>
              </a:cxn>
              <a:cxn ang="0">
                <a:pos x="T8" y="T9"/>
              </a:cxn>
              <a:cxn ang="0">
                <a:pos x="T10" y="T11"/>
              </a:cxn>
              <a:cxn ang="0">
                <a:pos x="T12" y="T13"/>
              </a:cxn>
            </a:cxnLst>
            <a:rect l="0" t="0" r="r" b="b"/>
            <a:pathLst>
              <a:path w="253" h="509">
                <a:moveTo>
                  <a:pt x="139" y="427"/>
                </a:moveTo>
                <a:lnTo>
                  <a:pt x="212" y="453"/>
                </a:lnTo>
                <a:lnTo>
                  <a:pt x="22" y="509"/>
                </a:lnTo>
                <a:cubicBezTo>
                  <a:pt x="22" y="509"/>
                  <a:pt x="0" y="351"/>
                  <a:pt x="0" y="351"/>
                </a:cubicBezTo>
                <a:lnTo>
                  <a:pt x="57" y="378"/>
                </a:lnTo>
                <a:cubicBezTo>
                  <a:pt x="93" y="320"/>
                  <a:pt x="159" y="292"/>
                  <a:pt x="214" y="0"/>
                </a:cubicBezTo>
                <a:cubicBezTo>
                  <a:pt x="253" y="264"/>
                  <a:pt x="139" y="427"/>
                  <a:pt x="139" y="427"/>
                </a:cubicBezTo>
                <a:close/>
              </a:path>
            </a:pathLst>
          </a:custGeom>
          <a:ln/>
          <a:extLst/>
        </p:spPr>
        <p:style>
          <a:lnRef idx="2">
            <a:schemeClr val="accent5">
              <a:shade val="50000"/>
            </a:schemeClr>
          </a:lnRef>
          <a:fillRef idx="1">
            <a:schemeClr val="accent5"/>
          </a:fillRef>
          <a:effectRef idx="0">
            <a:schemeClr val="accent5"/>
          </a:effectRef>
          <a:fontRef idx="minor">
            <a:schemeClr val="lt1"/>
          </a:fontRef>
        </p:style>
        <p:txBody>
          <a:bodyPr/>
          <a:lstStyle/>
          <a:p>
            <a:endParaRPr lang="zh-CN" altLang="en-US">
              <a:latin typeface="Arial"/>
              <a:ea typeface="楷体_GB2312"/>
              <a:sym typeface="Arial"/>
            </a:endParaRPr>
          </a:p>
        </p:txBody>
      </p:sp>
      <p:sp>
        <p:nvSpPr>
          <p:cNvPr id="23" name="Freeform 118"/>
          <p:cNvSpPr>
            <a:spLocks/>
          </p:cNvSpPr>
          <p:nvPr/>
        </p:nvSpPr>
        <p:spPr bwMode="auto">
          <a:xfrm rot="16603692" flipH="1">
            <a:off x="5488980" y="2708545"/>
            <a:ext cx="473573" cy="807515"/>
          </a:xfrm>
          <a:custGeom>
            <a:avLst/>
            <a:gdLst>
              <a:gd name="T0" fmla="*/ 139 w 253"/>
              <a:gd name="T1" fmla="*/ 427 h 509"/>
              <a:gd name="T2" fmla="*/ 212 w 253"/>
              <a:gd name="T3" fmla="*/ 453 h 509"/>
              <a:gd name="T4" fmla="*/ 22 w 253"/>
              <a:gd name="T5" fmla="*/ 509 h 509"/>
              <a:gd name="T6" fmla="*/ 0 w 253"/>
              <a:gd name="T7" fmla="*/ 351 h 509"/>
              <a:gd name="T8" fmla="*/ 57 w 253"/>
              <a:gd name="T9" fmla="*/ 378 h 509"/>
              <a:gd name="T10" fmla="*/ 214 w 253"/>
              <a:gd name="T11" fmla="*/ 0 h 509"/>
              <a:gd name="T12" fmla="*/ 139 w 253"/>
              <a:gd name="T13" fmla="*/ 427 h 509"/>
            </a:gdLst>
            <a:ahLst/>
            <a:cxnLst>
              <a:cxn ang="0">
                <a:pos x="T0" y="T1"/>
              </a:cxn>
              <a:cxn ang="0">
                <a:pos x="T2" y="T3"/>
              </a:cxn>
              <a:cxn ang="0">
                <a:pos x="T4" y="T5"/>
              </a:cxn>
              <a:cxn ang="0">
                <a:pos x="T6" y="T7"/>
              </a:cxn>
              <a:cxn ang="0">
                <a:pos x="T8" y="T9"/>
              </a:cxn>
              <a:cxn ang="0">
                <a:pos x="T10" y="T11"/>
              </a:cxn>
              <a:cxn ang="0">
                <a:pos x="T12" y="T13"/>
              </a:cxn>
            </a:cxnLst>
            <a:rect l="0" t="0" r="r" b="b"/>
            <a:pathLst>
              <a:path w="253" h="509">
                <a:moveTo>
                  <a:pt x="139" y="427"/>
                </a:moveTo>
                <a:lnTo>
                  <a:pt x="212" y="453"/>
                </a:lnTo>
                <a:lnTo>
                  <a:pt x="22" y="509"/>
                </a:lnTo>
                <a:cubicBezTo>
                  <a:pt x="22" y="509"/>
                  <a:pt x="0" y="351"/>
                  <a:pt x="0" y="351"/>
                </a:cubicBezTo>
                <a:lnTo>
                  <a:pt x="57" y="378"/>
                </a:lnTo>
                <a:cubicBezTo>
                  <a:pt x="93" y="320"/>
                  <a:pt x="159" y="292"/>
                  <a:pt x="214" y="0"/>
                </a:cubicBezTo>
                <a:cubicBezTo>
                  <a:pt x="253" y="264"/>
                  <a:pt x="139" y="427"/>
                  <a:pt x="139" y="427"/>
                </a:cubicBezTo>
                <a:close/>
              </a:path>
            </a:pathLst>
          </a:cu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endParaRPr lang="zh-CN" altLang="en-US">
              <a:latin typeface="Arial"/>
              <a:ea typeface="楷体_GB2312"/>
              <a:sym typeface="Arial"/>
            </a:endParaRPr>
          </a:p>
        </p:txBody>
      </p:sp>
      <p:sp>
        <p:nvSpPr>
          <p:cNvPr id="35" name="文本框 34"/>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b="1"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b="1"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895737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Background – How Is </a:t>
            </a:r>
            <a:r>
              <a:rPr lang="en-US" sz="2800" dirty="0" err="1" smtClean="0">
                <a:latin typeface="Calibri" panose="020F0502020204030204" pitchFamily="34" charset="0"/>
              </a:rPr>
              <a:t>Jin</a:t>
            </a:r>
            <a:r>
              <a:rPr lang="en-US" sz="2800" dirty="0" smtClean="0">
                <a:latin typeface="Calibri" panose="020F0502020204030204" pitchFamily="34" charset="0"/>
              </a:rPr>
              <a:t> Solving These Problems? (1/2)</a:t>
            </a:r>
            <a:endParaRPr lang="en-US" sz="2400" dirty="0" smtClean="0">
              <a:latin typeface="Calibri" panose="020F0502020204030204" pitchFamily="34" charset="0"/>
            </a:endParaRPr>
          </a:p>
          <a:p>
            <a:r>
              <a:rPr lang="en-US" sz="2400" dirty="0" smtClean="0">
                <a:latin typeface="Calibri" panose="020F0502020204030204" pitchFamily="34" charset="0"/>
              </a:rPr>
              <a:t>Upgrading the model</a:t>
            </a:r>
            <a:endParaRPr lang="en-US" sz="2800"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grpSp>
        <p:nvGrpSpPr>
          <p:cNvPr id="2" name="组合 1"/>
          <p:cNvGrpSpPr/>
          <p:nvPr/>
        </p:nvGrpSpPr>
        <p:grpSpPr>
          <a:xfrm>
            <a:off x="3033533" y="1815767"/>
            <a:ext cx="2859267" cy="3870938"/>
            <a:chOff x="3085840" y="1161684"/>
            <a:chExt cx="3456000" cy="4835411"/>
          </a:xfrm>
        </p:grpSpPr>
        <p:sp>
          <p:nvSpPr>
            <p:cNvPr id="20" name="矩形 19"/>
            <p:cNvSpPr/>
            <p:nvPr/>
          </p:nvSpPr>
          <p:spPr>
            <a:xfrm>
              <a:off x="3085840" y="1161684"/>
              <a:ext cx="3455999" cy="604433"/>
            </a:xfrm>
            <a:prstGeom prst="rect">
              <a:avLst/>
            </a:prstGeom>
            <a:solidFill>
              <a:schemeClr val="accent4"/>
            </a:solidFill>
            <a:ln>
              <a:solidFill>
                <a:srgbClr val="8F3708"/>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72000" tIns="0" rIns="72000" bIns="0" rtlCol="0" anchor="ctr">
              <a:noAutofit/>
            </a:bodyPr>
            <a:lstStyle/>
            <a:p>
              <a:pPr algn="ctr"/>
              <a:r>
                <a:rPr lang="en-US" altLang="zh-CN" sz="1600" b="1" dirty="0" smtClean="0">
                  <a:solidFill>
                    <a:schemeClr val="tx1"/>
                  </a:solidFill>
                  <a:latin typeface="Calibri" panose="020F0502020204030204" pitchFamily="34" charset="0"/>
                  <a:ea typeface="楷体_GB2312" pitchFamily="49" charset="-122"/>
                  <a:cs typeface="Arial" pitchFamily="34" charset="0"/>
                </a:rPr>
                <a:t>Inaccurate model</a:t>
              </a:r>
              <a:endParaRPr lang="zh-CN" altLang="en-US" sz="1600" b="1" dirty="0">
                <a:solidFill>
                  <a:schemeClr val="tx1"/>
                </a:solidFill>
                <a:latin typeface="Calibri" panose="020F0502020204030204" pitchFamily="34" charset="0"/>
                <a:ea typeface="楷体_GB2312" pitchFamily="49" charset="-122"/>
                <a:cs typeface="Arial" pitchFamily="34" charset="0"/>
              </a:endParaRPr>
            </a:p>
          </p:txBody>
        </p:sp>
        <p:sp>
          <p:nvSpPr>
            <p:cNvPr id="22" name="TextBox 12"/>
            <p:cNvSpPr txBox="1"/>
            <p:nvPr/>
          </p:nvSpPr>
          <p:spPr>
            <a:xfrm>
              <a:off x="3085840" y="1757370"/>
              <a:ext cx="3456000" cy="4239725"/>
            </a:xfrm>
            <a:prstGeom prst="rect">
              <a:avLst/>
            </a:prstGeom>
            <a:solidFill>
              <a:srgbClr val="ECECEC"/>
            </a:solidFill>
            <a:ln>
              <a:solidFill>
                <a:schemeClr val="bg1">
                  <a:lumMod val="75000"/>
                </a:schemeClr>
              </a:solidFill>
            </a:ln>
            <a:effectLst>
              <a:outerShdw blurRad="50800" dist="38100" dir="2700000" algn="tl" rotWithShape="0">
                <a:prstClr val="black">
                  <a:alpha val="40000"/>
                </a:prstClr>
              </a:outerShdw>
            </a:effectLst>
          </p:spPr>
          <p:txBody>
            <a:bodyPr wrap="square" lIns="72000" rIns="72000" rtlCol="0">
              <a:noAutofit/>
            </a:bodyPr>
            <a:lstStyle/>
            <a:p>
              <a:pPr marL="285750" indent="-285750">
                <a:spcAft>
                  <a:spcPts val="600"/>
                </a:spcAft>
                <a:buFont typeface="Arial" panose="020B0604020202020204" pitchFamily="34" charset="0"/>
                <a:buChar char="•"/>
              </a:pPr>
              <a:r>
                <a:rPr lang="en-US" altLang="zh-CN" sz="1600" dirty="0" smtClean="0">
                  <a:latin typeface="Calibri" panose="020F0502020204030204" pitchFamily="34" charset="0"/>
                </a:rPr>
                <a:t>The standard open-economy are the one-good or two-good stochastic growth models of large open economies that do not address factor-proportions trade.</a:t>
              </a:r>
            </a:p>
            <a:p>
              <a:pPr marL="285750" indent="-285750">
                <a:spcAft>
                  <a:spcPts val="600"/>
                </a:spcAft>
                <a:buFont typeface="Arial" panose="020B0604020202020204" pitchFamily="34" charset="0"/>
                <a:buChar char="•"/>
              </a:pPr>
              <a:r>
                <a:rPr lang="en-US" altLang="zh-CN" sz="1600" dirty="0" smtClean="0">
                  <a:latin typeface="Calibri" panose="020F0502020204030204" pitchFamily="34" charset="0"/>
                </a:rPr>
                <a:t>Current models cannot address the impact of the composition effect.</a:t>
              </a:r>
            </a:p>
            <a:p>
              <a:pPr>
                <a:spcAft>
                  <a:spcPts val="600"/>
                </a:spcAft>
              </a:pPr>
              <a:endParaRPr lang="en-US" altLang="zh-CN" sz="1600" dirty="0" smtClean="0">
                <a:latin typeface="Calibri" panose="020F0502020204030204" pitchFamily="34" charset="0"/>
              </a:endParaRPr>
            </a:p>
            <a:p>
              <a:pPr>
                <a:spcAft>
                  <a:spcPts val="600"/>
                </a:spcAft>
              </a:pPr>
              <a:endParaRPr lang="zh-CN" altLang="en-US" sz="1600" dirty="0">
                <a:latin typeface="Calibri" panose="020F0502020204030204" pitchFamily="34" charset="0"/>
              </a:endParaRPr>
            </a:p>
          </p:txBody>
        </p:sp>
      </p:grpSp>
      <p:grpSp>
        <p:nvGrpSpPr>
          <p:cNvPr id="3" name="组合 2"/>
          <p:cNvGrpSpPr/>
          <p:nvPr/>
        </p:nvGrpSpPr>
        <p:grpSpPr>
          <a:xfrm>
            <a:off x="7334120" y="1539210"/>
            <a:ext cx="3659200" cy="4457885"/>
            <a:chOff x="8126400" y="2398282"/>
            <a:chExt cx="3456000" cy="2959489"/>
          </a:xfrm>
        </p:grpSpPr>
        <p:sp>
          <p:nvSpPr>
            <p:cNvPr id="21" name="矩形 20"/>
            <p:cNvSpPr/>
            <p:nvPr/>
          </p:nvSpPr>
          <p:spPr>
            <a:xfrm>
              <a:off x="8126400" y="2398282"/>
              <a:ext cx="3456000" cy="367200"/>
            </a:xfrm>
            <a:prstGeom prst="rect">
              <a:avLst/>
            </a:prstGeom>
            <a:solidFill>
              <a:schemeClr val="accent4"/>
            </a:solidFill>
            <a:ln>
              <a:solidFill>
                <a:srgbClr val="8F3708"/>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72000" tIns="0" rIns="72000" bIns="0" rtlCol="0" anchor="ctr">
              <a:noAutofit/>
            </a:bodyPr>
            <a:lstStyle/>
            <a:p>
              <a:pPr algn="ctr"/>
              <a:r>
                <a:rPr lang="en-US" altLang="zh-CN" sz="1600" b="1" dirty="0" smtClean="0">
                  <a:solidFill>
                    <a:schemeClr val="tx1"/>
                  </a:solidFill>
                  <a:latin typeface="Calibri" panose="020F0502020204030204" pitchFamily="34" charset="0"/>
                  <a:ea typeface="楷体_GB2312" pitchFamily="49" charset="-122"/>
                  <a:cs typeface="Arial" pitchFamily="34" charset="0"/>
                </a:rPr>
                <a:t>How is </a:t>
              </a:r>
              <a:r>
                <a:rPr lang="en-US" altLang="zh-CN" sz="1600" b="1" dirty="0" err="1" smtClean="0">
                  <a:solidFill>
                    <a:schemeClr val="tx1"/>
                  </a:solidFill>
                  <a:latin typeface="Calibri" panose="020F0502020204030204" pitchFamily="34" charset="0"/>
                  <a:ea typeface="楷体_GB2312" pitchFamily="49" charset="-122"/>
                  <a:cs typeface="Arial" pitchFamily="34" charset="0"/>
                </a:rPr>
                <a:t>Jin</a:t>
              </a:r>
              <a:r>
                <a:rPr lang="en-US" altLang="zh-CN" sz="1600" b="1" dirty="0" smtClean="0">
                  <a:solidFill>
                    <a:schemeClr val="tx1"/>
                  </a:solidFill>
                  <a:latin typeface="Calibri" panose="020F0502020204030204" pitchFamily="34" charset="0"/>
                  <a:ea typeface="楷体_GB2312" pitchFamily="49" charset="-122"/>
                  <a:cs typeface="Arial" pitchFamily="34" charset="0"/>
                </a:rPr>
                <a:t> Addressing this Problem</a:t>
              </a:r>
              <a:endParaRPr lang="zh-CN" altLang="en-US" sz="1600" b="1" dirty="0">
                <a:solidFill>
                  <a:schemeClr val="tx1"/>
                </a:solidFill>
                <a:latin typeface="Calibri" panose="020F0502020204030204" pitchFamily="34" charset="0"/>
                <a:ea typeface="楷体_GB2312" pitchFamily="49" charset="-122"/>
                <a:cs typeface="Arial" pitchFamily="34" charset="0"/>
              </a:endParaRPr>
            </a:p>
          </p:txBody>
        </p:sp>
        <p:sp>
          <p:nvSpPr>
            <p:cNvPr id="23" name="TextBox 13"/>
            <p:cNvSpPr txBox="1"/>
            <p:nvPr/>
          </p:nvSpPr>
          <p:spPr>
            <a:xfrm>
              <a:off x="8126400" y="2765483"/>
              <a:ext cx="3456000" cy="2592288"/>
            </a:xfrm>
            <a:prstGeom prst="rect">
              <a:avLst/>
            </a:prstGeom>
            <a:solidFill>
              <a:srgbClr val="ECECEC"/>
            </a:solidFill>
            <a:ln>
              <a:solidFill>
                <a:schemeClr val="bg1">
                  <a:lumMod val="75000"/>
                </a:schemeClr>
              </a:solidFill>
            </a:ln>
            <a:effectLst>
              <a:outerShdw blurRad="50800" dist="38100" dir="2700000" algn="tl" rotWithShape="0">
                <a:prstClr val="black">
                  <a:alpha val="40000"/>
                </a:prstClr>
              </a:outerShdw>
            </a:effectLst>
          </p:spPr>
          <p:txBody>
            <a:bodyPr wrap="square" lIns="72000" rIns="72000" rtlCol="0">
              <a:noAutofit/>
            </a:bodyPr>
            <a:lstStyle/>
            <a:p>
              <a:pPr marL="171450" indent="-171450">
                <a:spcAft>
                  <a:spcPts val="600"/>
                </a:spcAft>
                <a:buFont typeface="Arial" panose="020B0604020202020204" pitchFamily="34" charset="0"/>
                <a:buChar char="•"/>
              </a:pPr>
              <a:r>
                <a:rPr lang="en-US" altLang="zh-CN" sz="1600" dirty="0" smtClean="0">
                  <a:latin typeface="Calibri" panose="020F0502020204030204" pitchFamily="34" charset="0"/>
                </a:rPr>
                <a:t>Developing a stochastic two-country overlapping generations model with production and capital accumulation</a:t>
              </a:r>
              <a:r>
                <a:rPr lang="en-US" altLang="zh-CN" sz="1200" dirty="0" smtClean="0">
                  <a:latin typeface="Calibri" panose="020F0502020204030204" pitchFamily="34" charset="0"/>
                </a:rPr>
                <a:t>.</a:t>
              </a:r>
            </a:p>
            <a:p>
              <a:pPr marL="171450" indent="-171450">
                <a:spcAft>
                  <a:spcPts val="600"/>
                </a:spcAft>
                <a:buFont typeface="Arial" panose="020B0604020202020204" pitchFamily="34" charset="0"/>
                <a:buChar char="•"/>
              </a:pPr>
              <a:r>
                <a:rPr lang="en-US" altLang="zh-CN" sz="1600" dirty="0" smtClean="0">
                  <a:latin typeface="Calibri" panose="020F0502020204030204" pitchFamily="34" charset="0"/>
                </a:rPr>
                <a:t>Multiple tradable sectors that differ in factor intensity are incorporated to capture factor-proportions-based trade, and financial capital is allowed to flow across borders.</a:t>
              </a:r>
            </a:p>
            <a:p>
              <a:pPr marL="171450" indent="-171450">
                <a:spcAft>
                  <a:spcPts val="600"/>
                </a:spcAft>
                <a:buFont typeface="Arial" panose="020B0604020202020204" pitchFamily="34" charset="0"/>
                <a:buChar char="•"/>
              </a:pPr>
              <a:r>
                <a:rPr lang="en-US" altLang="zh-CN" sz="1600" dirty="0" smtClean="0">
                  <a:latin typeface="Calibri" panose="020F0502020204030204" pitchFamily="34" charset="0"/>
                </a:rPr>
                <a:t>Isolate the convergence effect and the composition effect.</a:t>
              </a:r>
            </a:p>
            <a:p>
              <a:pPr marL="171450" indent="-171450">
                <a:spcAft>
                  <a:spcPts val="600"/>
                </a:spcAft>
                <a:buFont typeface="Arial" panose="020B0604020202020204" pitchFamily="34" charset="0"/>
                <a:buChar char="•"/>
              </a:pPr>
              <a:r>
                <a:rPr lang="en-US" altLang="zh-CN" sz="1600" dirty="0" smtClean="0">
                  <a:latin typeface="Calibri" panose="020F0502020204030204" pitchFamily="34" charset="0"/>
                </a:rPr>
                <a:t>Analytical tractability. </a:t>
              </a:r>
            </a:p>
            <a:p>
              <a:pPr marL="171450" indent="-171450">
                <a:spcAft>
                  <a:spcPts val="600"/>
                </a:spcAft>
                <a:buFont typeface="Arial" panose="020B0604020202020204" pitchFamily="34" charset="0"/>
                <a:buChar char="•"/>
              </a:pPr>
              <a:r>
                <a:rPr lang="en-US" altLang="zh-CN" sz="1600" dirty="0" smtClean="0">
                  <a:latin typeface="Calibri" panose="020F0502020204030204" pitchFamily="34" charset="0"/>
                </a:rPr>
                <a:t>Closed-form solutions can be found.</a:t>
              </a:r>
            </a:p>
            <a:p>
              <a:pPr marL="171450" indent="-171450">
                <a:spcAft>
                  <a:spcPts val="600"/>
                </a:spcAft>
                <a:buFont typeface="Arial" panose="020B0604020202020204" pitchFamily="34" charset="0"/>
                <a:buChar char="•"/>
              </a:pPr>
              <a:endParaRPr lang="en-US" altLang="zh-CN" sz="1200" dirty="0" smtClean="0">
                <a:latin typeface="Calibri" panose="020F0502020204030204" pitchFamily="34" charset="0"/>
              </a:endParaRPr>
            </a:p>
            <a:p>
              <a:pPr marL="171450" indent="-171450">
                <a:spcAft>
                  <a:spcPts val="600"/>
                </a:spcAft>
                <a:buFont typeface="Arial" panose="020B0604020202020204" pitchFamily="34" charset="0"/>
                <a:buChar char="•"/>
              </a:pPr>
              <a:endParaRPr lang="en-US" altLang="zh-CN" sz="1200" dirty="0" smtClean="0">
                <a:latin typeface="Calibri" panose="020F0502020204030204" pitchFamily="34" charset="0"/>
              </a:endParaRPr>
            </a:p>
            <a:p>
              <a:pPr>
                <a:spcAft>
                  <a:spcPts val="600"/>
                </a:spcAft>
              </a:pPr>
              <a:endParaRPr lang="zh-CN" altLang="en-US" sz="1200" dirty="0">
                <a:latin typeface="Calibri" panose="020F0502020204030204" pitchFamily="34" charset="0"/>
              </a:endParaRPr>
            </a:p>
          </p:txBody>
        </p:sp>
      </p:grpSp>
      <p:cxnSp>
        <p:nvCxnSpPr>
          <p:cNvPr id="35" name="直接连接符 34"/>
          <p:cNvCxnSpPr/>
          <p:nvPr/>
        </p:nvCxnSpPr>
        <p:spPr>
          <a:xfrm flipV="1">
            <a:off x="5892799" y="1539212"/>
            <a:ext cx="1441321" cy="276554"/>
          </a:xfrm>
          <a:prstGeom prst="line">
            <a:avLst/>
          </a:prstGeom>
          <a:ln w="12700">
            <a:solidFill>
              <a:srgbClr val="8F3708"/>
            </a:solidFill>
          </a:ln>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flipH="1" flipV="1">
            <a:off x="5892799" y="5686705"/>
            <a:ext cx="1441322" cy="310391"/>
          </a:xfrm>
          <a:prstGeom prst="line">
            <a:avLst/>
          </a:prstGeom>
          <a:ln w="12700">
            <a:solidFill>
              <a:srgbClr val="8F3708"/>
            </a:solidFill>
          </a:ln>
        </p:spPr>
        <p:style>
          <a:lnRef idx="1">
            <a:schemeClr val="dk1"/>
          </a:lnRef>
          <a:fillRef idx="0">
            <a:schemeClr val="dk1"/>
          </a:fillRef>
          <a:effectRef idx="0">
            <a:schemeClr val="dk1"/>
          </a:effectRef>
          <a:fontRef idx="minor">
            <a:schemeClr val="tx1"/>
          </a:fontRef>
        </p:style>
      </p:cxnSp>
      <p:sp>
        <p:nvSpPr>
          <p:cNvPr id="38" name="Freeform 136"/>
          <p:cNvSpPr>
            <a:spLocks/>
          </p:cNvSpPr>
          <p:nvPr/>
        </p:nvSpPr>
        <p:spPr bwMode="auto">
          <a:xfrm rot="13220112">
            <a:off x="6334021" y="2893262"/>
            <a:ext cx="558881" cy="1101508"/>
          </a:xfrm>
          <a:custGeom>
            <a:avLst/>
            <a:gdLst>
              <a:gd name="T0" fmla="*/ 139 w 253"/>
              <a:gd name="T1" fmla="*/ 427 h 509"/>
              <a:gd name="T2" fmla="*/ 212 w 253"/>
              <a:gd name="T3" fmla="*/ 453 h 509"/>
              <a:gd name="T4" fmla="*/ 22 w 253"/>
              <a:gd name="T5" fmla="*/ 509 h 509"/>
              <a:gd name="T6" fmla="*/ 0 w 253"/>
              <a:gd name="T7" fmla="*/ 351 h 509"/>
              <a:gd name="T8" fmla="*/ 57 w 253"/>
              <a:gd name="T9" fmla="*/ 378 h 509"/>
              <a:gd name="T10" fmla="*/ 214 w 253"/>
              <a:gd name="T11" fmla="*/ 0 h 509"/>
              <a:gd name="T12" fmla="*/ 139 w 253"/>
              <a:gd name="T13" fmla="*/ 427 h 509"/>
            </a:gdLst>
            <a:ahLst/>
            <a:cxnLst>
              <a:cxn ang="0">
                <a:pos x="T0" y="T1"/>
              </a:cxn>
              <a:cxn ang="0">
                <a:pos x="T2" y="T3"/>
              </a:cxn>
              <a:cxn ang="0">
                <a:pos x="T4" y="T5"/>
              </a:cxn>
              <a:cxn ang="0">
                <a:pos x="T6" y="T7"/>
              </a:cxn>
              <a:cxn ang="0">
                <a:pos x="T8" y="T9"/>
              </a:cxn>
              <a:cxn ang="0">
                <a:pos x="T10" y="T11"/>
              </a:cxn>
              <a:cxn ang="0">
                <a:pos x="T12" y="T13"/>
              </a:cxn>
            </a:cxnLst>
            <a:rect l="0" t="0" r="r" b="b"/>
            <a:pathLst>
              <a:path w="253" h="509">
                <a:moveTo>
                  <a:pt x="139" y="427"/>
                </a:moveTo>
                <a:lnTo>
                  <a:pt x="212" y="453"/>
                </a:lnTo>
                <a:lnTo>
                  <a:pt x="22" y="509"/>
                </a:lnTo>
                <a:cubicBezTo>
                  <a:pt x="22" y="509"/>
                  <a:pt x="0" y="351"/>
                  <a:pt x="0" y="351"/>
                </a:cubicBezTo>
                <a:lnTo>
                  <a:pt x="57" y="378"/>
                </a:lnTo>
                <a:cubicBezTo>
                  <a:pt x="93" y="320"/>
                  <a:pt x="159" y="292"/>
                  <a:pt x="214" y="0"/>
                </a:cubicBezTo>
                <a:cubicBezTo>
                  <a:pt x="253" y="264"/>
                  <a:pt x="139" y="427"/>
                  <a:pt x="139" y="427"/>
                </a:cubicBezTo>
                <a:close/>
              </a:path>
            </a:pathLst>
          </a:custGeom>
          <a:ln/>
          <a:ex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latin typeface="Arial"/>
              <a:ea typeface="楷体_GB2312"/>
              <a:sym typeface="Arial"/>
            </a:endParaRPr>
          </a:p>
        </p:txBody>
      </p:sp>
      <p:sp>
        <p:nvSpPr>
          <p:cNvPr id="14" name="文本框 13"/>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b="1"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b="1" dirty="0" smtClean="0">
                <a:latin typeface="Calibri" panose="020F0502020204030204" pitchFamily="34" charset="0"/>
              </a:rPr>
              <a:t>How </a:t>
            </a:r>
            <a:r>
              <a:rPr lang="en-US" sz="1600" b="1" dirty="0">
                <a:latin typeface="Calibri" panose="020F0502020204030204" pitchFamily="34" charset="0"/>
              </a:rPr>
              <a:t>Is </a:t>
            </a:r>
            <a:r>
              <a:rPr lang="en-US" sz="1600" b="1" dirty="0" err="1">
                <a:latin typeface="Calibri" panose="020F0502020204030204" pitchFamily="34" charset="0"/>
              </a:rPr>
              <a:t>Jin</a:t>
            </a:r>
            <a:r>
              <a:rPr lang="en-US" sz="1600" b="1" dirty="0">
                <a:latin typeface="Calibri" panose="020F0502020204030204" pitchFamily="34" charset="0"/>
              </a:rPr>
              <a:t> </a:t>
            </a:r>
            <a:r>
              <a:rPr lang="en-US" sz="1600" b="1"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3362439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892552"/>
          </a:xfrm>
          <a:prstGeom prst="rect">
            <a:avLst/>
          </a:prstGeom>
          <a:solidFill>
            <a:schemeClr val="bg1"/>
          </a:solidFill>
        </p:spPr>
        <p:txBody>
          <a:bodyPr wrap="square" rtlCol="0">
            <a:spAutoFit/>
          </a:bodyPr>
          <a:lstStyle/>
          <a:p>
            <a:r>
              <a:rPr lang="en-US" sz="2800" dirty="0" smtClean="0">
                <a:latin typeface="Calibri" panose="020F0502020204030204" pitchFamily="34" charset="0"/>
              </a:rPr>
              <a:t>Background – How Is </a:t>
            </a:r>
            <a:r>
              <a:rPr lang="en-US" sz="2800" dirty="0" err="1" smtClean="0">
                <a:latin typeface="Calibri" panose="020F0502020204030204" pitchFamily="34" charset="0"/>
              </a:rPr>
              <a:t>Jin</a:t>
            </a:r>
            <a:r>
              <a:rPr lang="en-US" sz="2800" dirty="0" smtClean="0">
                <a:latin typeface="Calibri" panose="020F0502020204030204" pitchFamily="34" charset="0"/>
              </a:rPr>
              <a:t> Solving These Problems? (2/2)</a:t>
            </a:r>
          </a:p>
          <a:p>
            <a:r>
              <a:rPr lang="en-US" sz="2400" dirty="0" smtClean="0">
                <a:latin typeface="Calibri" panose="020F0502020204030204" pitchFamily="34" charset="0"/>
              </a:rPr>
              <a:t>Addressing the Composition Effect</a:t>
            </a:r>
            <a:endParaRPr lang="en-US" dirty="0" smtClean="0">
              <a:latin typeface="Calibri" panose="020F0502020204030204" pitchFamily="34" charset="0"/>
            </a:endParaRP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grpSp>
        <p:nvGrpSpPr>
          <p:cNvPr id="2" name="组合 1"/>
          <p:cNvGrpSpPr/>
          <p:nvPr/>
        </p:nvGrpSpPr>
        <p:grpSpPr>
          <a:xfrm>
            <a:off x="3033533" y="1815767"/>
            <a:ext cx="2859267" cy="3870938"/>
            <a:chOff x="3085840" y="1161684"/>
            <a:chExt cx="3456000" cy="4835411"/>
          </a:xfrm>
        </p:grpSpPr>
        <p:sp>
          <p:nvSpPr>
            <p:cNvPr id="20" name="矩形 19"/>
            <p:cNvSpPr/>
            <p:nvPr/>
          </p:nvSpPr>
          <p:spPr>
            <a:xfrm>
              <a:off x="3085840" y="1161684"/>
              <a:ext cx="3455999" cy="604433"/>
            </a:xfrm>
            <a:prstGeom prst="rect">
              <a:avLst/>
            </a:prstGeom>
            <a:solidFill>
              <a:schemeClr val="accent4"/>
            </a:solidFill>
            <a:ln>
              <a:solidFill>
                <a:srgbClr val="8F3708"/>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72000" tIns="0" rIns="72000" bIns="0" rtlCol="0" anchor="ctr">
              <a:noAutofit/>
            </a:bodyPr>
            <a:lstStyle/>
            <a:p>
              <a:pPr algn="ctr"/>
              <a:r>
                <a:rPr lang="en-US" altLang="zh-CN" sz="1600" b="1" dirty="0" smtClean="0">
                  <a:solidFill>
                    <a:schemeClr val="tx1"/>
                  </a:solidFill>
                  <a:latin typeface="Calibri" panose="020F0502020204030204" pitchFamily="34" charset="0"/>
                  <a:ea typeface="楷体_GB2312" pitchFamily="49" charset="-122"/>
                  <a:cs typeface="Arial" pitchFamily="34" charset="0"/>
                </a:rPr>
                <a:t>Missing Composition Effect</a:t>
              </a:r>
              <a:endParaRPr lang="zh-CN" altLang="en-US" sz="1600" b="1" dirty="0">
                <a:solidFill>
                  <a:schemeClr val="tx1"/>
                </a:solidFill>
                <a:latin typeface="Calibri" panose="020F0502020204030204" pitchFamily="34" charset="0"/>
                <a:ea typeface="楷体_GB2312" pitchFamily="49" charset="-122"/>
                <a:cs typeface="Arial" pitchFamily="34" charset="0"/>
              </a:endParaRPr>
            </a:p>
          </p:txBody>
        </p:sp>
        <p:sp>
          <p:nvSpPr>
            <p:cNvPr id="22" name="TextBox 12"/>
            <p:cNvSpPr txBox="1"/>
            <p:nvPr/>
          </p:nvSpPr>
          <p:spPr>
            <a:xfrm>
              <a:off x="3085840" y="1757370"/>
              <a:ext cx="3456000" cy="4239725"/>
            </a:xfrm>
            <a:prstGeom prst="rect">
              <a:avLst/>
            </a:prstGeom>
            <a:solidFill>
              <a:srgbClr val="ECECEC"/>
            </a:solidFill>
            <a:ln>
              <a:solidFill>
                <a:schemeClr val="bg1">
                  <a:lumMod val="75000"/>
                </a:schemeClr>
              </a:solidFill>
            </a:ln>
            <a:effectLst>
              <a:outerShdw blurRad="50800" dist="38100" dir="2700000" algn="tl" rotWithShape="0">
                <a:prstClr val="black">
                  <a:alpha val="40000"/>
                </a:prstClr>
              </a:outerShdw>
            </a:effectLst>
          </p:spPr>
          <p:txBody>
            <a:bodyPr wrap="square" lIns="72000" rIns="72000" rtlCol="0">
              <a:noAutofit/>
            </a:bodyPr>
            <a:lstStyle/>
            <a:p>
              <a:pPr>
                <a:spcAft>
                  <a:spcPts val="600"/>
                </a:spcAft>
              </a:pPr>
              <a:r>
                <a:rPr lang="en-US" altLang="zh-CN" sz="1600" dirty="0" smtClean="0">
                  <a:latin typeface="Calibri" panose="020F0502020204030204" pitchFamily="34" charset="0"/>
                </a:rPr>
                <a:t>The convergence effect and the composition effect co-exist and their combined force determine the tide of capital flow. Current theory focuses only on the standard convergence effect.</a:t>
              </a:r>
              <a:endParaRPr lang="zh-CN" altLang="en-US" sz="1600" dirty="0">
                <a:latin typeface="Calibri" panose="020F0502020204030204" pitchFamily="34" charset="0"/>
              </a:endParaRPr>
            </a:p>
          </p:txBody>
        </p:sp>
      </p:grpSp>
      <p:grpSp>
        <p:nvGrpSpPr>
          <p:cNvPr id="3" name="组合 2"/>
          <p:cNvGrpSpPr/>
          <p:nvPr/>
        </p:nvGrpSpPr>
        <p:grpSpPr>
          <a:xfrm>
            <a:off x="7334120" y="1539210"/>
            <a:ext cx="3659200" cy="4457885"/>
            <a:chOff x="8126400" y="2398282"/>
            <a:chExt cx="3456000" cy="2959489"/>
          </a:xfrm>
        </p:grpSpPr>
        <p:sp>
          <p:nvSpPr>
            <p:cNvPr id="21" name="矩形 20"/>
            <p:cNvSpPr/>
            <p:nvPr/>
          </p:nvSpPr>
          <p:spPr>
            <a:xfrm>
              <a:off x="8126400" y="2398282"/>
              <a:ext cx="3456000" cy="367200"/>
            </a:xfrm>
            <a:prstGeom prst="rect">
              <a:avLst/>
            </a:prstGeom>
            <a:solidFill>
              <a:schemeClr val="accent4"/>
            </a:solidFill>
            <a:ln>
              <a:solidFill>
                <a:srgbClr val="8F3708"/>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72000" tIns="0" rIns="72000" bIns="0" rtlCol="0" anchor="ctr">
              <a:noAutofit/>
            </a:bodyPr>
            <a:lstStyle/>
            <a:p>
              <a:pPr algn="ctr"/>
              <a:r>
                <a:rPr lang="en-US" altLang="zh-CN" sz="1600" b="1" dirty="0" smtClean="0">
                  <a:solidFill>
                    <a:schemeClr val="tx1"/>
                  </a:solidFill>
                  <a:latin typeface="Calibri" panose="020F0502020204030204" pitchFamily="34" charset="0"/>
                  <a:ea typeface="楷体_GB2312" pitchFamily="49" charset="-122"/>
                  <a:cs typeface="Arial" pitchFamily="34" charset="0"/>
                </a:rPr>
                <a:t>How is </a:t>
              </a:r>
              <a:r>
                <a:rPr lang="en-US" altLang="zh-CN" sz="1600" b="1" dirty="0" err="1" smtClean="0">
                  <a:solidFill>
                    <a:schemeClr val="tx1"/>
                  </a:solidFill>
                  <a:latin typeface="Calibri" panose="020F0502020204030204" pitchFamily="34" charset="0"/>
                  <a:ea typeface="楷体_GB2312" pitchFamily="49" charset="-122"/>
                  <a:cs typeface="Arial" pitchFamily="34" charset="0"/>
                </a:rPr>
                <a:t>Jin</a:t>
              </a:r>
              <a:r>
                <a:rPr lang="en-US" altLang="zh-CN" sz="1600" b="1" dirty="0" smtClean="0">
                  <a:solidFill>
                    <a:schemeClr val="tx1"/>
                  </a:solidFill>
                  <a:latin typeface="Calibri" panose="020F0502020204030204" pitchFamily="34" charset="0"/>
                  <a:ea typeface="楷体_GB2312" pitchFamily="49" charset="-122"/>
                  <a:cs typeface="Arial" pitchFamily="34" charset="0"/>
                </a:rPr>
                <a:t> Addressing this Problem</a:t>
              </a:r>
              <a:endParaRPr lang="zh-CN" altLang="en-US" sz="1600" b="1" dirty="0">
                <a:solidFill>
                  <a:schemeClr val="tx1"/>
                </a:solidFill>
                <a:latin typeface="Calibri" panose="020F0502020204030204" pitchFamily="34" charset="0"/>
                <a:ea typeface="楷体_GB2312" pitchFamily="49" charset="-122"/>
                <a:cs typeface="Arial" pitchFamily="34" charset="0"/>
              </a:endParaRPr>
            </a:p>
          </p:txBody>
        </p:sp>
        <p:sp>
          <p:nvSpPr>
            <p:cNvPr id="23" name="TextBox 13"/>
            <p:cNvSpPr txBox="1"/>
            <p:nvPr/>
          </p:nvSpPr>
          <p:spPr>
            <a:xfrm>
              <a:off x="8126400" y="2765483"/>
              <a:ext cx="3456000" cy="2592288"/>
            </a:xfrm>
            <a:prstGeom prst="rect">
              <a:avLst/>
            </a:prstGeom>
            <a:solidFill>
              <a:srgbClr val="ECECEC"/>
            </a:solidFill>
            <a:ln>
              <a:solidFill>
                <a:schemeClr val="bg1">
                  <a:lumMod val="75000"/>
                </a:schemeClr>
              </a:solidFill>
            </a:ln>
            <a:effectLst>
              <a:outerShdw blurRad="50800" dist="38100" dir="2700000" algn="tl" rotWithShape="0">
                <a:prstClr val="black">
                  <a:alpha val="40000"/>
                </a:prstClr>
              </a:outerShdw>
            </a:effectLst>
          </p:spPr>
          <p:txBody>
            <a:bodyPr wrap="square" lIns="72000" rIns="72000" rtlCol="0">
              <a:noAutofit/>
            </a:bodyPr>
            <a:lstStyle/>
            <a:p>
              <a:pPr marL="171450" indent="-171450">
                <a:spcAft>
                  <a:spcPts val="600"/>
                </a:spcAft>
                <a:buFont typeface="Arial" panose="020B0604020202020204" pitchFamily="34" charset="0"/>
                <a:buChar char="•"/>
              </a:pPr>
              <a:r>
                <a:rPr lang="en-US" altLang="zh-CN" sz="1600" dirty="0" smtClean="0">
                  <a:latin typeface="Calibri" panose="020F0502020204030204" pitchFamily="34" charset="0"/>
                </a:rPr>
                <a:t>Convergence effect and composition effect coexist.</a:t>
              </a:r>
            </a:p>
            <a:p>
              <a:pPr marL="171450" indent="-171450">
                <a:spcAft>
                  <a:spcPts val="600"/>
                </a:spcAft>
                <a:buFont typeface="Arial" panose="020B0604020202020204" pitchFamily="34" charset="0"/>
                <a:buChar char="•"/>
              </a:pPr>
              <a:r>
                <a:rPr lang="en-US" altLang="zh-CN" sz="1600" dirty="0" smtClean="0">
                  <a:latin typeface="Calibri" panose="020F0502020204030204" pitchFamily="34" charset="0"/>
                </a:rPr>
                <a:t>In the integrated framework it’s possible to isolate the convergence effect and the composition effect to examine their disparate impact on capital flows. In the special case, in which the most labor-intensive sector uses only labor as an input to production, isolates the composition effect. </a:t>
              </a:r>
            </a:p>
            <a:p>
              <a:pPr marL="171450" indent="-171450">
                <a:spcAft>
                  <a:spcPts val="600"/>
                </a:spcAft>
                <a:buFont typeface="Arial" panose="020B0604020202020204" pitchFamily="34" charset="0"/>
                <a:buChar char="•"/>
              </a:pPr>
              <a:r>
                <a:rPr lang="en-US" altLang="zh-CN" sz="1600" dirty="0" smtClean="0">
                  <a:latin typeface="Calibri" panose="020F0502020204030204" pitchFamily="34" charset="0"/>
                </a:rPr>
                <a:t>Additional assumption is needed to provide closed-form solution under two-country stochastic growth model.</a:t>
              </a:r>
            </a:p>
            <a:p>
              <a:pPr marL="171450" indent="-171450">
                <a:spcAft>
                  <a:spcPts val="600"/>
                </a:spcAft>
                <a:buFont typeface="Arial" panose="020B0604020202020204" pitchFamily="34" charset="0"/>
                <a:buChar char="•"/>
              </a:pPr>
              <a:endParaRPr lang="en-US" altLang="zh-CN" sz="1200" dirty="0" smtClean="0">
                <a:latin typeface="Calibri" panose="020F0502020204030204" pitchFamily="34" charset="0"/>
              </a:endParaRPr>
            </a:p>
            <a:p>
              <a:pPr>
                <a:spcAft>
                  <a:spcPts val="600"/>
                </a:spcAft>
              </a:pPr>
              <a:endParaRPr lang="zh-CN" altLang="en-US" sz="1200" dirty="0">
                <a:latin typeface="Calibri" panose="020F0502020204030204" pitchFamily="34" charset="0"/>
              </a:endParaRPr>
            </a:p>
          </p:txBody>
        </p:sp>
      </p:grpSp>
      <p:cxnSp>
        <p:nvCxnSpPr>
          <p:cNvPr id="35" name="直接连接符 34"/>
          <p:cNvCxnSpPr/>
          <p:nvPr/>
        </p:nvCxnSpPr>
        <p:spPr>
          <a:xfrm flipV="1">
            <a:off x="5892799" y="1539212"/>
            <a:ext cx="1441321" cy="276554"/>
          </a:xfrm>
          <a:prstGeom prst="line">
            <a:avLst/>
          </a:prstGeom>
          <a:ln w="12700">
            <a:solidFill>
              <a:srgbClr val="8F3708"/>
            </a:solidFill>
          </a:ln>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flipH="1" flipV="1">
            <a:off x="5892799" y="5686705"/>
            <a:ext cx="1441322" cy="310391"/>
          </a:xfrm>
          <a:prstGeom prst="line">
            <a:avLst/>
          </a:prstGeom>
          <a:ln w="12700">
            <a:solidFill>
              <a:srgbClr val="8F3708"/>
            </a:solidFill>
          </a:ln>
        </p:spPr>
        <p:style>
          <a:lnRef idx="1">
            <a:schemeClr val="dk1"/>
          </a:lnRef>
          <a:fillRef idx="0">
            <a:schemeClr val="dk1"/>
          </a:fillRef>
          <a:effectRef idx="0">
            <a:schemeClr val="dk1"/>
          </a:effectRef>
          <a:fontRef idx="minor">
            <a:schemeClr val="tx1"/>
          </a:fontRef>
        </p:style>
      </p:cxnSp>
      <p:sp>
        <p:nvSpPr>
          <p:cNvPr id="38" name="Freeform 136"/>
          <p:cNvSpPr>
            <a:spLocks/>
          </p:cNvSpPr>
          <p:nvPr/>
        </p:nvSpPr>
        <p:spPr bwMode="auto">
          <a:xfrm rot="13220112">
            <a:off x="6334021" y="2893262"/>
            <a:ext cx="558881" cy="1101508"/>
          </a:xfrm>
          <a:custGeom>
            <a:avLst/>
            <a:gdLst>
              <a:gd name="T0" fmla="*/ 139 w 253"/>
              <a:gd name="T1" fmla="*/ 427 h 509"/>
              <a:gd name="T2" fmla="*/ 212 w 253"/>
              <a:gd name="T3" fmla="*/ 453 h 509"/>
              <a:gd name="T4" fmla="*/ 22 w 253"/>
              <a:gd name="T5" fmla="*/ 509 h 509"/>
              <a:gd name="T6" fmla="*/ 0 w 253"/>
              <a:gd name="T7" fmla="*/ 351 h 509"/>
              <a:gd name="T8" fmla="*/ 57 w 253"/>
              <a:gd name="T9" fmla="*/ 378 h 509"/>
              <a:gd name="T10" fmla="*/ 214 w 253"/>
              <a:gd name="T11" fmla="*/ 0 h 509"/>
              <a:gd name="T12" fmla="*/ 139 w 253"/>
              <a:gd name="T13" fmla="*/ 427 h 509"/>
            </a:gdLst>
            <a:ahLst/>
            <a:cxnLst>
              <a:cxn ang="0">
                <a:pos x="T0" y="T1"/>
              </a:cxn>
              <a:cxn ang="0">
                <a:pos x="T2" y="T3"/>
              </a:cxn>
              <a:cxn ang="0">
                <a:pos x="T4" y="T5"/>
              </a:cxn>
              <a:cxn ang="0">
                <a:pos x="T6" y="T7"/>
              </a:cxn>
              <a:cxn ang="0">
                <a:pos x="T8" y="T9"/>
              </a:cxn>
              <a:cxn ang="0">
                <a:pos x="T10" y="T11"/>
              </a:cxn>
              <a:cxn ang="0">
                <a:pos x="T12" y="T13"/>
              </a:cxn>
            </a:cxnLst>
            <a:rect l="0" t="0" r="r" b="b"/>
            <a:pathLst>
              <a:path w="253" h="509">
                <a:moveTo>
                  <a:pt x="139" y="427"/>
                </a:moveTo>
                <a:lnTo>
                  <a:pt x="212" y="453"/>
                </a:lnTo>
                <a:lnTo>
                  <a:pt x="22" y="509"/>
                </a:lnTo>
                <a:cubicBezTo>
                  <a:pt x="22" y="509"/>
                  <a:pt x="0" y="351"/>
                  <a:pt x="0" y="351"/>
                </a:cubicBezTo>
                <a:lnTo>
                  <a:pt x="57" y="378"/>
                </a:lnTo>
                <a:cubicBezTo>
                  <a:pt x="93" y="320"/>
                  <a:pt x="159" y="292"/>
                  <a:pt x="214" y="0"/>
                </a:cubicBezTo>
                <a:cubicBezTo>
                  <a:pt x="253" y="264"/>
                  <a:pt x="139" y="427"/>
                  <a:pt x="139" y="427"/>
                </a:cubicBezTo>
                <a:close/>
              </a:path>
            </a:pathLst>
          </a:custGeom>
          <a:ln/>
          <a:ex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latin typeface="Arial"/>
              <a:ea typeface="楷体_GB2312"/>
              <a:sym typeface="Arial"/>
            </a:endParaRPr>
          </a:p>
        </p:txBody>
      </p:sp>
      <p:sp>
        <p:nvSpPr>
          <p:cNvPr id="39" name="文本框 38"/>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b="1"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b="1" dirty="0" smtClean="0">
                <a:latin typeface="Calibri" panose="020F0502020204030204" pitchFamily="34" charset="0"/>
              </a:rPr>
              <a:t>How </a:t>
            </a:r>
            <a:r>
              <a:rPr lang="en-US" sz="1600" b="1" dirty="0">
                <a:latin typeface="Calibri" panose="020F0502020204030204" pitchFamily="34" charset="0"/>
              </a:rPr>
              <a:t>Is </a:t>
            </a:r>
            <a:r>
              <a:rPr lang="en-US" sz="1600" b="1" dirty="0" err="1">
                <a:latin typeface="Calibri" panose="020F0502020204030204" pitchFamily="34" charset="0"/>
              </a:rPr>
              <a:t>Jin</a:t>
            </a:r>
            <a:r>
              <a:rPr lang="en-US" sz="1600" b="1" dirty="0">
                <a:latin typeface="Calibri" panose="020F0502020204030204" pitchFamily="34" charset="0"/>
              </a:rPr>
              <a:t> </a:t>
            </a:r>
            <a:r>
              <a:rPr lang="en-US" sz="1600" b="1" dirty="0" smtClean="0">
                <a:latin typeface="Calibri" panose="020F0502020204030204" pitchFamily="34" charset="0"/>
              </a:rPr>
              <a:t>Solving These Problems</a:t>
            </a:r>
          </a:p>
          <a:p>
            <a:r>
              <a:rPr lang="en-US" sz="2000" dirty="0" smtClean="0">
                <a:latin typeface="Calibri" panose="020F0502020204030204" pitchFamily="34" charset="0"/>
              </a:rPr>
              <a:t>Framework</a:t>
            </a:r>
          </a:p>
          <a:p>
            <a:r>
              <a:rPr lang="en-US" sz="2000"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3550577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646625" y="279399"/>
            <a:ext cx="883" cy="632327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35300" y="314739"/>
            <a:ext cx="8547100" cy="954107"/>
          </a:xfrm>
          <a:prstGeom prst="rect">
            <a:avLst/>
          </a:prstGeom>
          <a:solidFill>
            <a:schemeClr val="bg1"/>
          </a:solidFill>
        </p:spPr>
        <p:txBody>
          <a:bodyPr wrap="square" rtlCol="0">
            <a:spAutoFit/>
          </a:bodyPr>
          <a:lstStyle/>
          <a:p>
            <a:r>
              <a:rPr lang="en-US" sz="2800" dirty="0" smtClean="0">
                <a:latin typeface="Calibri" panose="020F0502020204030204" pitchFamily="34" charset="0"/>
              </a:rPr>
              <a:t>Framework – The Model Description</a:t>
            </a:r>
          </a:p>
          <a:p>
            <a:r>
              <a:rPr lang="en-US" sz="2800" dirty="0" smtClean="0">
                <a:latin typeface="Calibri" panose="020F0502020204030204" pitchFamily="34" charset="0"/>
              </a:rPr>
              <a:t>Set up the imaginary world</a:t>
            </a:r>
          </a:p>
        </p:txBody>
      </p:sp>
      <p:sp>
        <p:nvSpPr>
          <p:cNvPr id="9" name="文本框 8"/>
          <p:cNvSpPr txBox="1"/>
          <p:nvPr/>
        </p:nvSpPr>
        <p:spPr>
          <a:xfrm>
            <a:off x="400492" y="475587"/>
            <a:ext cx="1860108" cy="923330"/>
          </a:xfrm>
          <a:prstGeom prst="rect">
            <a:avLst/>
          </a:prstGeom>
          <a:solidFill>
            <a:schemeClr val="bg1"/>
          </a:solidFill>
        </p:spPr>
        <p:txBody>
          <a:bodyPr wrap="square" rtlCol="0">
            <a:spAutoFit/>
          </a:bodyPr>
          <a:lstStyle/>
          <a:p>
            <a:r>
              <a:rPr lang="en-US" dirty="0" smtClean="0">
                <a:latin typeface="Calibri" panose="020F0502020204030204" pitchFamily="34" charset="0"/>
              </a:rPr>
              <a:t>Introduction</a:t>
            </a:r>
          </a:p>
          <a:p>
            <a:r>
              <a:rPr lang="en-US" b="1" dirty="0" smtClean="0">
                <a:latin typeface="Calibri" panose="020F0502020204030204" pitchFamily="34" charset="0"/>
              </a:rPr>
              <a:t>Background</a:t>
            </a:r>
          </a:p>
          <a:p>
            <a:endParaRPr lang="en-US" dirty="0">
              <a:latin typeface="Calibri" panose="020F0502020204030204" pitchFamily="34" charset="0"/>
            </a:endParaRPr>
          </a:p>
        </p:txBody>
      </p:sp>
      <p:grpSp>
        <p:nvGrpSpPr>
          <p:cNvPr id="11" name="组合 10"/>
          <p:cNvGrpSpPr/>
          <p:nvPr/>
        </p:nvGrpSpPr>
        <p:grpSpPr>
          <a:xfrm>
            <a:off x="3033533" y="1398917"/>
            <a:ext cx="7223467" cy="5089910"/>
            <a:chOff x="3081069" y="1398917"/>
            <a:chExt cx="7223467" cy="5089910"/>
          </a:xfrm>
        </p:grpSpPr>
        <p:grpSp>
          <p:nvGrpSpPr>
            <p:cNvPr id="36" name="组合 35"/>
            <p:cNvGrpSpPr/>
            <p:nvPr/>
          </p:nvGrpSpPr>
          <p:grpSpPr>
            <a:xfrm>
              <a:off x="3678232" y="1398917"/>
              <a:ext cx="6626304" cy="5089910"/>
              <a:chOff x="3472577" y="1677988"/>
              <a:chExt cx="6626304" cy="5089910"/>
            </a:xfrm>
          </p:grpSpPr>
          <p:sp>
            <p:nvSpPr>
              <p:cNvPr id="38" name="Freeform 2"/>
              <p:cNvSpPr>
                <a:spLocks/>
              </p:cNvSpPr>
              <p:nvPr/>
            </p:nvSpPr>
            <p:spPr bwMode="auto">
              <a:xfrm rot="5400740" flipH="1">
                <a:off x="5084763" y="2055813"/>
                <a:ext cx="1655762" cy="900112"/>
              </a:xfrm>
              <a:custGeom>
                <a:avLst/>
                <a:gdLst>
                  <a:gd name="T0" fmla="*/ 0 w 820"/>
                  <a:gd name="T1" fmla="*/ 0 h 819"/>
                  <a:gd name="T2" fmla="*/ 0 w 820"/>
                  <a:gd name="T3" fmla="*/ 819 h 819"/>
                  <a:gd name="T4" fmla="*/ 820 w 820"/>
                  <a:gd name="T5" fmla="*/ 819 h 819"/>
                </a:gdLst>
                <a:ahLst/>
                <a:cxnLst>
                  <a:cxn ang="0">
                    <a:pos x="T0" y="T1"/>
                  </a:cxn>
                  <a:cxn ang="0">
                    <a:pos x="T2" y="T3"/>
                  </a:cxn>
                  <a:cxn ang="0">
                    <a:pos x="T4" y="T5"/>
                  </a:cxn>
                </a:cxnLst>
                <a:rect l="0" t="0" r="r" b="b"/>
                <a:pathLst>
                  <a:path w="820" h="819">
                    <a:moveTo>
                      <a:pt x="0" y="0"/>
                    </a:moveTo>
                    <a:lnTo>
                      <a:pt x="0" y="819"/>
                    </a:lnTo>
                    <a:lnTo>
                      <a:pt x="820" y="819"/>
                    </a:lnTo>
                  </a:path>
                </a:pathLst>
              </a:custGeom>
              <a:noFill/>
              <a:ln w="22225" cap="flat" cmpd="sng">
                <a:solidFill>
                  <a:srgbClr val="B4A28D"/>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Arial"/>
                  <a:ea typeface="楷体_GB2312"/>
                  <a:sym typeface="Arial"/>
                </a:endParaRPr>
              </a:p>
            </p:txBody>
          </p:sp>
          <p:sp>
            <p:nvSpPr>
              <p:cNvPr id="56" name="Freeform 3"/>
              <p:cNvSpPr>
                <a:spLocks/>
              </p:cNvSpPr>
              <p:nvPr/>
            </p:nvSpPr>
            <p:spPr bwMode="auto">
              <a:xfrm rot="8987249" flipH="1">
                <a:off x="6577013" y="2930525"/>
                <a:ext cx="1655762" cy="900113"/>
              </a:xfrm>
              <a:custGeom>
                <a:avLst/>
                <a:gdLst>
                  <a:gd name="T0" fmla="*/ 0 w 820"/>
                  <a:gd name="T1" fmla="*/ 0 h 819"/>
                  <a:gd name="T2" fmla="*/ 0 w 820"/>
                  <a:gd name="T3" fmla="*/ 819 h 819"/>
                  <a:gd name="T4" fmla="*/ 820 w 820"/>
                  <a:gd name="T5" fmla="*/ 819 h 819"/>
                </a:gdLst>
                <a:ahLst/>
                <a:cxnLst>
                  <a:cxn ang="0">
                    <a:pos x="T0" y="T1"/>
                  </a:cxn>
                  <a:cxn ang="0">
                    <a:pos x="T2" y="T3"/>
                  </a:cxn>
                  <a:cxn ang="0">
                    <a:pos x="T4" y="T5"/>
                  </a:cxn>
                </a:cxnLst>
                <a:rect l="0" t="0" r="r" b="b"/>
                <a:pathLst>
                  <a:path w="820" h="819">
                    <a:moveTo>
                      <a:pt x="0" y="0"/>
                    </a:moveTo>
                    <a:lnTo>
                      <a:pt x="0" y="819"/>
                    </a:lnTo>
                    <a:lnTo>
                      <a:pt x="820" y="819"/>
                    </a:lnTo>
                  </a:path>
                </a:pathLst>
              </a:custGeom>
              <a:noFill/>
              <a:ln w="22225" cap="flat" cmpd="sng">
                <a:solidFill>
                  <a:srgbClr val="B4A28D"/>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Arial"/>
                  <a:ea typeface="楷体_GB2312"/>
                  <a:sym typeface="Arial"/>
                </a:endParaRPr>
              </a:p>
            </p:txBody>
          </p:sp>
          <p:sp>
            <p:nvSpPr>
              <p:cNvPr id="57" name="Freeform 4"/>
              <p:cNvSpPr>
                <a:spLocks/>
              </p:cNvSpPr>
              <p:nvPr/>
            </p:nvSpPr>
            <p:spPr bwMode="auto">
              <a:xfrm rot="12533293" flipH="1">
                <a:off x="6548438" y="4608513"/>
                <a:ext cx="1655762" cy="900112"/>
              </a:xfrm>
              <a:custGeom>
                <a:avLst/>
                <a:gdLst>
                  <a:gd name="T0" fmla="*/ 0 w 820"/>
                  <a:gd name="T1" fmla="*/ 0 h 819"/>
                  <a:gd name="T2" fmla="*/ 0 w 820"/>
                  <a:gd name="T3" fmla="*/ 819 h 819"/>
                  <a:gd name="T4" fmla="*/ 820 w 820"/>
                  <a:gd name="T5" fmla="*/ 819 h 819"/>
                </a:gdLst>
                <a:ahLst/>
                <a:cxnLst>
                  <a:cxn ang="0">
                    <a:pos x="T0" y="T1"/>
                  </a:cxn>
                  <a:cxn ang="0">
                    <a:pos x="T2" y="T3"/>
                  </a:cxn>
                  <a:cxn ang="0">
                    <a:pos x="T4" y="T5"/>
                  </a:cxn>
                </a:cxnLst>
                <a:rect l="0" t="0" r="r" b="b"/>
                <a:pathLst>
                  <a:path w="820" h="819">
                    <a:moveTo>
                      <a:pt x="0" y="0"/>
                    </a:moveTo>
                    <a:lnTo>
                      <a:pt x="0" y="819"/>
                    </a:lnTo>
                    <a:lnTo>
                      <a:pt x="820" y="819"/>
                    </a:lnTo>
                  </a:path>
                </a:pathLst>
              </a:custGeom>
              <a:noFill/>
              <a:ln w="22225" cap="flat" cmpd="sng">
                <a:solidFill>
                  <a:srgbClr val="B4A28D"/>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Arial"/>
                  <a:ea typeface="楷体_GB2312"/>
                  <a:sym typeface="Arial"/>
                </a:endParaRPr>
              </a:p>
            </p:txBody>
          </p:sp>
          <p:sp>
            <p:nvSpPr>
              <p:cNvPr id="58" name="Freeform 5"/>
              <p:cNvSpPr>
                <a:spLocks/>
              </p:cNvSpPr>
              <p:nvPr/>
            </p:nvSpPr>
            <p:spPr bwMode="auto">
              <a:xfrm rot="1709035" flipH="1">
                <a:off x="3581400" y="2901950"/>
                <a:ext cx="1655763" cy="900113"/>
              </a:xfrm>
              <a:custGeom>
                <a:avLst/>
                <a:gdLst>
                  <a:gd name="T0" fmla="*/ 0 w 820"/>
                  <a:gd name="T1" fmla="*/ 0 h 819"/>
                  <a:gd name="T2" fmla="*/ 0 w 820"/>
                  <a:gd name="T3" fmla="*/ 819 h 819"/>
                  <a:gd name="T4" fmla="*/ 820 w 820"/>
                  <a:gd name="T5" fmla="*/ 819 h 819"/>
                </a:gdLst>
                <a:ahLst/>
                <a:cxnLst>
                  <a:cxn ang="0">
                    <a:pos x="T0" y="T1"/>
                  </a:cxn>
                  <a:cxn ang="0">
                    <a:pos x="T2" y="T3"/>
                  </a:cxn>
                  <a:cxn ang="0">
                    <a:pos x="T4" y="T5"/>
                  </a:cxn>
                </a:cxnLst>
                <a:rect l="0" t="0" r="r" b="b"/>
                <a:pathLst>
                  <a:path w="820" h="819">
                    <a:moveTo>
                      <a:pt x="0" y="0"/>
                    </a:moveTo>
                    <a:lnTo>
                      <a:pt x="0" y="819"/>
                    </a:lnTo>
                    <a:lnTo>
                      <a:pt x="820" y="819"/>
                    </a:lnTo>
                  </a:path>
                </a:pathLst>
              </a:custGeom>
              <a:noFill/>
              <a:ln w="22225" cap="flat" cmpd="sng">
                <a:solidFill>
                  <a:srgbClr val="B4A28D"/>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Arial"/>
                  <a:ea typeface="楷体_GB2312"/>
                  <a:sym typeface="Arial"/>
                </a:endParaRPr>
              </a:p>
            </p:txBody>
          </p:sp>
          <p:sp>
            <p:nvSpPr>
              <p:cNvPr id="59" name="Freeform 6"/>
              <p:cNvSpPr>
                <a:spLocks/>
              </p:cNvSpPr>
              <p:nvPr/>
            </p:nvSpPr>
            <p:spPr bwMode="auto">
              <a:xfrm rot="19859332" flipH="1">
                <a:off x="3567113" y="4594225"/>
                <a:ext cx="1655762" cy="900113"/>
              </a:xfrm>
              <a:custGeom>
                <a:avLst/>
                <a:gdLst>
                  <a:gd name="T0" fmla="*/ 0 w 820"/>
                  <a:gd name="T1" fmla="*/ 0 h 819"/>
                  <a:gd name="T2" fmla="*/ 0 w 820"/>
                  <a:gd name="T3" fmla="*/ 819 h 819"/>
                  <a:gd name="T4" fmla="*/ 820 w 820"/>
                  <a:gd name="T5" fmla="*/ 819 h 819"/>
                </a:gdLst>
                <a:ahLst/>
                <a:cxnLst>
                  <a:cxn ang="0">
                    <a:pos x="T0" y="T1"/>
                  </a:cxn>
                  <a:cxn ang="0">
                    <a:pos x="T2" y="T3"/>
                  </a:cxn>
                  <a:cxn ang="0">
                    <a:pos x="T4" y="T5"/>
                  </a:cxn>
                </a:cxnLst>
                <a:rect l="0" t="0" r="r" b="b"/>
                <a:pathLst>
                  <a:path w="820" h="819">
                    <a:moveTo>
                      <a:pt x="0" y="0"/>
                    </a:moveTo>
                    <a:lnTo>
                      <a:pt x="0" y="819"/>
                    </a:lnTo>
                    <a:lnTo>
                      <a:pt x="820" y="819"/>
                    </a:lnTo>
                  </a:path>
                </a:pathLst>
              </a:custGeom>
              <a:noFill/>
              <a:ln w="22225" cap="flat" cmpd="sng">
                <a:solidFill>
                  <a:srgbClr val="B4A28D"/>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Arial"/>
                  <a:ea typeface="楷体_GB2312"/>
                  <a:sym typeface="Arial"/>
                </a:endParaRPr>
              </a:p>
            </p:txBody>
          </p:sp>
          <p:sp>
            <p:nvSpPr>
              <p:cNvPr id="60" name="Freeform 7"/>
              <p:cNvSpPr>
                <a:spLocks/>
              </p:cNvSpPr>
              <p:nvPr/>
            </p:nvSpPr>
            <p:spPr bwMode="auto">
              <a:xfrm rot="16213645" flipH="1">
                <a:off x="5067301" y="5446712"/>
                <a:ext cx="1655762" cy="900113"/>
              </a:xfrm>
              <a:custGeom>
                <a:avLst/>
                <a:gdLst>
                  <a:gd name="T0" fmla="*/ 0 w 820"/>
                  <a:gd name="T1" fmla="*/ 0 h 819"/>
                  <a:gd name="T2" fmla="*/ 0 w 820"/>
                  <a:gd name="T3" fmla="*/ 819 h 819"/>
                  <a:gd name="T4" fmla="*/ 820 w 820"/>
                  <a:gd name="T5" fmla="*/ 819 h 819"/>
                </a:gdLst>
                <a:ahLst/>
                <a:cxnLst>
                  <a:cxn ang="0">
                    <a:pos x="T0" y="T1"/>
                  </a:cxn>
                  <a:cxn ang="0">
                    <a:pos x="T2" y="T3"/>
                  </a:cxn>
                  <a:cxn ang="0">
                    <a:pos x="T4" y="T5"/>
                  </a:cxn>
                </a:cxnLst>
                <a:rect l="0" t="0" r="r" b="b"/>
                <a:pathLst>
                  <a:path w="820" h="819">
                    <a:moveTo>
                      <a:pt x="0" y="0"/>
                    </a:moveTo>
                    <a:lnTo>
                      <a:pt x="0" y="819"/>
                    </a:lnTo>
                    <a:lnTo>
                      <a:pt x="820" y="819"/>
                    </a:lnTo>
                  </a:path>
                </a:pathLst>
              </a:custGeom>
              <a:noFill/>
              <a:ln w="22225" cap="flat" cmpd="sng">
                <a:solidFill>
                  <a:srgbClr val="B4A28D"/>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endParaRPr lang="zh-CN" altLang="en-US">
                  <a:latin typeface="Arial"/>
                  <a:ea typeface="楷体_GB2312"/>
                  <a:sym typeface="Arial"/>
                </a:endParaRPr>
              </a:p>
            </p:txBody>
          </p:sp>
          <p:sp>
            <p:nvSpPr>
              <p:cNvPr id="61" name="Rectangle 8"/>
              <p:cNvSpPr>
                <a:spLocks noChangeAspect="1" noChangeArrowheads="1"/>
              </p:cNvSpPr>
              <p:nvPr/>
            </p:nvSpPr>
            <p:spPr bwMode="auto">
              <a:xfrm>
                <a:off x="6094413" y="5108575"/>
                <a:ext cx="215900" cy="215900"/>
              </a:xfrm>
              <a:prstGeom prst="rect">
                <a:avLst/>
              </a:prstGeom>
              <a:solidFill>
                <a:schemeClr val="accent5"/>
              </a:solidFill>
              <a:ln>
                <a:noFill/>
              </a:ln>
              <a:effectLst/>
              <a:extLst/>
            </p:spPr>
            <p:txBody>
              <a:bodyPr wrap="none" lIns="0" tIns="0" rIns="0" bIns="0" anchor="ctr"/>
              <a:lstStyle/>
              <a:p>
                <a:pPr algn="ctr" defTabSz="1019175"/>
                <a:r>
                  <a:rPr lang="en-US" altLang="zh-CN" sz="1200" b="1" dirty="0">
                    <a:solidFill>
                      <a:schemeClr val="bg1"/>
                    </a:solidFill>
                    <a:latin typeface="Arial"/>
                    <a:ea typeface="楷体_GB2312"/>
                    <a:sym typeface="Arial"/>
                  </a:rPr>
                  <a:t>4</a:t>
                </a:r>
                <a:endParaRPr lang="en-US" altLang="zh-CN" dirty="0">
                  <a:solidFill>
                    <a:schemeClr val="bg1"/>
                  </a:solidFill>
                  <a:latin typeface="Arial"/>
                  <a:ea typeface="楷体_GB2312"/>
                  <a:sym typeface="Arial"/>
                </a:endParaRPr>
              </a:p>
            </p:txBody>
          </p:sp>
          <p:sp>
            <p:nvSpPr>
              <p:cNvPr id="62" name="Rectangle 9"/>
              <p:cNvSpPr>
                <a:spLocks noChangeAspect="1" noChangeArrowheads="1"/>
              </p:cNvSpPr>
              <p:nvPr/>
            </p:nvSpPr>
            <p:spPr bwMode="auto">
              <a:xfrm>
                <a:off x="5500688" y="3086100"/>
                <a:ext cx="215900" cy="215900"/>
              </a:xfrm>
              <a:prstGeom prst="rect">
                <a:avLst/>
              </a:prstGeom>
              <a:solidFill>
                <a:schemeClr val="accent5"/>
              </a:solidFill>
              <a:ln>
                <a:noFill/>
              </a:ln>
              <a:effectLst/>
              <a:extLst/>
            </p:spPr>
            <p:txBody>
              <a:bodyPr wrap="none" lIns="0" tIns="0" rIns="0" bIns="0" anchor="ctr"/>
              <a:lstStyle/>
              <a:p>
                <a:pPr algn="ctr" defTabSz="1019175"/>
                <a:r>
                  <a:rPr lang="en-US" altLang="zh-CN" sz="1200" b="1" dirty="0">
                    <a:solidFill>
                      <a:schemeClr val="bg1"/>
                    </a:solidFill>
                    <a:latin typeface="Arial"/>
                    <a:ea typeface="楷体_GB2312"/>
                    <a:sym typeface="Arial"/>
                  </a:rPr>
                  <a:t>1</a:t>
                </a:r>
                <a:endParaRPr lang="en-US" altLang="zh-CN" dirty="0">
                  <a:solidFill>
                    <a:schemeClr val="bg1"/>
                  </a:solidFill>
                  <a:latin typeface="Arial"/>
                  <a:ea typeface="楷体_GB2312"/>
                  <a:sym typeface="Arial"/>
                </a:endParaRPr>
              </a:p>
            </p:txBody>
          </p:sp>
          <p:sp>
            <p:nvSpPr>
              <p:cNvPr id="63" name="Rectangle 10"/>
              <p:cNvSpPr>
                <a:spLocks noChangeAspect="1" noChangeArrowheads="1"/>
              </p:cNvSpPr>
              <p:nvPr/>
            </p:nvSpPr>
            <p:spPr bwMode="auto">
              <a:xfrm rot="3602783">
                <a:off x="6559550" y="3351213"/>
                <a:ext cx="215900" cy="215900"/>
              </a:xfrm>
              <a:prstGeom prst="rect">
                <a:avLst/>
              </a:prstGeom>
              <a:solidFill>
                <a:schemeClr val="accent5"/>
              </a:solidFill>
              <a:ln>
                <a:noFill/>
              </a:ln>
              <a:effectLst/>
              <a:extLst/>
            </p:spPr>
            <p:txBody>
              <a:bodyPr wrap="none" lIns="0" tIns="0" rIns="0" bIns="0" anchor="ctr"/>
              <a:lstStyle/>
              <a:p>
                <a:pPr algn="ctr" defTabSz="1019175"/>
                <a:r>
                  <a:rPr lang="en-US" altLang="zh-CN" sz="1200" b="1" dirty="0">
                    <a:solidFill>
                      <a:schemeClr val="bg1"/>
                    </a:solidFill>
                    <a:latin typeface="Arial"/>
                    <a:ea typeface="楷体_GB2312"/>
                    <a:sym typeface="Arial"/>
                  </a:rPr>
                  <a:t>2</a:t>
                </a:r>
                <a:endParaRPr lang="en-US" altLang="zh-CN" dirty="0">
                  <a:solidFill>
                    <a:schemeClr val="bg1"/>
                  </a:solidFill>
                  <a:latin typeface="Arial"/>
                  <a:ea typeface="楷体_GB2312"/>
                  <a:sym typeface="Arial"/>
                </a:endParaRPr>
              </a:p>
            </p:txBody>
          </p:sp>
          <p:sp>
            <p:nvSpPr>
              <p:cNvPr id="64" name="Rectangle 11"/>
              <p:cNvSpPr>
                <a:spLocks noChangeAspect="1" noChangeArrowheads="1"/>
              </p:cNvSpPr>
              <p:nvPr/>
            </p:nvSpPr>
            <p:spPr bwMode="auto">
              <a:xfrm rot="1661969">
                <a:off x="6818313" y="4351338"/>
                <a:ext cx="215900" cy="215900"/>
              </a:xfrm>
              <a:prstGeom prst="rect">
                <a:avLst/>
              </a:prstGeom>
              <a:solidFill>
                <a:schemeClr val="accent5"/>
              </a:solidFill>
              <a:ln>
                <a:noFill/>
              </a:ln>
              <a:effectLst/>
              <a:extLst/>
            </p:spPr>
            <p:txBody>
              <a:bodyPr wrap="none" lIns="0" tIns="0" rIns="0" bIns="0" anchor="ctr"/>
              <a:lstStyle/>
              <a:p>
                <a:pPr algn="ctr" defTabSz="1019175"/>
                <a:r>
                  <a:rPr lang="en-US" altLang="zh-CN" sz="1200" b="1" dirty="0">
                    <a:solidFill>
                      <a:schemeClr val="bg1"/>
                    </a:solidFill>
                    <a:latin typeface="Arial"/>
                    <a:ea typeface="楷体_GB2312"/>
                    <a:sym typeface="Arial"/>
                  </a:rPr>
                  <a:t>3</a:t>
                </a:r>
                <a:endParaRPr lang="en-US" altLang="zh-CN" dirty="0">
                  <a:solidFill>
                    <a:schemeClr val="bg1"/>
                  </a:solidFill>
                  <a:latin typeface="Arial"/>
                  <a:ea typeface="楷体_GB2312"/>
                  <a:sym typeface="Arial"/>
                </a:endParaRPr>
              </a:p>
            </p:txBody>
          </p:sp>
          <p:sp>
            <p:nvSpPr>
              <p:cNvPr id="65" name="Rectangle 12"/>
              <p:cNvSpPr>
                <a:spLocks noChangeAspect="1" noChangeArrowheads="1"/>
              </p:cNvSpPr>
              <p:nvPr/>
            </p:nvSpPr>
            <p:spPr bwMode="auto">
              <a:xfrm rot="-1742389">
                <a:off x="5030788" y="4873625"/>
                <a:ext cx="215900" cy="215900"/>
              </a:xfrm>
              <a:prstGeom prst="rect">
                <a:avLst/>
              </a:prstGeom>
              <a:solidFill>
                <a:schemeClr val="accent5"/>
              </a:solidFill>
              <a:ln>
                <a:noFill/>
              </a:ln>
              <a:effectLst/>
              <a:extLst/>
            </p:spPr>
            <p:txBody>
              <a:bodyPr wrap="none" lIns="0" tIns="0" rIns="0" bIns="0" anchor="ctr"/>
              <a:lstStyle/>
              <a:p>
                <a:pPr algn="ctr" defTabSz="1019175"/>
                <a:r>
                  <a:rPr lang="en-US" altLang="zh-CN" sz="1200" b="1" dirty="0">
                    <a:solidFill>
                      <a:schemeClr val="bg1"/>
                    </a:solidFill>
                    <a:latin typeface="Arial"/>
                    <a:ea typeface="楷体_GB2312"/>
                    <a:sym typeface="Arial"/>
                  </a:rPr>
                  <a:t>5</a:t>
                </a:r>
                <a:endParaRPr lang="en-US" altLang="zh-CN" dirty="0">
                  <a:solidFill>
                    <a:schemeClr val="bg1"/>
                  </a:solidFill>
                  <a:latin typeface="Arial"/>
                  <a:ea typeface="楷体_GB2312"/>
                  <a:sym typeface="Arial"/>
                </a:endParaRPr>
              </a:p>
            </p:txBody>
          </p:sp>
          <p:sp>
            <p:nvSpPr>
              <p:cNvPr id="66" name="Rectangle 13"/>
              <p:cNvSpPr>
                <a:spLocks noChangeAspect="1" noChangeArrowheads="1"/>
              </p:cNvSpPr>
              <p:nvPr/>
            </p:nvSpPr>
            <p:spPr bwMode="auto">
              <a:xfrm rot="-63079841">
                <a:off x="4754563" y="3833813"/>
                <a:ext cx="215900" cy="215900"/>
              </a:xfrm>
              <a:prstGeom prst="rect">
                <a:avLst/>
              </a:prstGeom>
              <a:solidFill>
                <a:schemeClr val="accent5"/>
              </a:solidFill>
              <a:ln>
                <a:noFill/>
              </a:ln>
              <a:effectLst/>
              <a:extLst/>
            </p:spPr>
            <p:txBody>
              <a:bodyPr wrap="none" lIns="0" tIns="0" rIns="0" bIns="0" anchor="ctr"/>
              <a:lstStyle/>
              <a:p>
                <a:pPr algn="ctr" defTabSz="1019175"/>
                <a:r>
                  <a:rPr lang="en-US" altLang="zh-CN" sz="1200" b="1" dirty="0">
                    <a:solidFill>
                      <a:schemeClr val="bg1"/>
                    </a:solidFill>
                    <a:latin typeface="Arial"/>
                    <a:ea typeface="楷体_GB2312"/>
                    <a:sym typeface="Arial"/>
                  </a:rPr>
                  <a:t>6</a:t>
                </a:r>
                <a:endParaRPr lang="en-US" altLang="zh-CN" dirty="0">
                  <a:solidFill>
                    <a:schemeClr val="bg1"/>
                  </a:solidFill>
                  <a:latin typeface="Arial"/>
                  <a:ea typeface="楷体_GB2312"/>
                  <a:sym typeface="Arial"/>
                </a:endParaRPr>
              </a:p>
            </p:txBody>
          </p:sp>
          <p:sp>
            <p:nvSpPr>
              <p:cNvPr id="67" name="AutoShape 14"/>
              <p:cNvSpPr>
                <a:spLocks noChangeArrowheads="1"/>
              </p:cNvSpPr>
              <p:nvPr/>
            </p:nvSpPr>
            <p:spPr bwMode="auto">
              <a:xfrm>
                <a:off x="5030788" y="3454400"/>
                <a:ext cx="1728787" cy="1495425"/>
              </a:xfrm>
              <a:prstGeom prst="hexagon">
                <a:avLst>
                  <a:gd name="adj" fmla="val 28901"/>
                  <a:gd name="vf" fmla="val 115470"/>
                </a:avLst>
              </a:prstGeom>
              <a:solidFill>
                <a:schemeClr val="accent4"/>
              </a:solidFill>
              <a:ln w="9525" algn="ctr">
                <a:solidFill>
                  <a:schemeClr val="accent4"/>
                </a:solidFill>
                <a:miter lim="800000"/>
                <a:headEnd/>
                <a:tailEnd/>
              </a:ln>
              <a:effectLst/>
              <a:extLst/>
            </p:spPr>
            <p:txBody>
              <a:bodyPr wrap="none" anchor="ctr"/>
              <a:lstStyle/>
              <a:p>
                <a:pPr algn="ctr" defTabSz="1019175"/>
                <a:r>
                  <a:rPr lang="en-US" altLang="zh-CN" sz="2000" b="1" dirty="0" smtClean="0">
                    <a:latin typeface="Arial"/>
                    <a:ea typeface="楷体_GB2312"/>
                    <a:sym typeface="Arial"/>
                  </a:rPr>
                  <a:t>Earth-500R</a:t>
                </a:r>
                <a:endParaRPr lang="zh-CN" altLang="en-US" sz="2000" b="1" dirty="0">
                  <a:latin typeface="Arial"/>
                  <a:ea typeface="楷体_GB2312"/>
                  <a:sym typeface="Arial"/>
                </a:endParaRPr>
              </a:p>
            </p:txBody>
          </p:sp>
          <p:sp>
            <p:nvSpPr>
              <p:cNvPr id="68" name="Text Box 15"/>
              <p:cNvSpPr txBox="1">
                <a:spLocks noChangeArrowheads="1"/>
              </p:cNvSpPr>
              <p:nvPr/>
            </p:nvSpPr>
            <p:spPr bwMode="auto">
              <a:xfrm>
                <a:off x="4357652" y="5401060"/>
                <a:ext cx="2105343"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6" rIns="91411"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marL="0" indent="0">
                  <a:spcBef>
                    <a:spcPct val="50000"/>
                  </a:spcBef>
                  <a:buSzPct val="80000"/>
                </a:pPr>
                <a:r>
                  <a:rPr lang="en-US" altLang="zh-CN" sz="1600" dirty="0" smtClean="0">
                    <a:latin typeface="Arial"/>
                    <a:ea typeface="楷体_GB2312"/>
                    <a:sym typeface="Arial"/>
                  </a:rPr>
                  <a:t>Intermediate goods are combined to produce a composite good that is used for consumption and investment</a:t>
                </a:r>
                <a:endParaRPr lang="zh-CN" altLang="en-US" sz="1600" dirty="0">
                  <a:latin typeface="Arial"/>
                  <a:ea typeface="楷体_GB2312"/>
                  <a:sym typeface="Arial"/>
                </a:endParaRPr>
              </a:p>
            </p:txBody>
          </p:sp>
          <p:sp>
            <p:nvSpPr>
              <p:cNvPr id="69" name="Text Box 16"/>
              <p:cNvSpPr txBox="1">
                <a:spLocks noChangeArrowheads="1"/>
              </p:cNvSpPr>
              <p:nvPr/>
            </p:nvSpPr>
            <p:spPr bwMode="auto">
              <a:xfrm>
                <a:off x="6484764" y="4947476"/>
                <a:ext cx="2252362" cy="1621727"/>
              </a:xfrm>
              <a:custGeom>
                <a:avLst/>
                <a:gdLst>
                  <a:gd name="connsiteX0" fmla="*/ 0 w 2243927"/>
                  <a:gd name="connsiteY0" fmla="*/ 0 h 1396800"/>
                  <a:gd name="connsiteX1" fmla="*/ 2243927 w 2243927"/>
                  <a:gd name="connsiteY1" fmla="*/ 0 h 1396800"/>
                  <a:gd name="connsiteX2" fmla="*/ 2243927 w 2243927"/>
                  <a:gd name="connsiteY2" fmla="*/ 1396800 h 1396800"/>
                  <a:gd name="connsiteX3" fmla="*/ 0 w 2243927"/>
                  <a:gd name="connsiteY3" fmla="*/ 1396800 h 1396800"/>
                  <a:gd name="connsiteX4" fmla="*/ 0 w 2243927"/>
                  <a:gd name="connsiteY4" fmla="*/ 0 h 1396800"/>
                  <a:gd name="connsiteX0" fmla="*/ 348342 w 2243927"/>
                  <a:gd name="connsiteY0" fmla="*/ 101600 h 1396800"/>
                  <a:gd name="connsiteX1" fmla="*/ 2243927 w 2243927"/>
                  <a:gd name="connsiteY1" fmla="*/ 0 h 1396800"/>
                  <a:gd name="connsiteX2" fmla="*/ 2243927 w 2243927"/>
                  <a:gd name="connsiteY2" fmla="*/ 1396800 h 1396800"/>
                  <a:gd name="connsiteX3" fmla="*/ 0 w 2243927"/>
                  <a:gd name="connsiteY3" fmla="*/ 1396800 h 1396800"/>
                  <a:gd name="connsiteX4" fmla="*/ 348342 w 2243927"/>
                  <a:gd name="connsiteY4" fmla="*/ 101600 h 1396800"/>
                  <a:gd name="connsiteX0" fmla="*/ 595085 w 2243927"/>
                  <a:gd name="connsiteY0" fmla="*/ 145143 h 1396800"/>
                  <a:gd name="connsiteX1" fmla="*/ 2243927 w 2243927"/>
                  <a:gd name="connsiteY1" fmla="*/ 0 h 1396800"/>
                  <a:gd name="connsiteX2" fmla="*/ 2243927 w 2243927"/>
                  <a:gd name="connsiteY2" fmla="*/ 1396800 h 1396800"/>
                  <a:gd name="connsiteX3" fmla="*/ 0 w 2243927"/>
                  <a:gd name="connsiteY3" fmla="*/ 1396800 h 1396800"/>
                  <a:gd name="connsiteX4" fmla="*/ 595085 w 2243927"/>
                  <a:gd name="connsiteY4" fmla="*/ 145143 h 1396800"/>
                  <a:gd name="connsiteX0" fmla="*/ 1132113 w 2780955"/>
                  <a:gd name="connsiteY0" fmla="*/ 145143 h 1396800"/>
                  <a:gd name="connsiteX1" fmla="*/ 2780955 w 2780955"/>
                  <a:gd name="connsiteY1" fmla="*/ 0 h 1396800"/>
                  <a:gd name="connsiteX2" fmla="*/ 2780955 w 2780955"/>
                  <a:gd name="connsiteY2" fmla="*/ 1396800 h 1396800"/>
                  <a:gd name="connsiteX3" fmla="*/ 0 w 2780955"/>
                  <a:gd name="connsiteY3" fmla="*/ 1382286 h 1396800"/>
                  <a:gd name="connsiteX4" fmla="*/ 1132113 w 2780955"/>
                  <a:gd name="connsiteY4" fmla="*/ 145143 h 1396800"/>
                  <a:gd name="connsiteX0" fmla="*/ 1132113 w 2780955"/>
                  <a:gd name="connsiteY0" fmla="*/ 145143 h 1396800"/>
                  <a:gd name="connsiteX1" fmla="*/ 2780955 w 2780955"/>
                  <a:gd name="connsiteY1" fmla="*/ 0 h 1396800"/>
                  <a:gd name="connsiteX2" fmla="*/ 2780955 w 2780955"/>
                  <a:gd name="connsiteY2" fmla="*/ 1396800 h 1396800"/>
                  <a:gd name="connsiteX3" fmla="*/ 0 w 2780955"/>
                  <a:gd name="connsiteY3" fmla="*/ 1382286 h 1396800"/>
                  <a:gd name="connsiteX4" fmla="*/ 1132113 w 2780955"/>
                  <a:gd name="connsiteY4" fmla="*/ 145143 h 1396800"/>
                  <a:gd name="connsiteX0" fmla="*/ 1364342 w 2780955"/>
                  <a:gd name="connsiteY0" fmla="*/ 14514 h 1396800"/>
                  <a:gd name="connsiteX1" fmla="*/ 2780955 w 2780955"/>
                  <a:gd name="connsiteY1" fmla="*/ 0 h 1396800"/>
                  <a:gd name="connsiteX2" fmla="*/ 2780955 w 2780955"/>
                  <a:gd name="connsiteY2" fmla="*/ 1396800 h 1396800"/>
                  <a:gd name="connsiteX3" fmla="*/ 0 w 2780955"/>
                  <a:gd name="connsiteY3" fmla="*/ 1382286 h 1396800"/>
                  <a:gd name="connsiteX4" fmla="*/ 1364342 w 2780955"/>
                  <a:gd name="connsiteY4" fmla="*/ 14514 h 139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55" h="1396800">
                    <a:moveTo>
                      <a:pt x="1364342" y="14514"/>
                    </a:moveTo>
                    <a:lnTo>
                      <a:pt x="2780955" y="0"/>
                    </a:lnTo>
                    <a:lnTo>
                      <a:pt x="2780955" y="1396800"/>
                    </a:lnTo>
                    <a:lnTo>
                      <a:pt x="0" y="1382286"/>
                    </a:lnTo>
                    <a:cubicBezTo>
                      <a:pt x="246742" y="940876"/>
                      <a:pt x="986971" y="426895"/>
                      <a:pt x="1364342" y="14514"/>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6" rIns="91411"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marL="0" indent="0">
                  <a:spcBef>
                    <a:spcPct val="50000"/>
                  </a:spcBef>
                  <a:buSzPct val="80000"/>
                </a:pPr>
                <a:r>
                  <a:rPr lang="en-US" altLang="zh-CN" sz="1600" dirty="0" smtClean="0">
                    <a:latin typeface="Arial"/>
                    <a:ea typeface="楷体_GB2312"/>
                    <a:sym typeface="Arial"/>
                  </a:rPr>
                  <a:t>Each country uses identical technology to produce intermediate goods I, which are traded freely and </a:t>
                </a:r>
                <a:r>
                  <a:rPr lang="en-US" altLang="zh-CN" sz="1600" dirty="0" err="1" smtClean="0">
                    <a:latin typeface="Arial"/>
                    <a:ea typeface="楷体_GB2312"/>
                    <a:sym typeface="Arial"/>
                  </a:rPr>
                  <a:t>costlessly</a:t>
                </a:r>
                <a:endParaRPr lang="zh-CN" altLang="en-US" sz="1600" dirty="0">
                  <a:latin typeface="Arial"/>
                  <a:ea typeface="楷体_GB2312"/>
                  <a:sym typeface="Arial"/>
                </a:endParaRPr>
              </a:p>
            </p:txBody>
          </p:sp>
          <p:sp>
            <p:nvSpPr>
              <p:cNvPr id="71" name="Text Box 18"/>
              <p:cNvSpPr txBox="1">
                <a:spLocks noChangeArrowheads="1"/>
              </p:cNvSpPr>
              <p:nvPr/>
            </p:nvSpPr>
            <p:spPr bwMode="auto">
              <a:xfrm>
                <a:off x="3472577" y="1885675"/>
                <a:ext cx="2061746"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6" rIns="91411"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marL="0" indent="0">
                  <a:spcBef>
                    <a:spcPct val="50000"/>
                  </a:spcBef>
                  <a:buSzPct val="80000"/>
                </a:pPr>
                <a:r>
                  <a:rPr lang="en-US" altLang="zh-CN" sz="1600" dirty="0" smtClean="0">
                    <a:latin typeface="Arial"/>
                    <a:ea typeface="楷体_GB2312"/>
                    <a:sym typeface="Arial"/>
                  </a:rPr>
                  <a:t>Labor input consists only of domestic labor, and IGP* firms are subject to country-specific productivity </a:t>
                </a:r>
                <a:endParaRPr lang="zh-CN" altLang="en-US" sz="1600" dirty="0">
                  <a:latin typeface="Arial"/>
                  <a:ea typeface="楷体_GB2312"/>
                  <a:sym typeface="Arial"/>
                </a:endParaRPr>
              </a:p>
            </p:txBody>
          </p:sp>
          <p:sp>
            <p:nvSpPr>
              <p:cNvPr id="72" name="Text Box 19"/>
              <p:cNvSpPr txBox="1">
                <a:spLocks noChangeArrowheads="1"/>
              </p:cNvSpPr>
              <p:nvPr/>
            </p:nvSpPr>
            <p:spPr bwMode="auto">
              <a:xfrm>
                <a:off x="7149314" y="2923175"/>
                <a:ext cx="2949567"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6" rIns="91411"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marL="0" indent="0">
                  <a:spcBef>
                    <a:spcPct val="50000"/>
                  </a:spcBef>
                  <a:buSzPct val="80000"/>
                </a:pPr>
                <a:r>
                  <a:rPr lang="en-US" altLang="zh-CN" sz="1600" dirty="0" smtClean="0">
                    <a:latin typeface="Arial"/>
                    <a:ea typeface="楷体_GB2312"/>
                    <a:sym typeface="Arial"/>
                  </a:rPr>
                  <a:t>Each country has an overlapping generations economy with young and old consumers. Young consumer supplies one unit of labor while the old only consume</a:t>
                </a:r>
                <a:endParaRPr lang="zh-CN" altLang="en-US" sz="1600" dirty="0">
                  <a:latin typeface="Arial"/>
                  <a:ea typeface="楷体_GB2312"/>
                  <a:sym typeface="Arial"/>
                </a:endParaRPr>
              </a:p>
            </p:txBody>
          </p:sp>
          <p:sp>
            <p:nvSpPr>
              <p:cNvPr id="73" name="Text Box 20"/>
              <p:cNvSpPr txBox="1">
                <a:spLocks noChangeArrowheads="1"/>
              </p:cNvSpPr>
              <p:nvPr/>
            </p:nvSpPr>
            <p:spPr bwMode="auto">
              <a:xfrm>
                <a:off x="5680999" y="1727552"/>
                <a:ext cx="1506067"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6" rIns="91411"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marL="0" indent="0">
                  <a:spcBef>
                    <a:spcPct val="50000"/>
                  </a:spcBef>
                  <a:buSzPct val="80000"/>
                </a:pPr>
                <a:r>
                  <a:rPr lang="en-US" altLang="zh-CN" sz="1600" dirty="0" smtClean="0">
                    <a:latin typeface="Arial"/>
                    <a:ea typeface="楷体_GB2312"/>
                    <a:sym typeface="Arial"/>
                  </a:rPr>
                  <a:t>There are two countries, Home (h) and Foreign (f)</a:t>
                </a:r>
                <a:endParaRPr lang="zh-CN" altLang="en-US" sz="1600" dirty="0">
                  <a:latin typeface="Arial"/>
                  <a:ea typeface="楷体_GB2312"/>
                  <a:sym typeface="Arial"/>
                </a:endParaRPr>
              </a:p>
            </p:txBody>
          </p:sp>
        </p:grpSp>
        <p:sp>
          <p:nvSpPr>
            <p:cNvPr id="74" name="Text Box 18"/>
            <p:cNvSpPr txBox="1">
              <a:spLocks noChangeArrowheads="1"/>
            </p:cNvSpPr>
            <p:nvPr/>
          </p:nvSpPr>
          <p:spPr bwMode="auto">
            <a:xfrm>
              <a:off x="3081069" y="3588175"/>
              <a:ext cx="2170459"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 tIns="45706" rIns="91411" bIns="45706"/>
            <a:lstStyle>
              <a:lvl1pPr marL="174625" indent="-174625" algn="l">
                <a:spcBef>
                  <a:spcPct val="0"/>
                </a:spcBef>
                <a:defRPr>
                  <a:solidFill>
                    <a:schemeClr val="tx1"/>
                  </a:solidFill>
                  <a:latin typeface="Arial" pitchFamily="34" charset="0"/>
                  <a:ea typeface="宋体" pitchFamily="2" charset="-122"/>
                </a:defRPr>
              </a:lvl1pPr>
              <a:lvl2pPr marL="536575" indent="-182563" algn="l">
                <a:spcBef>
                  <a:spcPct val="0"/>
                </a:spcBef>
                <a:defRPr>
                  <a:solidFill>
                    <a:schemeClr val="tx1"/>
                  </a:solidFill>
                  <a:latin typeface="Arial" pitchFamily="34" charset="0"/>
                  <a:ea typeface="宋体" pitchFamily="2" charset="-122"/>
                </a:defRPr>
              </a:lvl2pPr>
              <a:lvl3pPr marL="900113" indent="-184150" algn="l">
                <a:spcBef>
                  <a:spcPct val="0"/>
                </a:spcBef>
                <a:defRPr>
                  <a:solidFill>
                    <a:schemeClr val="tx1"/>
                  </a:solidFill>
                  <a:latin typeface="Arial" pitchFamily="34" charset="0"/>
                  <a:ea typeface="宋体" pitchFamily="2" charset="-122"/>
                </a:defRPr>
              </a:lvl3pPr>
              <a:lvl4pPr marL="1438275" indent="-180975" algn="l">
                <a:spcBef>
                  <a:spcPct val="0"/>
                </a:spcBef>
                <a:defRPr>
                  <a:solidFill>
                    <a:schemeClr val="tx1"/>
                  </a:solidFill>
                  <a:latin typeface="Arial" pitchFamily="34" charset="0"/>
                  <a:ea typeface="宋体" pitchFamily="2" charset="-122"/>
                </a:defRPr>
              </a:lvl4pPr>
              <a:lvl5pPr marL="2181225" algn="l">
                <a:spcBef>
                  <a:spcPct val="0"/>
                </a:spcBef>
                <a:defRPr>
                  <a:solidFill>
                    <a:schemeClr val="tx1"/>
                  </a:solidFill>
                  <a:latin typeface="Arial" pitchFamily="34" charset="0"/>
                  <a:ea typeface="宋体" pitchFamily="2" charset="-122"/>
                </a:defRPr>
              </a:lvl5pPr>
              <a:lvl6pPr marL="2638425" fontAlgn="base">
                <a:spcBef>
                  <a:spcPct val="0"/>
                </a:spcBef>
                <a:spcAft>
                  <a:spcPct val="0"/>
                </a:spcAft>
                <a:defRPr>
                  <a:solidFill>
                    <a:schemeClr val="tx1"/>
                  </a:solidFill>
                  <a:latin typeface="Arial" pitchFamily="34" charset="0"/>
                  <a:ea typeface="宋体" pitchFamily="2" charset="-122"/>
                </a:defRPr>
              </a:lvl6pPr>
              <a:lvl7pPr marL="3095625" fontAlgn="base">
                <a:spcBef>
                  <a:spcPct val="0"/>
                </a:spcBef>
                <a:spcAft>
                  <a:spcPct val="0"/>
                </a:spcAft>
                <a:defRPr>
                  <a:solidFill>
                    <a:schemeClr val="tx1"/>
                  </a:solidFill>
                  <a:latin typeface="Arial" pitchFamily="34" charset="0"/>
                  <a:ea typeface="宋体" pitchFamily="2" charset="-122"/>
                </a:defRPr>
              </a:lvl7pPr>
              <a:lvl8pPr marL="3552825" fontAlgn="base">
                <a:spcBef>
                  <a:spcPct val="0"/>
                </a:spcBef>
                <a:spcAft>
                  <a:spcPct val="0"/>
                </a:spcAft>
                <a:defRPr>
                  <a:solidFill>
                    <a:schemeClr val="tx1"/>
                  </a:solidFill>
                  <a:latin typeface="Arial" pitchFamily="34" charset="0"/>
                  <a:ea typeface="宋体" pitchFamily="2" charset="-122"/>
                </a:defRPr>
              </a:lvl8pPr>
              <a:lvl9pPr marL="4010025" fontAlgn="base">
                <a:spcBef>
                  <a:spcPct val="0"/>
                </a:spcBef>
                <a:spcAft>
                  <a:spcPct val="0"/>
                </a:spcAft>
                <a:defRPr>
                  <a:solidFill>
                    <a:schemeClr val="tx1"/>
                  </a:solidFill>
                  <a:latin typeface="Arial" pitchFamily="34" charset="0"/>
                  <a:ea typeface="宋体" pitchFamily="2" charset="-122"/>
                </a:defRPr>
              </a:lvl9pPr>
            </a:lstStyle>
            <a:p>
              <a:pPr marL="0" indent="0">
                <a:spcBef>
                  <a:spcPct val="50000"/>
                </a:spcBef>
                <a:buSzPct val="80000"/>
              </a:pPr>
              <a:r>
                <a:rPr lang="en-US" altLang="zh-CN" sz="1600" dirty="0" smtClean="0">
                  <a:latin typeface="Arial"/>
                  <a:ea typeface="楷体_GB2312"/>
                  <a:sym typeface="Arial"/>
                </a:rPr>
                <a:t>Preferences and production technologies are assumed to have the same structure and parameter value</a:t>
              </a:r>
              <a:endParaRPr lang="zh-CN" altLang="en-US" sz="1600" dirty="0">
                <a:latin typeface="Arial"/>
                <a:ea typeface="楷体_GB2312"/>
                <a:sym typeface="Arial"/>
              </a:endParaRPr>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2632" y="353872"/>
            <a:ext cx="2208735" cy="2189217"/>
          </a:xfrm>
          <a:prstGeom prst="rect">
            <a:avLst/>
          </a:prstGeom>
        </p:spPr>
      </p:pic>
      <p:sp>
        <p:nvSpPr>
          <p:cNvPr id="13" name="文本框 12"/>
          <p:cNvSpPr txBox="1"/>
          <p:nvPr/>
        </p:nvSpPr>
        <p:spPr>
          <a:xfrm>
            <a:off x="8611702" y="1994369"/>
            <a:ext cx="1201063" cy="369332"/>
          </a:xfrm>
          <a:prstGeom prst="rect">
            <a:avLst/>
          </a:prstGeom>
          <a:noFill/>
        </p:spPr>
        <p:txBody>
          <a:bodyPr wrap="square" rtlCol="0">
            <a:spAutoFit/>
          </a:bodyPr>
          <a:lstStyle/>
          <a:p>
            <a:r>
              <a:rPr lang="en-US" dirty="0" smtClean="0"/>
              <a:t>HOME</a:t>
            </a:r>
            <a:endParaRPr lang="en-US" dirty="0"/>
          </a:p>
        </p:txBody>
      </p:sp>
      <p:sp>
        <p:nvSpPr>
          <p:cNvPr id="76" name="文本框 75"/>
          <p:cNvSpPr txBox="1"/>
          <p:nvPr/>
        </p:nvSpPr>
        <p:spPr>
          <a:xfrm>
            <a:off x="10769129" y="117272"/>
            <a:ext cx="1201063" cy="369332"/>
          </a:xfrm>
          <a:prstGeom prst="rect">
            <a:avLst/>
          </a:prstGeom>
          <a:noFill/>
        </p:spPr>
        <p:txBody>
          <a:bodyPr wrap="square" rtlCol="0">
            <a:spAutoFit/>
          </a:bodyPr>
          <a:lstStyle/>
          <a:p>
            <a:r>
              <a:rPr lang="en-US" dirty="0" smtClean="0"/>
              <a:t>FOREIGN</a:t>
            </a:r>
            <a:endParaRPr lang="en-US" dirty="0"/>
          </a:p>
        </p:txBody>
      </p:sp>
      <p:sp>
        <p:nvSpPr>
          <p:cNvPr id="14" name="文本框 13"/>
          <p:cNvSpPr txBox="1"/>
          <p:nvPr/>
        </p:nvSpPr>
        <p:spPr>
          <a:xfrm>
            <a:off x="8954145" y="5617697"/>
            <a:ext cx="2569468" cy="646331"/>
          </a:xfrm>
          <a:prstGeom prst="rect">
            <a:avLst/>
          </a:prstGeom>
          <a:noFill/>
          <a:ln w="12700">
            <a:solidFill>
              <a:schemeClr val="bg1">
                <a:lumMod val="50000"/>
              </a:schemeClr>
            </a:solidFill>
            <a:prstDash val="sysDash"/>
          </a:ln>
        </p:spPr>
        <p:txBody>
          <a:bodyPr wrap="square" rtlCol="0">
            <a:spAutoFit/>
          </a:bodyPr>
          <a:lstStyle/>
          <a:p>
            <a:r>
              <a:rPr lang="en-US" dirty="0" smtClean="0"/>
              <a:t>*IGP firms: Intermediate-goods-producing firm</a:t>
            </a:r>
            <a:endParaRPr lang="en-US" dirty="0"/>
          </a:p>
        </p:txBody>
      </p:sp>
      <p:sp>
        <p:nvSpPr>
          <p:cNvPr id="77" name="文本框 76"/>
          <p:cNvSpPr txBox="1"/>
          <p:nvPr/>
        </p:nvSpPr>
        <p:spPr>
          <a:xfrm>
            <a:off x="319315" y="475587"/>
            <a:ext cx="2162628" cy="5078313"/>
          </a:xfrm>
          <a:prstGeom prst="rect">
            <a:avLst/>
          </a:prstGeom>
          <a:solidFill>
            <a:schemeClr val="bg1"/>
          </a:solidFill>
        </p:spPr>
        <p:txBody>
          <a:bodyPr wrap="square" rtlCol="0">
            <a:spAutoFit/>
          </a:bodyPr>
          <a:lstStyle/>
          <a:p>
            <a:r>
              <a:rPr lang="en-US" sz="2000" dirty="0" smtClean="0">
                <a:latin typeface="Calibri" panose="020F0502020204030204" pitchFamily="34" charset="0"/>
              </a:rPr>
              <a:t>Overview</a:t>
            </a:r>
          </a:p>
          <a:p>
            <a:r>
              <a:rPr lang="en-US" sz="2000" dirty="0" smtClean="0">
                <a:latin typeface="Calibri" panose="020F0502020204030204" pitchFamily="34" charset="0"/>
              </a:rPr>
              <a:t>Background</a:t>
            </a:r>
          </a:p>
          <a:p>
            <a:pPr marL="285750" indent="-285750">
              <a:buFont typeface="Arial" panose="020B0604020202020204" pitchFamily="34" charset="0"/>
              <a:buChar char="•"/>
            </a:pPr>
            <a:r>
              <a:rPr lang="en-US" sz="1600" dirty="0" smtClean="0">
                <a:latin typeface="Calibri" panose="020F0502020204030204" pitchFamily="34" charset="0"/>
              </a:rPr>
              <a:t>What is happening</a:t>
            </a:r>
            <a:endParaRPr lang="en-US"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Why is this happening</a:t>
            </a:r>
          </a:p>
          <a:p>
            <a:pPr marL="285750" indent="-285750">
              <a:buFont typeface="Arial" panose="020B0604020202020204" pitchFamily="34" charset="0"/>
              <a:buChar char="•"/>
            </a:pPr>
            <a:r>
              <a:rPr lang="en-US" sz="1600" dirty="0" smtClean="0">
                <a:latin typeface="Calibri" panose="020F0502020204030204" pitchFamily="34" charset="0"/>
              </a:rPr>
              <a:t>How </a:t>
            </a:r>
            <a:r>
              <a:rPr lang="en-US" sz="1600" dirty="0">
                <a:latin typeface="Calibri" panose="020F0502020204030204" pitchFamily="34" charset="0"/>
              </a:rPr>
              <a:t>Is </a:t>
            </a:r>
            <a:r>
              <a:rPr lang="en-US" sz="1600" dirty="0" err="1">
                <a:latin typeface="Calibri" panose="020F0502020204030204" pitchFamily="34" charset="0"/>
              </a:rPr>
              <a:t>Jin</a:t>
            </a:r>
            <a:r>
              <a:rPr lang="en-US" sz="1600" dirty="0">
                <a:latin typeface="Calibri" panose="020F0502020204030204" pitchFamily="34" charset="0"/>
              </a:rPr>
              <a:t> </a:t>
            </a:r>
            <a:r>
              <a:rPr lang="en-US" sz="1600" dirty="0" smtClean="0">
                <a:latin typeface="Calibri" panose="020F0502020204030204" pitchFamily="34" charset="0"/>
              </a:rPr>
              <a:t>Solving These Problems</a:t>
            </a:r>
          </a:p>
          <a:p>
            <a:r>
              <a:rPr lang="en-US" sz="2000" b="1" dirty="0" smtClean="0">
                <a:latin typeface="Calibri" panose="020F0502020204030204" pitchFamily="34" charset="0"/>
              </a:rPr>
              <a:t>Framework</a:t>
            </a:r>
          </a:p>
          <a:p>
            <a:r>
              <a:rPr lang="en-US" sz="2000" dirty="0" smtClean="0">
                <a:latin typeface="Calibri" panose="020F0502020204030204" pitchFamily="34" charset="0"/>
              </a:rPr>
              <a:t>Analysis </a:t>
            </a:r>
          </a:p>
          <a:p>
            <a:pPr marL="285750" indent="-285750">
              <a:buFont typeface="Arial" panose="020B0604020202020204" pitchFamily="34" charset="0"/>
              <a:buChar char="•"/>
            </a:pPr>
            <a:r>
              <a:rPr lang="en-US" sz="1600" dirty="0" smtClean="0">
                <a:latin typeface="Calibri" panose="020F0502020204030204" pitchFamily="34" charset="0"/>
              </a:rPr>
              <a:t>Key Factors in the Model</a:t>
            </a:r>
          </a:p>
          <a:p>
            <a:pPr marL="285750" indent="-285750">
              <a:buFont typeface="Arial" panose="020B0604020202020204" pitchFamily="34" charset="0"/>
              <a:buChar char="•"/>
            </a:pPr>
            <a:r>
              <a:rPr lang="en-US" sz="1600" dirty="0" smtClean="0">
                <a:latin typeface="Calibri" panose="020F0502020204030204" pitchFamily="34" charset="0"/>
              </a:rPr>
              <a:t>The Composition Effect</a:t>
            </a:r>
          </a:p>
          <a:p>
            <a:pPr marL="285750" indent="-285750">
              <a:buFont typeface="Arial" panose="020B0604020202020204" pitchFamily="34" charset="0"/>
              <a:buChar char="•"/>
            </a:pPr>
            <a:r>
              <a:rPr lang="en-US" sz="1600" dirty="0" smtClean="0">
                <a:latin typeface="Calibri" panose="020F0502020204030204" pitchFamily="34" charset="0"/>
              </a:rPr>
              <a:t>Quantitative Analysis</a:t>
            </a:r>
          </a:p>
          <a:p>
            <a:r>
              <a:rPr lang="en-US" sz="2000" dirty="0" smtClean="0">
                <a:latin typeface="Calibri" panose="020F0502020204030204" pitchFamily="34" charset="0"/>
              </a:rPr>
              <a:t>Summary</a:t>
            </a:r>
          </a:p>
          <a:p>
            <a:r>
              <a:rPr lang="en-US" sz="1600" dirty="0">
                <a:latin typeface="Calibri" panose="020F0502020204030204" pitchFamily="34" charset="0"/>
              </a:rPr>
              <a:t> </a:t>
            </a:r>
            <a:endParaRPr lang="en-US" sz="1600" dirty="0" smtClean="0">
              <a:latin typeface="Calibri" panose="020F0502020204030204" pitchFamily="34" charset="0"/>
            </a:endParaRPr>
          </a:p>
          <a:p>
            <a:endParaRPr lang="en-US" sz="1600" dirty="0">
              <a:latin typeface="Calibri" panose="020F0502020204030204" pitchFamily="34" charset="0"/>
            </a:endParaRPr>
          </a:p>
          <a:p>
            <a:r>
              <a:rPr lang="en-US" sz="1600" dirty="0" smtClean="0">
                <a:latin typeface="Calibri" panose="020F0502020204030204" pitchFamily="34" charset="0"/>
              </a:rPr>
              <a:t> </a:t>
            </a:r>
            <a:endParaRPr lang="en-US" dirty="0">
              <a:latin typeface="Calibri" panose="020F0502020204030204" pitchFamily="34" charset="0"/>
            </a:endParaRPr>
          </a:p>
        </p:txBody>
      </p:sp>
    </p:spTree>
    <p:extLst>
      <p:ext uri="{BB962C8B-B14F-4D97-AF65-F5344CB8AC3E}">
        <p14:creationId xmlns:p14="http://schemas.microsoft.com/office/powerpoint/2010/main" val="8454806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2103</TotalTime>
  <Words>2923</Words>
  <Application>Microsoft Office PowerPoint</Application>
  <PresentationFormat>宽屏</PresentationFormat>
  <Paragraphs>766</Paragraphs>
  <Slides>28</Slides>
  <Notes>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楷体_GB2312</vt:lpstr>
      <vt:lpstr>宋体</vt:lpstr>
      <vt:lpstr>Arial</vt:lpstr>
      <vt:lpstr>Calibri</vt:lpstr>
      <vt:lpstr>Calibri Light</vt:lpstr>
      <vt:lpstr>Cambria Math</vt:lpstr>
      <vt:lpstr>Wingdings</vt:lpstr>
      <vt:lpstr>Office 主题</vt:lpstr>
      <vt:lpstr>Industrial Structure and Capital Flows  Where is Capital Going and Why? – How Traditional             Macro-Theory Fails at Explaining the Reality         Author Keyu Jin Presented by Jingyun Cui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Ateb</dc:creator>
  <cp:lastModifiedBy>Ateb</cp:lastModifiedBy>
  <cp:revision>90</cp:revision>
  <dcterms:created xsi:type="dcterms:W3CDTF">2018-09-26T00:15:31Z</dcterms:created>
  <dcterms:modified xsi:type="dcterms:W3CDTF">2018-09-27T17:29:47Z</dcterms:modified>
</cp:coreProperties>
</file>