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sldIdLst>
    <p:sldId id="256" r:id="rId2"/>
    <p:sldId id="264" r:id="rId3"/>
    <p:sldId id="257" r:id="rId4"/>
    <p:sldId id="259" r:id="rId5"/>
    <p:sldId id="265" r:id="rId6"/>
    <p:sldId id="266" r:id="rId7"/>
    <p:sldId id="267" r:id="rId8"/>
    <p:sldId id="260" r:id="rId9"/>
    <p:sldId id="268" r:id="rId10"/>
    <p:sldId id="269" r:id="rId11"/>
    <p:sldId id="270" r:id="rId12"/>
    <p:sldId id="261" r:id="rId13"/>
    <p:sldId id="271" r:id="rId14"/>
    <p:sldId id="272" r:id="rId15"/>
    <p:sldId id="273" r:id="rId16"/>
    <p:sldId id="276" r:id="rId17"/>
    <p:sldId id="262" r:id="rId18"/>
    <p:sldId id="277" r:id="rId19"/>
    <p:sldId id="278" r:id="rId20"/>
    <p:sldId id="263" r:id="rId21"/>
    <p:sldId id="279" r:id="rId22"/>
    <p:sldId id="281" r:id="rId23"/>
    <p:sldId id="280" r:id="rId24"/>
    <p:sldId id="282" r:id="rId25"/>
    <p:sldId id="285" r:id="rId26"/>
    <p:sldId id="274" r:id="rId27"/>
    <p:sldId id="284" r:id="rId28"/>
    <p:sldId id="286" r:id="rId29"/>
    <p:sldId id="287" r:id="rId30"/>
    <p:sldId id="275" r:id="rId31"/>
    <p:sldId id="258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5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8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33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4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7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6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46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1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5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0DD2-A78A-9547-BFF4-32F100C5E673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F040BCA-2A5A-3242-B60A-51170F57CF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0151-3585-344C-BB25-7DE85437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8" y="790723"/>
            <a:ext cx="9932408" cy="254143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Getting</a:t>
            </a:r>
            <a:r>
              <a:rPr lang="zh-CN" altLang="en-US" sz="3600" dirty="0"/>
              <a:t> </a:t>
            </a:r>
            <a:r>
              <a:rPr lang="en-US" altLang="zh-CN" sz="3600" dirty="0"/>
              <a:t>UP</a:t>
            </a:r>
            <a:r>
              <a:rPr lang="zh-CN" altLang="en-US" sz="3600" dirty="0"/>
              <a:t> </a:t>
            </a: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Speed</a:t>
            </a:r>
            <a:r>
              <a:rPr lang="zh-CN" altLang="en-US" sz="3600" dirty="0"/>
              <a:t> </a:t>
            </a:r>
            <a:r>
              <a:rPr lang="en-US" altLang="zh-CN" sz="3600" dirty="0"/>
              <a:t>on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Financial</a:t>
            </a:r>
            <a:r>
              <a:rPr lang="zh-CN" altLang="en-US" sz="3600" dirty="0"/>
              <a:t> </a:t>
            </a:r>
            <a:r>
              <a:rPr lang="en-US" altLang="zh-CN" sz="3600" dirty="0"/>
              <a:t>Crisis:</a:t>
            </a:r>
            <a:r>
              <a:rPr lang="zh-CN" altLang="en-US" sz="3600" dirty="0"/>
              <a:t> </a:t>
            </a:r>
            <a:r>
              <a:rPr lang="en-US" altLang="zh-CN" sz="3600" dirty="0"/>
              <a:t>A</a:t>
            </a:r>
            <a:r>
              <a:rPr lang="zh-CN" altLang="en-US" sz="3600" dirty="0"/>
              <a:t> </a:t>
            </a:r>
            <a:r>
              <a:rPr lang="en-US" altLang="zh-CN" sz="3600" dirty="0"/>
              <a:t>One-Weekend-Reader’s</a:t>
            </a:r>
            <a:r>
              <a:rPr lang="zh-CN" altLang="en-US" sz="3600" dirty="0"/>
              <a:t> </a:t>
            </a:r>
            <a:r>
              <a:rPr lang="en-US" altLang="zh-CN" sz="3600" dirty="0"/>
              <a:t>Guide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7092A-61A4-A74B-9956-1866EDCC7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898" y="3542779"/>
            <a:ext cx="8637072" cy="977621"/>
          </a:xfrm>
        </p:spPr>
        <p:txBody>
          <a:bodyPr>
            <a:normAutofit/>
          </a:bodyPr>
          <a:lstStyle/>
          <a:p>
            <a:r>
              <a:rPr lang="en-US" sz="2400" dirty="0"/>
              <a:t>Har</a:t>
            </a:r>
            <a:r>
              <a:rPr lang="en-US" altLang="zh-CN" sz="2400" dirty="0"/>
              <a:t>rison</a:t>
            </a:r>
            <a:r>
              <a:rPr lang="zh-CN" altLang="en-US" sz="2400" dirty="0"/>
              <a:t> </a:t>
            </a:r>
            <a:r>
              <a:rPr lang="en-US" altLang="zh-CN" sz="2400" dirty="0"/>
              <a:t>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755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55EA-F1F5-254E-81AB-A86D524B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Historical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F4EF08-9510-9C4D-9C91-3B671A9F0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216" y="1992976"/>
            <a:ext cx="4817424" cy="3449638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031D9D-D784-0845-B5A6-95431610651A}"/>
              </a:ext>
            </a:extLst>
          </p:cNvPr>
          <p:cNvSpPr txBox="1">
            <a:spLocks/>
          </p:cNvSpPr>
          <p:nvPr/>
        </p:nvSpPr>
        <p:spPr>
          <a:xfrm>
            <a:off x="1451580" y="2015732"/>
            <a:ext cx="4520958" cy="3216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Things</a:t>
            </a:r>
            <a:r>
              <a:rPr lang="zh-CN" altLang="en-US" dirty="0"/>
              <a:t> </a:t>
            </a:r>
            <a:r>
              <a:rPr lang="en-US" altLang="zh-CN" dirty="0"/>
              <a:t>become</a:t>
            </a:r>
            <a:r>
              <a:rPr lang="zh-CN" altLang="en-US" dirty="0"/>
              <a:t> </a:t>
            </a:r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post</a:t>
            </a:r>
            <a:r>
              <a:rPr lang="zh-CN" altLang="en-US" dirty="0"/>
              <a:t> </a:t>
            </a:r>
            <a:r>
              <a:rPr lang="en-US" altLang="zh-CN" dirty="0"/>
              <a:t>WWII</a:t>
            </a:r>
            <a:r>
              <a:rPr lang="zh-CN" altLang="en-US" dirty="0"/>
              <a:t> </a:t>
            </a:r>
            <a:r>
              <a:rPr lang="en-US" altLang="zh-CN" dirty="0"/>
              <a:t>period,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bank</a:t>
            </a:r>
            <a:r>
              <a:rPr lang="zh-CN" altLang="en-US" dirty="0"/>
              <a:t> </a:t>
            </a:r>
            <a:r>
              <a:rPr lang="en-US" altLang="zh-CN" dirty="0"/>
              <a:t>loans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bank</a:t>
            </a:r>
            <a:r>
              <a:rPr lang="zh-CN" altLang="en-US" dirty="0"/>
              <a:t> </a:t>
            </a:r>
            <a:r>
              <a:rPr lang="en-US" altLang="zh-CN" dirty="0"/>
              <a:t>assets</a:t>
            </a:r>
            <a:r>
              <a:rPr lang="zh-CN" altLang="en-US" dirty="0"/>
              <a:t> </a:t>
            </a:r>
            <a:r>
              <a:rPr lang="en-US" altLang="zh-CN" dirty="0"/>
              <a:t>begin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steadily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GDP,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broad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GDP</a:t>
            </a:r>
            <a:r>
              <a:rPr lang="zh-CN" altLang="en-US" dirty="0"/>
              <a:t> </a:t>
            </a:r>
            <a:r>
              <a:rPr lang="en-US" altLang="zh-CN" dirty="0"/>
              <a:t>remained</a:t>
            </a:r>
            <a:r>
              <a:rPr lang="zh-CN" altLang="en-US" dirty="0"/>
              <a:t> </a:t>
            </a:r>
            <a:r>
              <a:rPr lang="en-US" altLang="zh-CN" dirty="0"/>
              <a:t>stable.</a:t>
            </a:r>
          </a:p>
          <a:p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era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itself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started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decuple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broad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grew</a:t>
            </a:r>
            <a:r>
              <a:rPr lang="zh-CN" altLang="en-US" dirty="0"/>
              <a:t> </a:t>
            </a:r>
            <a:r>
              <a:rPr lang="en-US" altLang="zh-CN" dirty="0"/>
              <a:t>rapidly,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combination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increased</a:t>
            </a:r>
            <a:r>
              <a:rPr lang="zh-CN" altLang="en-US" dirty="0"/>
              <a:t> </a:t>
            </a:r>
            <a:r>
              <a:rPr lang="en-US" altLang="zh-CN" dirty="0"/>
              <a:t>leverage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augmented</a:t>
            </a:r>
            <a:r>
              <a:rPr lang="zh-CN" altLang="en-US" dirty="0"/>
              <a:t> </a:t>
            </a:r>
            <a:r>
              <a:rPr lang="en-US" altLang="zh-CN" dirty="0"/>
              <a:t>finding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nonmonetary</a:t>
            </a:r>
            <a:r>
              <a:rPr lang="zh-CN" altLang="en-US" dirty="0"/>
              <a:t> </a:t>
            </a:r>
            <a:r>
              <a:rPr lang="en-US" altLang="zh-CN" dirty="0"/>
              <a:t>liabilities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banks.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3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55EA-F1F5-254E-81AB-A86D524B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Historical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E2D9-3B4E-7941-BD92-1BBD8FB8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goes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incidence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severity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crisis.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Schularick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Taylor)</a:t>
            </a:r>
          </a:p>
          <a:p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warning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</a:p>
          <a:p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supply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predictor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crises,</a:t>
            </a:r>
            <a:r>
              <a:rPr lang="zh-CN" altLang="en-US" dirty="0"/>
              <a:t> </a:t>
            </a:r>
            <a:r>
              <a:rPr lang="en-US" altLang="zh-CN" dirty="0"/>
              <a:t>particularly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accelerating.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4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BDC5-D576-0149-AD4A-702E6DF0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build-up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BA4B-79BC-CC43-A2AB-3C20C0093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functioning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shadow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system: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growth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shadow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outcome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several</a:t>
            </a:r>
            <a:r>
              <a:rPr lang="zh-CN" altLang="en-US" dirty="0"/>
              <a:t> </a:t>
            </a:r>
            <a:r>
              <a:rPr lang="en-US" altLang="zh-CN" dirty="0"/>
              <a:t>forces.</a:t>
            </a:r>
            <a:r>
              <a:rPr lang="zh-CN" altLang="en-US" dirty="0"/>
              <a:t> </a:t>
            </a:r>
            <a:endParaRPr lang="en-US" altLang="zh-C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became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profitable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competition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funds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junk</a:t>
            </a:r>
            <a:r>
              <a:rPr lang="zh-CN" altLang="en-US" dirty="0"/>
              <a:t> </a:t>
            </a:r>
            <a:r>
              <a:rPr lang="en-US" altLang="zh-CN" dirty="0"/>
              <a:t>bonds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Securitization,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loan</a:t>
            </a:r>
            <a:r>
              <a:rPr lang="zh-CN" altLang="en-US" dirty="0"/>
              <a:t> </a:t>
            </a:r>
            <a:r>
              <a:rPr lang="en-US" altLang="zh-CN" dirty="0"/>
              <a:t>pools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purpose</a:t>
            </a:r>
            <a:r>
              <a:rPr lang="zh-CN" altLang="en-US" dirty="0"/>
              <a:t> </a:t>
            </a:r>
            <a:r>
              <a:rPr lang="en-US" altLang="zh-CN" dirty="0"/>
              <a:t>vehicles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finance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purchase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loan</a:t>
            </a:r>
            <a:r>
              <a:rPr lang="zh-CN" altLang="en-US" dirty="0"/>
              <a:t> </a:t>
            </a:r>
            <a:r>
              <a:rPr lang="en-US" altLang="zh-CN" dirty="0"/>
              <a:t>pools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issuance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ABS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capital</a:t>
            </a:r>
            <a:r>
              <a:rPr lang="zh-CN" altLang="en-US" dirty="0"/>
              <a:t> </a:t>
            </a:r>
            <a:r>
              <a:rPr lang="en-US" altLang="zh-CN" dirty="0"/>
              <a:t>markets,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4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BDC5-D576-0149-AD4A-702E6DF0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build-up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BA4B-79BC-CC43-A2AB-3C20C00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92" y="2015732"/>
            <a:ext cx="5250162" cy="3450613"/>
          </a:xfrm>
        </p:spPr>
        <p:txBody>
          <a:bodyPr>
            <a:norm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explosive</a:t>
            </a:r>
            <a:r>
              <a:rPr lang="zh-CN" altLang="en-US" dirty="0"/>
              <a:t> </a:t>
            </a:r>
            <a:r>
              <a:rPr lang="en-US" altLang="zh-CN" dirty="0"/>
              <a:t>growth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securitization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six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seven</a:t>
            </a:r>
            <a:r>
              <a:rPr lang="zh-CN" altLang="en-US" dirty="0"/>
              <a:t> </a:t>
            </a:r>
            <a:r>
              <a:rPr lang="en-US" altLang="zh-CN" dirty="0"/>
              <a:t>years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growth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boom.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private-label</a:t>
            </a:r>
            <a:r>
              <a:rPr lang="zh-CN" altLang="en-US" dirty="0"/>
              <a:t> </a:t>
            </a:r>
            <a:r>
              <a:rPr lang="en-US" altLang="zh-CN" dirty="0"/>
              <a:t>securitization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grew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$500</a:t>
            </a:r>
            <a:r>
              <a:rPr lang="zh-CN" altLang="en-US" dirty="0"/>
              <a:t> </a:t>
            </a:r>
            <a:r>
              <a:rPr lang="en-US" altLang="zh-CN" dirty="0"/>
              <a:t>billion in</a:t>
            </a:r>
            <a:r>
              <a:rPr lang="zh-CN" altLang="en-US" dirty="0"/>
              <a:t> </a:t>
            </a:r>
            <a:r>
              <a:rPr lang="en-US" altLang="zh-CN" dirty="0"/>
              <a:t>issuance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$2</a:t>
            </a:r>
            <a:r>
              <a:rPr lang="zh-CN" altLang="en-US" dirty="0"/>
              <a:t> </a:t>
            </a:r>
            <a:r>
              <a:rPr lang="en-US" altLang="zh-CN" dirty="0"/>
              <a:t>trillion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issuance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2006.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185D1-26BE-6E4F-A5E8-C7E64F2D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14" y="2015732"/>
            <a:ext cx="4658340" cy="28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BDC5-D576-0149-AD4A-702E6DF0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build-up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BA4B-79BC-CC43-A2AB-3C20C00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08870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going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ABS</a:t>
            </a:r>
            <a:r>
              <a:rPr lang="zh-CN" altLang="en-US" dirty="0"/>
              <a:t> </a:t>
            </a:r>
            <a:r>
              <a:rPr lang="en-US" altLang="zh-CN" dirty="0"/>
              <a:t>---</a:t>
            </a:r>
            <a:r>
              <a:rPr lang="zh-CN" altLang="en-US" dirty="0"/>
              <a:t> </a:t>
            </a:r>
            <a:r>
              <a:rPr lang="en-US" altLang="zh-CN" dirty="0"/>
              <a:t>Institutional</a:t>
            </a:r>
            <a:r>
              <a:rPr lang="zh-CN" altLang="en-US" dirty="0"/>
              <a:t> </a:t>
            </a:r>
            <a:r>
              <a:rPr lang="en-US" altLang="zh-CN" dirty="0"/>
              <a:t>cash</a:t>
            </a:r>
            <a:r>
              <a:rPr lang="zh-CN" altLang="en-US" dirty="0"/>
              <a:t> </a:t>
            </a:r>
            <a:r>
              <a:rPr lang="en-US" altLang="zh-CN" dirty="0"/>
              <a:t>pools: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centrally</a:t>
            </a:r>
            <a:r>
              <a:rPr lang="zh-CN" altLang="en-US" dirty="0"/>
              <a:t> </a:t>
            </a:r>
            <a:r>
              <a:rPr lang="en-US" altLang="zh-CN" dirty="0"/>
              <a:t>managed.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central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cash</a:t>
            </a:r>
            <a:r>
              <a:rPr lang="zh-CN" altLang="en-US" dirty="0"/>
              <a:t> </a:t>
            </a:r>
            <a:r>
              <a:rPr lang="en-US" altLang="zh-CN" dirty="0"/>
              <a:t>pools</a:t>
            </a:r>
            <a:r>
              <a:rPr lang="zh-CN" altLang="en-US" dirty="0"/>
              <a:t> </a:t>
            </a:r>
            <a:r>
              <a:rPr lang="en-US" altLang="zh-CN" dirty="0"/>
              <a:t>refers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aggregation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ash</a:t>
            </a:r>
            <a:r>
              <a:rPr lang="zh-CN" altLang="en-US" dirty="0"/>
              <a:t> </a:t>
            </a:r>
            <a:r>
              <a:rPr lang="en-US" altLang="zh-CN" dirty="0"/>
              <a:t>balances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subsidiaries</a:t>
            </a:r>
            <a:r>
              <a:rPr lang="zh-CN" altLang="en-US" dirty="0"/>
              <a:t> </a:t>
            </a:r>
            <a:r>
              <a:rPr lang="en-US" altLang="zh-CN" dirty="0"/>
              <a:t>worldwide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corporations,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funds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asset</a:t>
            </a:r>
            <a:r>
              <a:rPr lang="zh-CN" altLang="en-US" dirty="0"/>
              <a:t> </a:t>
            </a:r>
            <a:r>
              <a:rPr lang="en-US" altLang="zh-CN" dirty="0"/>
              <a:t>management.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growth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institutional</a:t>
            </a:r>
            <a:r>
              <a:rPr lang="zh-CN" altLang="en-US" dirty="0"/>
              <a:t> </a:t>
            </a:r>
            <a:r>
              <a:rPr lang="en-US" altLang="zh-CN" dirty="0"/>
              <a:t>cash</a:t>
            </a:r>
            <a:r>
              <a:rPr lang="zh-CN" altLang="en-US" dirty="0"/>
              <a:t> </a:t>
            </a:r>
            <a:r>
              <a:rPr lang="en-US" altLang="zh-CN" dirty="0"/>
              <a:t>pools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associated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liquidity.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amounts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wanted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allocate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“safe”</a:t>
            </a:r>
            <a:r>
              <a:rPr lang="zh-CN" altLang="en-US" dirty="0"/>
              <a:t> </a:t>
            </a:r>
            <a:r>
              <a:rPr lang="en-US" altLang="zh-CN" dirty="0"/>
              <a:t>asset</a:t>
            </a:r>
            <a:r>
              <a:rPr lang="zh-CN" altLang="en-US" dirty="0"/>
              <a:t> </a:t>
            </a:r>
            <a:r>
              <a:rPr lang="en-US" altLang="zh-CN" dirty="0"/>
              <a:t>classes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r>
              <a:rPr lang="zh-CN" altLang="en-US" dirty="0"/>
              <a:t> </a:t>
            </a:r>
            <a:r>
              <a:rPr lang="en-US" altLang="zh-CN" dirty="0"/>
              <a:t>exceeded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insured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deposit</a:t>
            </a:r>
            <a:r>
              <a:rPr lang="zh-CN" altLang="en-US" dirty="0"/>
              <a:t> </a:t>
            </a:r>
            <a:r>
              <a:rPr lang="en-US" altLang="zh-CN" dirty="0"/>
              <a:t>amount.</a:t>
            </a:r>
            <a:r>
              <a:rPr lang="zh-CN" altLang="en-US" dirty="0"/>
              <a:t> </a:t>
            </a:r>
            <a:r>
              <a:rPr lang="en-US" altLang="zh-CN" dirty="0"/>
              <a:t>(not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safe</a:t>
            </a:r>
            <a:r>
              <a:rPr lang="zh-CN" altLang="en-US" dirty="0"/>
              <a:t> </a:t>
            </a:r>
            <a:r>
              <a:rPr lang="en-US" altLang="zh-CN" dirty="0"/>
              <a:t>assets)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institutional</a:t>
            </a:r>
            <a:r>
              <a:rPr lang="zh-CN" altLang="en-US" dirty="0"/>
              <a:t> </a:t>
            </a:r>
            <a:r>
              <a:rPr lang="en-US" altLang="zh-CN" dirty="0"/>
              <a:t>cash</a:t>
            </a:r>
            <a:r>
              <a:rPr lang="zh-CN" altLang="en-US" dirty="0"/>
              <a:t> </a:t>
            </a:r>
            <a:r>
              <a:rPr lang="en-US" altLang="zh-CN" dirty="0"/>
              <a:t>pools’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insured</a:t>
            </a:r>
            <a:r>
              <a:rPr lang="zh-CN" altLang="en-US" dirty="0"/>
              <a:t> </a:t>
            </a:r>
            <a:r>
              <a:rPr lang="en-US" altLang="zh-CN" dirty="0"/>
              <a:t>deposit</a:t>
            </a:r>
            <a:r>
              <a:rPr lang="zh-CN" altLang="en-US" dirty="0"/>
              <a:t> </a:t>
            </a:r>
            <a:r>
              <a:rPr lang="en-US" altLang="zh-CN" dirty="0"/>
              <a:t>alternatives</a:t>
            </a:r>
            <a:r>
              <a:rPr lang="zh-CN" altLang="en-US" dirty="0"/>
              <a:t> </a:t>
            </a:r>
            <a:r>
              <a:rPr lang="en-US" altLang="zh-CN" dirty="0"/>
              <a:t>exceeded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outstanding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short-term</a:t>
            </a:r>
            <a:r>
              <a:rPr lang="zh-CN" altLang="en-US" dirty="0"/>
              <a:t> </a:t>
            </a:r>
            <a:r>
              <a:rPr lang="en-US" altLang="zh-CN" dirty="0"/>
              <a:t>government</a:t>
            </a:r>
            <a:r>
              <a:rPr lang="zh-CN" altLang="en-US" dirty="0"/>
              <a:t> </a:t>
            </a:r>
            <a:r>
              <a:rPr lang="en-US" altLang="zh-CN" dirty="0"/>
              <a:t>guaranteed</a:t>
            </a:r>
            <a:r>
              <a:rPr lang="zh-CN" altLang="en-US" dirty="0"/>
              <a:t> </a:t>
            </a:r>
            <a:r>
              <a:rPr lang="en-US" altLang="zh-CN" dirty="0"/>
              <a:t>instrument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held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foreign</a:t>
            </a:r>
            <a:r>
              <a:rPr lang="zh-CN" altLang="en-US" dirty="0"/>
              <a:t> </a:t>
            </a:r>
            <a:r>
              <a:rPr lang="en-US" altLang="zh-CN" dirty="0"/>
              <a:t>official</a:t>
            </a:r>
            <a:r>
              <a:rPr lang="zh-CN" altLang="en-US" dirty="0"/>
              <a:t> </a:t>
            </a:r>
            <a:r>
              <a:rPr lang="en-US" altLang="zh-CN" dirty="0"/>
              <a:t>investments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cumulative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$1.5</a:t>
            </a:r>
            <a:r>
              <a:rPr lang="zh-CN" altLang="en-US" dirty="0"/>
              <a:t> </a:t>
            </a:r>
            <a:r>
              <a:rPr lang="en-US" altLang="zh-CN" dirty="0"/>
              <a:t>trillion,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shadow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rose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fill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gap.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1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BDC5-D576-0149-AD4A-702E6DF0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build-up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BA4B-79BC-CC43-A2AB-3C20C00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08870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Foreign</a:t>
            </a:r>
            <a:r>
              <a:rPr lang="zh-CN" altLang="en-US" dirty="0"/>
              <a:t> </a:t>
            </a:r>
            <a:r>
              <a:rPr lang="en-US" altLang="zh-CN" dirty="0"/>
              <a:t>official</a:t>
            </a:r>
            <a:r>
              <a:rPr lang="zh-CN" altLang="en-US" dirty="0"/>
              <a:t> </a:t>
            </a:r>
            <a:r>
              <a:rPr lang="en-US" altLang="zh-CN" dirty="0"/>
              <a:t>investors</a:t>
            </a:r>
            <a:r>
              <a:rPr lang="zh-CN" altLang="en-US" dirty="0"/>
              <a:t> </a:t>
            </a:r>
            <a:r>
              <a:rPr lang="en-US" altLang="zh-CN" dirty="0"/>
              <a:t>hold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Treasuries.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Institutional</a:t>
            </a:r>
            <a:r>
              <a:rPr lang="zh-CN" altLang="en-US" dirty="0"/>
              <a:t> </a:t>
            </a:r>
            <a:r>
              <a:rPr lang="en-US" altLang="zh-CN" dirty="0"/>
              <a:t>cash</a:t>
            </a:r>
            <a:r>
              <a:rPr lang="zh-CN" altLang="en-US" dirty="0"/>
              <a:t> </a:t>
            </a:r>
            <a:r>
              <a:rPr lang="en-US" altLang="zh-CN" dirty="0"/>
              <a:t>pools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substitutes:</a:t>
            </a:r>
            <a:r>
              <a:rPr lang="zh-CN" altLang="en-US" dirty="0"/>
              <a:t> </a:t>
            </a:r>
            <a:r>
              <a:rPr lang="en-US" altLang="zh-CN" dirty="0"/>
              <a:t>1)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  <a:r>
              <a:rPr lang="zh-CN" altLang="en-US" dirty="0"/>
              <a:t> </a:t>
            </a:r>
            <a:r>
              <a:rPr lang="en-US" altLang="zh-CN" dirty="0"/>
              <a:t>bank</a:t>
            </a:r>
            <a:r>
              <a:rPr lang="zh-CN" altLang="en-US" dirty="0"/>
              <a:t> </a:t>
            </a:r>
            <a:r>
              <a:rPr lang="en-US" altLang="zh-CN" dirty="0"/>
              <a:t>debt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products,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repurchase</a:t>
            </a:r>
            <a:r>
              <a:rPr lang="zh-CN" altLang="en-US" dirty="0"/>
              <a:t> </a:t>
            </a:r>
            <a:r>
              <a:rPr lang="en-US" altLang="zh-CN" dirty="0"/>
              <a:t>agreements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asset-backed</a:t>
            </a:r>
            <a:r>
              <a:rPr lang="zh-CN" altLang="en-US" dirty="0"/>
              <a:t> </a:t>
            </a:r>
            <a:r>
              <a:rPr lang="en-US" altLang="zh-CN" dirty="0"/>
              <a:t>commercial</a:t>
            </a:r>
            <a:r>
              <a:rPr lang="zh-CN" altLang="en-US" dirty="0"/>
              <a:t> </a:t>
            </a:r>
            <a:r>
              <a:rPr lang="en-US" altLang="zh-CN" dirty="0"/>
              <a:t>paper,</a:t>
            </a:r>
            <a:r>
              <a:rPr lang="zh-CN" altLang="en-US" dirty="0"/>
              <a:t> </a:t>
            </a:r>
            <a:r>
              <a:rPr lang="en-US" altLang="zh-CN" dirty="0"/>
              <a:t>2)indirect</a:t>
            </a:r>
            <a:r>
              <a:rPr lang="zh-CN" altLang="en-US" dirty="0"/>
              <a:t> </a:t>
            </a:r>
            <a:r>
              <a:rPr lang="en-US" altLang="zh-CN" dirty="0"/>
              <a:t>holdings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unsecured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instruments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funds.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production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ABS</a:t>
            </a:r>
            <a:r>
              <a:rPr lang="zh-CN" altLang="en-US" dirty="0"/>
              <a:t> </a:t>
            </a:r>
            <a:r>
              <a:rPr lang="en-US" altLang="zh-CN" dirty="0"/>
              <a:t>appears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boom,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booms</a:t>
            </a:r>
            <a:r>
              <a:rPr lang="zh-CN" altLang="en-US" dirty="0"/>
              <a:t> </a:t>
            </a:r>
            <a:r>
              <a:rPr lang="en-US" altLang="zh-CN" dirty="0"/>
              <a:t>seem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coincide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house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  <a:r>
              <a:rPr lang="zh-CN" altLang="en-US" dirty="0"/>
              <a:t> </a:t>
            </a:r>
            <a:r>
              <a:rPr lang="en-US" altLang="zh-CN" dirty="0"/>
              <a:t>increase.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Shiller</a:t>
            </a:r>
            <a:r>
              <a:rPr lang="zh-CN" altLang="en-US" dirty="0"/>
              <a:t> </a:t>
            </a:r>
            <a:r>
              <a:rPr lang="en-US" altLang="zh-CN" dirty="0"/>
              <a:t>suggest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fundamentals</a:t>
            </a:r>
            <a:r>
              <a:rPr lang="zh-CN" altLang="en-US" dirty="0"/>
              <a:t> </a:t>
            </a:r>
            <a:r>
              <a:rPr lang="en-US" altLang="zh-CN" dirty="0"/>
              <a:t>(income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employment)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account</a:t>
            </a:r>
            <a:r>
              <a:rPr lang="zh-CN" altLang="en-US" dirty="0"/>
              <a:t> </a:t>
            </a:r>
            <a:r>
              <a:rPr lang="en-US" altLang="zh-CN" dirty="0" err="1"/>
              <a:t>fro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  <a:r>
              <a:rPr lang="zh-CN" altLang="en-US" dirty="0"/>
              <a:t> </a:t>
            </a:r>
            <a:r>
              <a:rPr lang="en-US" altLang="zh-CN" dirty="0"/>
              <a:t>increases.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BDC5-D576-0149-AD4A-702E6DF0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build-up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BA4B-79BC-CC43-A2AB-3C20C00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71429" cy="316310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Reinhart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Rogoff</a:t>
            </a:r>
            <a:r>
              <a:rPr lang="zh-CN" altLang="en-US" dirty="0"/>
              <a:t> </a:t>
            </a:r>
            <a:r>
              <a:rPr lang="en-US" altLang="zh-CN" dirty="0"/>
              <a:t>(2008)</a:t>
            </a:r>
          </a:p>
          <a:p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eighteen</a:t>
            </a:r>
            <a:r>
              <a:rPr lang="zh-CN" altLang="en-US" dirty="0"/>
              <a:t> </a:t>
            </a:r>
            <a:r>
              <a:rPr lang="en-US" altLang="zh-CN" dirty="0"/>
              <a:t>bank-centered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postwar</a:t>
            </a:r>
            <a:r>
              <a:rPr lang="zh-CN" altLang="en-US" dirty="0"/>
              <a:t> </a:t>
            </a:r>
            <a:r>
              <a:rPr lang="en-US" altLang="zh-CN" dirty="0"/>
              <a:t>period,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subset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“The</a:t>
            </a:r>
            <a:r>
              <a:rPr lang="zh-CN" altLang="en-US" dirty="0"/>
              <a:t> </a:t>
            </a:r>
            <a:r>
              <a:rPr lang="en-US" altLang="zh-CN" dirty="0"/>
              <a:t>Five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Crises”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Spain</a:t>
            </a:r>
            <a:r>
              <a:rPr lang="zh-CN" altLang="en-US" dirty="0"/>
              <a:t> </a:t>
            </a:r>
            <a:r>
              <a:rPr lang="en-US" altLang="zh-CN" dirty="0"/>
              <a:t>(1977),</a:t>
            </a:r>
            <a:r>
              <a:rPr lang="zh-CN" altLang="en-US" dirty="0"/>
              <a:t> </a:t>
            </a:r>
            <a:r>
              <a:rPr lang="en-US" altLang="zh-CN" dirty="0"/>
              <a:t>Norway</a:t>
            </a:r>
            <a:r>
              <a:rPr lang="zh-CN" altLang="en-US" dirty="0"/>
              <a:t> </a:t>
            </a:r>
            <a:r>
              <a:rPr lang="en-US" altLang="zh-CN" dirty="0"/>
              <a:t>(1987),</a:t>
            </a:r>
            <a:r>
              <a:rPr lang="zh-CN" altLang="en-US" dirty="0"/>
              <a:t> </a:t>
            </a:r>
            <a:r>
              <a:rPr lang="en-US" altLang="zh-CN" dirty="0"/>
              <a:t>Finland(1991)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Sweden</a:t>
            </a:r>
            <a:r>
              <a:rPr lang="zh-CN" altLang="en-US" dirty="0"/>
              <a:t> </a:t>
            </a:r>
            <a:r>
              <a:rPr lang="en-US" altLang="zh-CN" dirty="0"/>
              <a:t>(1991)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Japan(1992)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relationship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prices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crises.</a:t>
            </a:r>
            <a:r>
              <a:rPr lang="zh-CN" altLang="en-US" dirty="0"/>
              <a:t> </a:t>
            </a:r>
            <a:r>
              <a:rPr lang="en-US" altLang="zh-CN" dirty="0"/>
              <a:t>(Date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crisis).</a:t>
            </a:r>
          </a:p>
          <a:p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concluded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2007-2009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special,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follows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build-ups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fragility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typical.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6C3B5-0937-C64D-9C44-00212CA7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075" y="2015732"/>
            <a:ext cx="4282633" cy="31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B522-113D-9C4F-950D-601B80A1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340B-34C2-CA40-8186-40EA56884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Panics:</a:t>
            </a:r>
            <a:r>
              <a:rPr lang="zh-CN" altLang="en-US" dirty="0"/>
              <a:t> </a:t>
            </a:r>
            <a:r>
              <a:rPr lang="en-US" altLang="zh-CN" dirty="0"/>
              <a:t>August</a:t>
            </a:r>
            <a:r>
              <a:rPr lang="zh-CN" altLang="en-US" dirty="0"/>
              <a:t> </a:t>
            </a:r>
            <a:r>
              <a:rPr lang="en-US" altLang="zh-CN" dirty="0"/>
              <a:t>2007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September-October</a:t>
            </a:r>
            <a:r>
              <a:rPr lang="zh-CN" altLang="en-US" dirty="0"/>
              <a:t> </a:t>
            </a:r>
            <a:r>
              <a:rPr lang="en-US" altLang="zh-CN" dirty="0"/>
              <a:t>2008</a:t>
            </a:r>
          </a:p>
          <a:p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crises</a:t>
            </a:r>
            <a:r>
              <a:rPr lang="zh-CN" altLang="en-US" dirty="0"/>
              <a:t> </a:t>
            </a:r>
            <a:r>
              <a:rPr lang="en-US" altLang="zh-CN" dirty="0"/>
              <a:t>worked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repo</a:t>
            </a:r>
            <a:r>
              <a:rPr lang="zh-CN" altLang="en-US" dirty="0"/>
              <a:t> </a:t>
            </a:r>
            <a:r>
              <a:rPr lang="en-US" altLang="zh-CN" dirty="0"/>
              <a:t>market,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weakened</a:t>
            </a:r>
            <a:r>
              <a:rPr lang="zh-CN" altLang="en-US" dirty="0"/>
              <a:t> </a:t>
            </a:r>
            <a:r>
              <a:rPr lang="en-US" altLang="zh-CN" dirty="0"/>
              <a:t>considerably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August</a:t>
            </a:r>
            <a:r>
              <a:rPr lang="zh-CN" altLang="en-US" dirty="0"/>
              <a:t> </a:t>
            </a:r>
            <a:r>
              <a:rPr lang="en-US" altLang="zh-CN" dirty="0"/>
              <a:t>2007,</a:t>
            </a:r>
            <a:r>
              <a:rPr lang="zh-CN" altLang="en-US" dirty="0"/>
              <a:t> </a:t>
            </a:r>
            <a:r>
              <a:rPr lang="en-US" altLang="zh-CN" dirty="0"/>
              <a:t>limped</a:t>
            </a:r>
            <a:r>
              <a:rPr lang="zh-CN" altLang="en-US" dirty="0"/>
              <a:t> </a:t>
            </a:r>
            <a:r>
              <a:rPr lang="en-US" altLang="zh-CN" dirty="0"/>
              <a:t>along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partially</a:t>
            </a:r>
            <a:r>
              <a:rPr lang="zh-CN" altLang="en-US" dirty="0"/>
              <a:t> </a:t>
            </a:r>
            <a:r>
              <a:rPr lang="en-US" altLang="zh-CN" dirty="0"/>
              <a:t>collapsed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intermediaries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increasingly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finance</a:t>
            </a:r>
            <a:r>
              <a:rPr lang="zh-CN" altLang="en-US" dirty="0"/>
              <a:t> </a:t>
            </a:r>
            <a:r>
              <a:rPr lang="en-US" altLang="zh-CN" dirty="0"/>
              <a:t>long-term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assets.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2007,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around</a:t>
            </a:r>
            <a:r>
              <a:rPr lang="zh-CN" altLang="en-US" dirty="0"/>
              <a:t> </a:t>
            </a:r>
            <a:r>
              <a:rPr lang="en-US" altLang="zh-CN" dirty="0"/>
              <a:t>$1.2</a:t>
            </a:r>
            <a:r>
              <a:rPr lang="zh-CN" altLang="en-US" dirty="0"/>
              <a:t> </a:t>
            </a:r>
            <a:r>
              <a:rPr lang="en-US" altLang="zh-CN" dirty="0"/>
              <a:t>trillion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ABCP</a:t>
            </a:r>
            <a:r>
              <a:rPr lang="zh-CN" altLang="en-US" dirty="0"/>
              <a:t> </a:t>
            </a:r>
            <a:r>
              <a:rPr lang="en-US" altLang="zh-CN" dirty="0"/>
              <a:t>outstanding.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2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B522-113D-9C4F-950D-601B80A1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340B-34C2-CA40-8186-40EA5688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066" y="2015733"/>
            <a:ext cx="5347504" cy="3057244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ABCP</a:t>
            </a:r>
            <a:r>
              <a:rPr lang="zh-CN" altLang="en-US" dirty="0"/>
              <a:t> </a:t>
            </a:r>
            <a:r>
              <a:rPr lang="en-US" altLang="zh-CN" dirty="0"/>
              <a:t>programs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2007.</a:t>
            </a:r>
          </a:p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occurring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despite</a:t>
            </a:r>
            <a:r>
              <a:rPr lang="zh-CN" altLang="en-US" dirty="0"/>
              <a:t> </a:t>
            </a:r>
            <a:r>
              <a:rPr lang="en-US" altLang="zh-CN" dirty="0"/>
              <a:t>having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ten</a:t>
            </a:r>
            <a:r>
              <a:rPr lang="zh-CN" altLang="en-US" dirty="0"/>
              <a:t> </a:t>
            </a:r>
            <a:r>
              <a:rPr lang="en-US" altLang="zh-CN" dirty="0"/>
              <a:t>percent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CP</a:t>
            </a:r>
            <a:r>
              <a:rPr lang="zh-CN" altLang="en-US" dirty="0"/>
              <a:t> </a:t>
            </a:r>
            <a:r>
              <a:rPr lang="en-US" altLang="zh-CN" dirty="0"/>
              <a:t>maturing.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Beginning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August</a:t>
            </a:r>
            <a:r>
              <a:rPr lang="zh-CN" altLang="en-US" dirty="0"/>
              <a:t> </a:t>
            </a:r>
            <a:r>
              <a:rPr lang="en-US" altLang="zh-CN" dirty="0"/>
              <a:t>7,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increased</a:t>
            </a:r>
            <a:r>
              <a:rPr lang="zh-CN" altLang="en-US" dirty="0"/>
              <a:t> </a:t>
            </a:r>
            <a:r>
              <a:rPr lang="en-US" altLang="zh-CN" dirty="0"/>
              <a:t>dramatically,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likelihood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exiting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later</a:t>
            </a:r>
            <a:r>
              <a:rPr lang="zh-CN" altLang="en-US" dirty="0"/>
              <a:t> </a:t>
            </a:r>
            <a:r>
              <a:rPr lang="en-US" altLang="zh-CN" dirty="0"/>
              <a:t>issuance</a:t>
            </a:r>
            <a:r>
              <a:rPr lang="zh-CN" altLang="en-US" dirty="0"/>
              <a:t> </a:t>
            </a:r>
            <a:r>
              <a:rPr lang="en-US" altLang="zh-CN" dirty="0"/>
              <a:t>fell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tandem.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2007,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40</a:t>
            </a:r>
            <a:r>
              <a:rPr lang="zh-CN" altLang="en-US" dirty="0"/>
              <a:t> </a:t>
            </a:r>
            <a:r>
              <a:rPr lang="en-US" altLang="zh-CN" dirty="0"/>
              <a:t>percent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programs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unable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finance</a:t>
            </a:r>
            <a:r>
              <a:rPr lang="zh-CN" altLang="en-US" dirty="0"/>
              <a:t> </a:t>
            </a:r>
            <a:r>
              <a:rPr lang="en-US" altLang="zh-CN" dirty="0"/>
              <a:t>themselves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short-term</a:t>
            </a:r>
            <a:r>
              <a:rPr lang="zh-CN" altLang="en-US" dirty="0"/>
              <a:t> </a:t>
            </a:r>
            <a:r>
              <a:rPr lang="en-US" altLang="zh-CN" dirty="0"/>
              <a:t>market.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programs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likely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risk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liquidity</a:t>
            </a:r>
            <a:r>
              <a:rPr lang="zh-CN" altLang="en-US" dirty="0"/>
              <a:t> </a:t>
            </a:r>
            <a:r>
              <a:rPr lang="en-US" altLang="zh-CN" dirty="0"/>
              <a:t>risk.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ABCP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fell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$350</a:t>
            </a:r>
            <a:r>
              <a:rPr lang="zh-CN" altLang="en-US" dirty="0"/>
              <a:t> </a:t>
            </a:r>
            <a:r>
              <a:rPr lang="en-US" altLang="zh-CN" dirty="0"/>
              <a:t>billion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half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2007.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FD981-B798-D043-84C6-6F8E424D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650" y="2015732"/>
            <a:ext cx="4082373" cy="30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7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B522-113D-9C4F-950D-601B80A1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340B-34C2-CA40-8186-40EA56884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sponsor-based</a:t>
            </a:r>
            <a:r>
              <a:rPr lang="zh-CN" altLang="en-US" dirty="0"/>
              <a:t> </a:t>
            </a:r>
            <a:r>
              <a:rPr lang="en-US" altLang="zh-CN" dirty="0"/>
              <a:t>rescue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MMFs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2007</a:t>
            </a:r>
            <a:r>
              <a:rPr lang="zh-CN" altLang="en-US" dirty="0"/>
              <a:t> </a:t>
            </a:r>
            <a:r>
              <a:rPr lang="en-US" altLang="zh-CN" dirty="0"/>
              <a:t>prevented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investors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funds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year,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solidified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expectation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MMF’s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bailed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sponsors.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expectation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belief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MMFs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super-safe</a:t>
            </a:r>
            <a:r>
              <a:rPr lang="zh-CN" altLang="en-US" dirty="0"/>
              <a:t> </a:t>
            </a:r>
            <a:r>
              <a:rPr lang="en-US" altLang="zh-CN" dirty="0"/>
              <a:t>money-like</a:t>
            </a:r>
            <a:r>
              <a:rPr lang="zh-CN" altLang="en-US" dirty="0"/>
              <a:t> </a:t>
            </a:r>
            <a:r>
              <a:rPr lang="en-US" altLang="zh-CN" dirty="0"/>
              <a:t>instruments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require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diligence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investors.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environment,</a:t>
            </a:r>
            <a:r>
              <a:rPr lang="zh-CN" altLang="en-US" dirty="0"/>
              <a:t> </a:t>
            </a:r>
            <a:r>
              <a:rPr lang="en-US" altLang="zh-CN" dirty="0"/>
              <a:t>investors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highest-yielding</a:t>
            </a:r>
            <a:r>
              <a:rPr lang="zh-CN" altLang="en-US" dirty="0"/>
              <a:t> </a:t>
            </a:r>
            <a:r>
              <a:rPr lang="en-US" altLang="zh-CN" dirty="0"/>
              <a:t>funds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perceived</a:t>
            </a:r>
            <a:r>
              <a:rPr lang="zh-CN" altLang="en-US" dirty="0"/>
              <a:t> </a:t>
            </a:r>
            <a:r>
              <a:rPr lang="en-US" altLang="zh-CN" dirty="0"/>
              <a:t>risks.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9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6A41-68AA-FD40-9B02-D422EE8D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Bankruptcy of Lehman Brothers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CF5F-1631-0646-B335-32F21343F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filing for Chapter 11 bankruptcy protection by financial services firm Lehman Brothers on September 15, 2008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741E5-433A-1944-9782-E34D736D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72" y="3009944"/>
            <a:ext cx="5513408" cy="27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4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A0D8-221B-5642-A506-F9242DA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panics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4D0CB5-1D3E-6644-93A6-DA1F6B840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9843" y="2027698"/>
            <a:ext cx="3387484" cy="365547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3897A-A63D-7F44-8170-99EEB1657DA8}"/>
              </a:ext>
            </a:extLst>
          </p:cNvPr>
          <p:cNvSpPr txBox="1">
            <a:spLocks/>
          </p:cNvSpPr>
          <p:nvPr/>
        </p:nvSpPr>
        <p:spPr>
          <a:xfrm>
            <a:off x="1451579" y="2015732"/>
            <a:ext cx="6025667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Panel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growth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MMFs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1998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2010.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assets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MMFs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$2</a:t>
            </a:r>
            <a:r>
              <a:rPr lang="zh-CN" altLang="en-US" dirty="0"/>
              <a:t> </a:t>
            </a:r>
            <a:r>
              <a:rPr lang="en-US" altLang="zh-CN" dirty="0"/>
              <a:t>trillion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ABCP</a:t>
            </a:r>
            <a:r>
              <a:rPr lang="zh-CN" altLang="en-US" dirty="0"/>
              <a:t> </a:t>
            </a:r>
            <a:r>
              <a:rPr lang="en-US" altLang="zh-CN" dirty="0"/>
              <a:t>crisis,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September</a:t>
            </a:r>
            <a:r>
              <a:rPr lang="zh-CN" altLang="en-US" dirty="0"/>
              <a:t> </a:t>
            </a:r>
            <a:r>
              <a:rPr lang="en-US" altLang="zh-CN" dirty="0"/>
              <a:t>2008,</a:t>
            </a:r>
            <a:r>
              <a:rPr lang="zh-CN" altLang="en-US" dirty="0"/>
              <a:t> </a:t>
            </a:r>
            <a:r>
              <a:rPr lang="en-US" altLang="zh-CN" dirty="0"/>
              <a:t>MMF</a:t>
            </a:r>
            <a:r>
              <a:rPr lang="zh-CN" altLang="en-US" dirty="0"/>
              <a:t> </a:t>
            </a:r>
            <a:r>
              <a:rPr lang="en-US" altLang="zh-CN" dirty="0"/>
              <a:t>assets</a:t>
            </a:r>
            <a:r>
              <a:rPr lang="zh-CN" altLang="en-US" dirty="0"/>
              <a:t> </a:t>
            </a:r>
            <a:r>
              <a:rPr lang="en-US" altLang="zh-CN" dirty="0"/>
              <a:t>had</a:t>
            </a:r>
            <a:r>
              <a:rPr lang="zh-CN" altLang="en-US" dirty="0"/>
              <a:t> </a:t>
            </a:r>
            <a:r>
              <a:rPr lang="en-US" altLang="zh-CN" dirty="0"/>
              <a:t>increased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50%.</a:t>
            </a:r>
          </a:p>
          <a:p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bankruptcy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shock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MMFs.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sharp</a:t>
            </a:r>
            <a:r>
              <a:rPr lang="zh-CN" altLang="en-US" dirty="0"/>
              <a:t> </a:t>
            </a:r>
            <a:r>
              <a:rPr lang="en-US" altLang="zh-CN" dirty="0"/>
              <a:t>outflow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prime</a:t>
            </a:r>
            <a:r>
              <a:rPr lang="zh-CN" altLang="en-US" dirty="0"/>
              <a:t> </a:t>
            </a:r>
            <a:r>
              <a:rPr lang="en-US" altLang="zh-CN" dirty="0"/>
              <a:t>MMFs</a:t>
            </a:r>
            <a:r>
              <a:rPr lang="zh-CN" altLang="en-US" dirty="0"/>
              <a:t> </a:t>
            </a:r>
            <a:r>
              <a:rPr lang="en-US" altLang="zh-CN" dirty="0"/>
              <a:t>transferred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government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funds.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caused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disruption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funding</a:t>
            </a:r>
            <a:r>
              <a:rPr lang="zh-CN" altLang="en-US" dirty="0"/>
              <a:t> </a:t>
            </a:r>
            <a:r>
              <a:rPr lang="en-US" altLang="zh-CN" dirty="0"/>
              <a:t>markets.</a:t>
            </a:r>
            <a:r>
              <a:rPr lang="zh-CN" altLang="en-US" dirty="0"/>
              <a:t> </a:t>
            </a:r>
            <a:r>
              <a:rPr lang="en-US" altLang="zh-CN" dirty="0"/>
              <a:t>(liquidity</a:t>
            </a:r>
            <a:r>
              <a:rPr lang="zh-CN" altLang="en-US" dirty="0"/>
              <a:t> </a:t>
            </a:r>
            <a:r>
              <a:rPr lang="en-US" altLang="zh-CN" dirty="0"/>
              <a:t>supply</a:t>
            </a:r>
            <a:r>
              <a:rPr lang="zh-CN" altLang="en-US" dirty="0"/>
              <a:t> </a:t>
            </a:r>
            <a:r>
              <a:rPr lang="en-US" altLang="zh-CN" dirty="0"/>
              <a:t>lost)</a:t>
            </a:r>
          </a:p>
          <a:p>
            <a:r>
              <a:rPr lang="en-US" altLang="zh-CN" dirty="0"/>
              <a:t>Panel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Reserve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Fund</a:t>
            </a:r>
            <a:r>
              <a:rPr lang="zh-CN" altLang="en-US" dirty="0"/>
              <a:t> </a:t>
            </a:r>
            <a:r>
              <a:rPr lang="en-US" altLang="zh-CN" dirty="0"/>
              <a:t>began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risk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years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crisis.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2001,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</a:t>
            </a:r>
            <a:r>
              <a:rPr lang="zh-CN" altLang="en-US" dirty="0"/>
              <a:t> </a:t>
            </a:r>
            <a:r>
              <a:rPr lang="en-US" altLang="zh-CN" dirty="0"/>
              <a:t>yield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investors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fund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below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prime</a:t>
            </a:r>
            <a:r>
              <a:rPr lang="zh-CN" altLang="en-US" dirty="0"/>
              <a:t> </a:t>
            </a:r>
            <a:r>
              <a:rPr lang="en-US" altLang="zh-CN" dirty="0"/>
              <a:t>funds.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began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creep</a:t>
            </a:r>
            <a:r>
              <a:rPr lang="zh-CN" altLang="en-US" dirty="0"/>
              <a:t> </a:t>
            </a:r>
            <a:r>
              <a:rPr lang="en-US" altLang="zh-CN" dirty="0"/>
              <a:t>upwards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2007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2008.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holder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commercial</a:t>
            </a:r>
            <a:r>
              <a:rPr lang="zh-CN" altLang="en-US" dirty="0"/>
              <a:t> </a:t>
            </a:r>
            <a:r>
              <a:rPr lang="en-US" altLang="zh-CN" dirty="0"/>
              <a:t>Paper,</a:t>
            </a:r>
            <a:r>
              <a:rPr lang="zh-CN" altLang="en-US" dirty="0"/>
              <a:t> </a:t>
            </a:r>
            <a:r>
              <a:rPr lang="en-US" altLang="zh-CN" dirty="0"/>
              <a:t>Reserve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unable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bankruptcy.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3959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B522-113D-9C4F-950D-601B80A1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340B-34C2-CA40-8186-40EA56884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ABCP</a:t>
            </a:r>
            <a:r>
              <a:rPr lang="zh-CN" altLang="en-US" dirty="0"/>
              <a:t> </a:t>
            </a:r>
            <a:r>
              <a:rPr lang="en-US" altLang="zh-CN" dirty="0"/>
              <a:t>panic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driven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weakness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subprime</a:t>
            </a:r>
            <a:r>
              <a:rPr lang="zh-CN" altLang="en-US" dirty="0"/>
              <a:t> </a:t>
            </a:r>
            <a:r>
              <a:rPr lang="en-US" altLang="zh-CN" dirty="0"/>
              <a:t>market.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eventual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MMFs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triggered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bankruptcy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repo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played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role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contagion.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losses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mortgages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near</a:t>
            </a:r>
            <a:r>
              <a:rPr lang="zh-CN" altLang="en-US" dirty="0"/>
              <a:t> </a:t>
            </a:r>
            <a:r>
              <a:rPr lang="en-US" altLang="zh-CN" dirty="0"/>
              <a:t>collapse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system.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exceed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insured</a:t>
            </a:r>
            <a:r>
              <a:rPr lang="zh-CN" altLang="en-US" dirty="0"/>
              <a:t> </a:t>
            </a:r>
            <a:r>
              <a:rPr lang="en-US" altLang="zh-CN" dirty="0"/>
              <a:t>deposit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trillions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dollars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repo</a:t>
            </a:r>
            <a:r>
              <a:rPr lang="zh-CN" altLang="en-US" dirty="0"/>
              <a:t> </a:t>
            </a:r>
            <a:r>
              <a:rPr lang="en-US" altLang="zh-CN" dirty="0"/>
              <a:t>markets.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beginning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2007,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haircuts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near</a:t>
            </a:r>
            <a:r>
              <a:rPr lang="zh-CN" altLang="en-US" dirty="0"/>
              <a:t> </a:t>
            </a:r>
            <a:r>
              <a:rPr lang="en-US" altLang="zh-CN" dirty="0"/>
              <a:t>0.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Haircuts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shock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ABCP</a:t>
            </a:r>
            <a:r>
              <a:rPr lang="zh-CN" altLang="en-US" dirty="0"/>
              <a:t> </a:t>
            </a:r>
            <a:r>
              <a:rPr lang="en-US" altLang="zh-CN" dirty="0"/>
              <a:t>panic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continue</a:t>
            </a:r>
            <a:r>
              <a:rPr lang="zh-CN" altLang="en-US" dirty="0"/>
              <a:t> 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steady</a:t>
            </a:r>
            <a:r>
              <a:rPr lang="zh-CN" altLang="en-US" dirty="0"/>
              <a:t> </a:t>
            </a:r>
            <a:r>
              <a:rPr lang="en-US" altLang="zh-CN" dirty="0"/>
              <a:t>rise</a:t>
            </a:r>
            <a:r>
              <a:rPr lang="zh-CN" altLang="en-US" dirty="0"/>
              <a:t> </a:t>
            </a:r>
            <a:r>
              <a:rPr lang="en-US" altLang="zh-CN" dirty="0"/>
              <a:t>throughout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year.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25%</a:t>
            </a:r>
            <a:r>
              <a:rPr lang="zh-CN" altLang="en-US" dirty="0"/>
              <a:t> </a:t>
            </a:r>
            <a:r>
              <a:rPr lang="en-US" altLang="zh-CN" dirty="0"/>
              <a:t>haircuts</a:t>
            </a:r>
            <a:r>
              <a:rPr lang="zh-CN" altLang="en-US" dirty="0"/>
              <a:t> </a:t>
            </a:r>
            <a:r>
              <a:rPr lang="en-US" altLang="zh-CN" dirty="0"/>
              <a:t>rise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2007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Bankruptcy.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63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B522-113D-9C4F-950D-601B80A1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340B-34C2-CA40-8186-40EA5688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1105" cy="345061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subprime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had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direct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ABCP</a:t>
            </a:r>
            <a:r>
              <a:rPr lang="zh-CN" altLang="en-US" dirty="0"/>
              <a:t> </a:t>
            </a:r>
            <a:r>
              <a:rPr lang="en-US" altLang="zh-CN" dirty="0"/>
              <a:t>programs.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  <a:r>
              <a:rPr lang="zh-CN" altLang="en-US" dirty="0"/>
              <a:t> </a:t>
            </a:r>
            <a:r>
              <a:rPr lang="en-US" altLang="zh-CN" dirty="0"/>
              <a:t>drops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subprime-related</a:t>
            </a:r>
            <a:r>
              <a:rPr lang="zh-CN" altLang="en-US" dirty="0"/>
              <a:t> </a:t>
            </a:r>
            <a:r>
              <a:rPr lang="en-US" altLang="zh-CN" dirty="0"/>
              <a:t>securities</a:t>
            </a:r>
            <a:r>
              <a:rPr lang="zh-CN" altLang="en-US" dirty="0"/>
              <a:t> </a:t>
            </a:r>
            <a:r>
              <a:rPr lang="en-US" altLang="zh-CN" dirty="0"/>
              <a:t>caused</a:t>
            </a:r>
            <a:r>
              <a:rPr lang="zh-CN" altLang="en-US" dirty="0"/>
              <a:t> </a:t>
            </a:r>
            <a:r>
              <a:rPr lang="en-US" altLang="zh-CN" dirty="0"/>
              <a:t>unprecedented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MMFs.</a:t>
            </a:r>
          </a:p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panic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August</a:t>
            </a:r>
            <a:r>
              <a:rPr lang="zh-CN" altLang="en-US" dirty="0"/>
              <a:t> </a:t>
            </a:r>
            <a:r>
              <a:rPr lang="en-US" altLang="zh-CN" dirty="0"/>
              <a:t>2007,</a:t>
            </a:r>
            <a:r>
              <a:rPr lang="zh-CN" altLang="en-US" dirty="0"/>
              <a:t> </a:t>
            </a:r>
            <a:r>
              <a:rPr lang="en-US" altLang="zh-CN" dirty="0"/>
              <a:t>interbank</a:t>
            </a:r>
            <a:r>
              <a:rPr lang="zh-CN" altLang="en-US" dirty="0"/>
              <a:t> </a:t>
            </a:r>
            <a:r>
              <a:rPr lang="en-US" altLang="zh-CN" dirty="0"/>
              <a:t>markets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recover,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spreads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secured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unsecured</a:t>
            </a:r>
            <a:r>
              <a:rPr lang="zh-CN" altLang="en-US" dirty="0"/>
              <a:t> </a:t>
            </a:r>
            <a:r>
              <a:rPr lang="en-US" altLang="zh-CN" dirty="0"/>
              <a:t>funding</a:t>
            </a:r>
            <a:r>
              <a:rPr lang="zh-CN" altLang="en-US" dirty="0"/>
              <a:t> </a:t>
            </a:r>
            <a:r>
              <a:rPr lang="en-US" altLang="zh-CN" dirty="0"/>
              <a:t>remaining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levels</a:t>
            </a:r>
            <a:r>
              <a:rPr lang="zh-CN" altLang="en-US" dirty="0"/>
              <a:t> </a:t>
            </a:r>
            <a:r>
              <a:rPr lang="en-US" altLang="zh-CN" dirty="0"/>
              <a:t>throughout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year.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pressure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manifested</a:t>
            </a:r>
            <a:r>
              <a:rPr lang="zh-CN" altLang="en-US" dirty="0"/>
              <a:t> </a:t>
            </a:r>
            <a:r>
              <a:rPr lang="en-US" altLang="zh-CN" dirty="0"/>
              <a:t>itself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repo</a:t>
            </a:r>
            <a:r>
              <a:rPr lang="zh-CN" altLang="en-US" dirty="0"/>
              <a:t> </a:t>
            </a:r>
            <a:r>
              <a:rPr lang="en-US" altLang="zh-CN" dirty="0"/>
              <a:t>markets,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haircuts</a:t>
            </a:r>
            <a:r>
              <a:rPr lang="zh-CN" altLang="en-US" dirty="0"/>
              <a:t> </a:t>
            </a:r>
            <a:r>
              <a:rPr lang="en-US" altLang="zh-CN" dirty="0"/>
              <a:t>grew</a:t>
            </a:r>
            <a:r>
              <a:rPr lang="zh-CN" altLang="en-US" dirty="0"/>
              <a:t> </a:t>
            </a:r>
            <a:r>
              <a:rPr lang="en-US" altLang="zh-CN" dirty="0"/>
              <a:t>steadily</a:t>
            </a:r>
            <a:r>
              <a:rPr lang="zh-CN" altLang="en-US" dirty="0"/>
              <a:t> </a:t>
            </a:r>
            <a:r>
              <a:rPr lang="en-US" altLang="zh-CN" dirty="0"/>
              <a:t>throughout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year,</a:t>
            </a:r>
            <a:r>
              <a:rPr lang="zh-CN" altLang="en-US" dirty="0"/>
              <a:t> </a:t>
            </a:r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funding</a:t>
            </a:r>
            <a:r>
              <a:rPr lang="zh-CN" altLang="en-US" dirty="0"/>
              <a:t> </a:t>
            </a:r>
            <a:r>
              <a:rPr lang="en-US" altLang="zh-CN" dirty="0"/>
              <a:t>pressure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intermediaries.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pressure</a:t>
            </a:r>
            <a:r>
              <a:rPr lang="zh-CN" altLang="en-US" dirty="0"/>
              <a:t> </a:t>
            </a:r>
            <a:r>
              <a:rPr lang="en-US" altLang="zh-CN" dirty="0"/>
              <a:t>finally</a:t>
            </a:r>
            <a:r>
              <a:rPr lang="zh-CN" altLang="en-US" dirty="0"/>
              <a:t> </a:t>
            </a:r>
            <a:r>
              <a:rPr lang="en-US" altLang="zh-CN" dirty="0"/>
              <a:t>claimed</a:t>
            </a:r>
            <a:r>
              <a:rPr lang="zh-CN" altLang="en-US" dirty="0"/>
              <a:t> </a:t>
            </a:r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Brothers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victim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stressed</a:t>
            </a:r>
            <a:r>
              <a:rPr lang="zh-CN" altLang="en-US" dirty="0"/>
              <a:t> </a:t>
            </a:r>
            <a:r>
              <a:rPr lang="en-US" altLang="zh-CN" dirty="0"/>
              <a:t>interbank</a:t>
            </a:r>
            <a:r>
              <a:rPr lang="zh-CN" altLang="en-US" dirty="0"/>
              <a:t> </a:t>
            </a:r>
            <a:r>
              <a:rPr lang="en-US" altLang="zh-CN" dirty="0"/>
              <a:t>markets</a:t>
            </a:r>
            <a:r>
              <a:rPr lang="zh-CN" altLang="en-US" dirty="0"/>
              <a:t> </a:t>
            </a:r>
            <a:r>
              <a:rPr lang="en-US" altLang="zh-CN" dirty="0"/>
              <a:t>nearly</a:t>
            </a:r>
            <a:r>
              <a:rPr lang="zh-CN" altLang="en-US" dirty="0"/>
              <a:t> </a:t>
            </a:r>
            <a:r>
              <a:rPr lang="en-US" altLang="zh-CN" dirty="0"/>
              <a:t>collapsed.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D9BC8-7188-1E44-8022-BC3E452D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489" y="2015732"/>
            <a:ext cx="4608719" cy="28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21AF-22E3-1D42-BF98-C236291D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FFCE4-8612-044C-AC31-DF6E0435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Brie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Short-Term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policies.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IMF</a:t>
            </a:r>
            <a:r>
              <a:rPr lang="zh-CN" altLang="en-US" dirty="0"/>
              <a:t> </a:t>
            </a:r>
            <a:r>
              <a:rPr lang="en-US" altLang="zh-CN" dirty="0"/>
              <a:t>looked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short-term</a:t>
            </a:r>
            <a:r>
              <a:rPr lang="zh-CN" altLang="en-US" dirty="0"/>
              <a:t> </a:t>
            </a:r>
            <a:r>
              <a:rPr lang="en-US" altLang="zh-CN" dirty="0"/>
              <a:t>reaction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ESI</a:t>
            </a:r>
            <a:r>
              <a:rPr lang="zh-CN" altLang="en-US" dirty="0"/>
              <a:t> </a:t>
            </a:r>
            <a:r>
              <a:rPr lang="en-US" altLang="zh-CN" dirty="0"/>
              <a:t>(economics</a:t>
            </a:r>
            <a:r>
              <a:rPr lang="zh-CN" altLang="en-US" dirty="0"/>
              <a:t> </a:t>
            </a:r>
            <a:r>
              <a:rPr lang="en-US" altLang="zh-CN" dirty="0"/>
              <a:t>stress</a:t>
            </a:r>
            <a:r>
              <a:rPr lang="zh-CN" altLang="en-US" dirty="0"/>
              <a:t> </a:t>
            </a:r>
            <a:r>
              <a:rPr lang="en-US" altLang="zh-CN" dirty="0"/>
              <a:t>index)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FSI</a:t>
            </a:r>
            <a:r>
              <a:rPr lang="zh-CN" altLang="en-US" dirty="0"/>
              <a:t> </a:t>
            </a:r>
            <a:r>
              <a:rPr lang="en-US" altLang="zh-CN" dirty="0"/>
              <a:t>(financial</a:t>
            </a:r>
            <a:r>
              <a:rPr lang="zh-CN" altLang="en-US" dirty="0"/>
              <a:t> </a:t>
            </a:r>
            <a:r>
              <a:rPr lang="en-US" altLang="zh-CN" dirty="0"/>
              <a:t>stress</a:t>
            </a:r>
            <a:r>
              <a:rPr lang="zh-CN" altLang="en-US" dirty="0"/>
              <a:t> </a:t>
            </a:r>
            <a:r>
              <a:rPr lang="en-US" altLang="zh-CN" dirty="0"/>
              <a:t>index)</a:t>
            </a:r>
          </a:p>
          <a:p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central</a:t>
            </a:r>
            <a:r>
              <a:rPr lang="zh-CN" altLang="en-US" dirty="0"/>
              <a:t> </a:t>
            </a:r>
            <a:r>
              <a:rPr lang="en-US" altLang="zh-CN" dirty="0"/>
              <a:t>banks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/>
              <a:t>Interest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cuts: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FSI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/>
              <a:t>Liquidity</a:t>
            </a:r>
            <a:r>
              <a:rPr lang="zh-CN" altLang="en-US" dirty="0"/>
              <a:t> </a:t>
            </a:r>
            <a:r>
              <a:rPr lang="en-US" altLang="zh-CN" dirty="0"/>
              <a:t>support: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interbank</a:t>
            </a:r>
            <a:r>
              <a:rPr lang="zh-CN" altLang="en-US" dirty="0"/>
              <a:t> </a:t>
            </a:r>
            <a:r>
              <a:rPr lang="en-US" altLang="zh-CN" dirty="0"/>
              <a:t>spreads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broader</a:t>
            </a:r>
            <a:r>
              <a:rPr lang="zh-CN" altLang="en-US" dirty="0"/>
              <a:t> </a:t>
            </a:r>
            <a:r>
              <a:rPr lang="en-US" altLang="zh-CN" dirty="0"/>
              <a:t>FSI</a:t>
            </a:r>
            <a:r>
              <a:rPr lang="zh-CN" altLang="en-US" dirty="0"/>
              <a:t> </a:t>
            </a:r>
            <a:r>
              <a:rPr lang="en-US" altLang="zh-CN" dirty="0"/>
              <a:t>measure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pre-Lehman</a:t>
            </a:r>
            <a:r>
              <a:rPr lang="zh-CN" altLang="en-US" dirty="0"/>
              <a:t> </a:t>
            </a:r>
            <a:r>
              <a:rPr lang="en-US" altLang="zh-CN" dirty="0"/>
              <a:t>period.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later</a:t>
            </a:r>
            <a:r>
              <a:rPr lang="zh-CN" altLang="en-US" dirty="0"/>
              <a:t> </a:t>
            </a:r>
            <a:r>
              <a:rPr lang="en-US" altLang="zh-CN" dirty="0"/>
              <a:t>periods,</a:t>
            </a:r>
            <a:r>
              <a:rPr lang="zh-CN" altLang="en-US" dirty="0"/>
              <a:t> </a:t>
            </a:r>
            <a:r>
              <a:rPr lang="en-US" altLang="zh-CN" dirty="0"/>
              <a:t>announcements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liquidity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reliable</a:t>
            </a:r>
            <a:r>
              <a:rPr lang="zh-CN" altLang="en-US" dirty="0"/>
              <a:t> </a:t>
            </a:r>
            <a:r>
              <a:rPr lang="en-US" altLang="zh-CN" dirty="0"/>
              <a:t>effects,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announcements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anticipated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concerns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solvency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liquidity.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21AF-22E3-1D42-BF98-C236291D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CFC4B-5D13-DE4D-A17D-D9DEE0DC0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4504" y="2021351"/>
            <a:ext cx="4070350" cy="323084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865059-AE9D-C94A-8489-20A1062A4203}"/>
              </a:ext>
            </a:extLst>
          </p:cNvPr>
          <p:cNvSpPr txBox="1">
            <a:spLocks/>
          </p:cNvSpPr>
          <p:nvPr/>
        </p:nvSpPr>
        <p:spPr>
          <a:xfrm>
            <a:off x="1451580" y="2015732"/>
            <a:ext cx="527331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Recapitalization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particularly</a:t>
            </a:r>
            <a:r>
              <a:rPr lang="zh-CN" altLang="en-US" dirty="0"/>
              <a:t> </a:t>
            </a:r>
            <a:r>
              <a:rPr lang="en-US" altLang="zh-CN" dirty="0"/>
              <a:t>effective,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improvements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bank</a:t>
            </a:r>
            <a:r>
              <a:rPr lang="zh-CN" altLang="en-US" dirty="0"/>
              <a:t> </a:t>
            </a:r>
            <a:r>
              <a:rPr lang="en-US" altLang="zh-CN" dirty="0"/>
              <a:t>CDS</a:t>
            </a:r>
            <a:r>
              <a:rPr lang="zh-CN" altLang="en-US" dirty="0"/>
              <a:t> </a:t>
            </a:r>
            <a:r>
              <a:rPr lang="en-US" altLang="zh-CN" dirty="0"/>
              <a:t>spreads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almost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countries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periods.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Asset</a:t>
            </a:r>
            <a:r>
              <a:rPr lang="zh-CN" altLang="en-US" dirty="0"/>
              <a:t> </a:t>
            </a:r>
            <a:r>
              <a:rPr lang="en-US" altLang="zh-CN" dirty="0"/>
              <a:t>purchases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liability</a:t>
            </a:r>
            <a:r>
              <a:rPr lang="zh-CN" altLang="en-US" dirty="0"/>
              <a:t> </a:t>
            </a:r>
            <a:r>
              <a:rPr lang="en-US" altLang="zh-CN" dirty="0"/>
              <a:t>guarantees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weaker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</a:p>
          <a:p>
            <a:r>
              <a:rPr lang="en-US" altLang="zh-CN" dirty="0"/>
              <a:t>Overall,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r>
              <a:rPr lang="zh-CN" altLang="en-US" dirty="0"/>
              <a:t> </a:t>
            </a:r>
            <a:r>
              <a:rPr lang="en-US" altLang="zh-CN" dirty="0"/>
              <a:t>suggests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liquidity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forms</a:t>
            </a:r>
            <a:r>
              <a:rPr lang="zh-CN" altLang="en-US" dirty="0"/>
              <a:t> </a:t>
            </a:r>
            <a:r>
              <a:rPr lang="en-US" altLang="zh-CN" dirty="0"/>
              <a:t>described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calming</a:t>
            </a:r>
            <a:r>
              <a:rPr lang="zh-CN" altLang="en-US" dirty="0"/>
              <a:t> </a:t>
            </a:r>
            <a:r>
              <a:rPr lang="en-US" altLang="zh-CN" dirty="0"/>
              <a:t>interbank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markets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stages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crisis.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fall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later</a:t>
            </a:r>
            <a:r>
              <a:rPr lang="zh-CN" altLang="en-US" dirty="0"/>
              <a:t> </a:t>
            </a:r>
            <a:r>
              <a:rPr lang="en-US" altLang="zh-CN" dirty="0"/>
              <a:t>stages,</a:t>
            </a:r>
            <a:r>
              <a:rPr lang="zh-CN" altLang="en-US" dirty="0"/>
              <a:t> </a:t>
            </a:r>
            <a:r>
              <a:rPr lang="en-US" altLang="zh-CN" dirty="0"/>
              <a:t>capital</a:t>
            </a:r>
            <a:r>
              <a:rPr lang="zh-CN" altLang="en-US" dirty="0"/>
              <a:t> </a:t>
            </a:r>
            <a:r>
              <a:rPr lang="en-US" altLang="zh-CN" dirty="0"/>
              <a:t>injections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policy.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1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E8B-481F-B44A-9730-14CB7486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 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B618-EB3A-7B49-9A91-C38DE752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short-term</a:t>
            </a:r>
            <a:r>
              <a:rPr lang="zh-CN" altLang="en-US" dirty="0"/>
              <a:t> </a:t>
            </a:r>
            <a:r>
              <a:rPr lang="en-US" altLang="zh-CN" dirty="0"/>
              <a:t>debt</a:t>
            </a:r>
            <a:r>
              <a:rPr lang="zh-CN" altLang="en-US" dirty="0"/>
              <a:t> </a:t>
            </a:r>
            <a:r>
              <a:rPr lang="en-US" altLang="zh-CN" dirty="0"/>
              <a:t>created</a:t>
            </a:r>
            <a:r>
              <a:rPr lang="zh-CN" altLang="en-US" dirty="0"/>
              <a:t> </a:t>
            </a:r>
            <a:r>
              <a:rPr lang="en-US" altLang="zh-CN" dirty="0"/>
              <a:t>fear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intermediary</a:t>
            </a:r>
            <a:r>
              <a:rPr lang="zh-CN" altLang="en-US" dirty="0"/>
              <a:t> </a:t>
            </a:r>
            <a:r>
              <a:rPr lang="en-US" altLang="zh-CN" dirty="0"/>
              <a:t>sector,</a:t>
            </a:r>
            <a:r>
              <a:rPr lang="zh-CN" altLang="en-US" dirty="0"/>
              <a:t> </a:t>
            </a:r>
            <a:r>
              <a:rPr lang="en-US" altLang="zh-CN" dirty="0"/>
              <a:t>especially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Brothers.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widespread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confidence,</a:t>
            </a:r>
            <a:r>
              <a:rPr lang="zh-CN" altLang="en-US" dirty="0"/>
              <a:t> </a:t>
            </a:r>
            <a:r>
              <a:rPr lang="en-US" altLang="zh-CN" dirty="0"/>
              <a:t>concerns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solvency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liquidity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counterparties,</a:t>
            </a:r>
            <a:r>
              <a:rPr lang="zh-CN" altLang="en-US" dirty="0"/>
              <a:t> </a:t>
            </a:r>
            <a:r>
              <a:rPr lang="en-US" altLang="zh-CN" dirty="0"/>
              <a:t>reached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sector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economy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intermediaries</a:t>
            </a:r>
            <a:r>
              <a:rPr lang="zh-CN" altLang="en-US" dirty="0"/>
              <a:t> </a:t>
            </a:r>
            <a:r>
              <a:rPr lang="en-US" altLang="zh-CN" dirty="0"/>
              <a:t>began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hoard</a:t>
            </a:r>
            <a:r>
              <a:rPr lang="zh-CN" altLang="en-US" dirty="0"/>
              <a:t> </a:t>
            </a:r>
            <a:r>
              <a:rPr lang="en-US" altLang="zh-CN" dirty="0"/>
              <a:t>cash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stop</a:t>
            </a:r>
            <a:r>
              <a:rPr lang="zh-CN" altLang="en-US" dirty="0"/>
              <a:t> </a:t>
            </a:r>
            <a:r>
              <a:rPr lang="en-US" altLang="zh-CN" dirty="0"/>
              <a:t>lending.</a:t>
            </a:r>
          </a:p>
          <a:p>
            <a:r>
              <a:rPr lang="en-US" altLang="zh-CN" dirty="0"/>
              <a:t>Lending</a:t>
            </a:r>
            <a:r>
              <a:rPr lang="zh-CN" altLang="en-US" dirty="0"/>
              <a:t> </a:t>
            </a:r>
            <a:r>
              <a:rPr lang="en-US" altLang="zh-CN" dirty="0"/>
              <a:t>Volume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fourth</a:t>
            </a:r>
            <a:r>
              <a:rPr lang="zh-CN" altLang="en-US" dirty="0"/>
              <a:t> </a:t>
            </a:r>
            <a:r>
              <a:rPr lang="en-US" altLang="zh-CN" dirty="0"/>
              <a:t>quarter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2008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47%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boo,.</a:t>
            </a:r>
            <a:r>
              <a:rPr lang="zh-CN" altLang="en-US" dirty="0"/>
              <a:t> </a:t>
            </a:r>
            <a:r>
              <a:rPr lang="en-US" altLang="zh-CN" dirty="0"/>
              <a:t>Lending</a:t>
            </a:r>
            <a:r>
              <a:rPr lang="zh-CN" altLang="en-US" dirty="0"/>
              <a:t> </a:t>
            </a:r>
            <a:r>
              <a:rPr lang="en-US" altLang="zh-CN" dirty="0"/>
              <a:t>fell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loans:</a:t>
            </a:r>
            <a:r>
              <a:rPr lang="zh-CN" altLang="en-US" dirty="0"/>
              <a:t> </a:t>
            </a:r>
            <a:r>
              <a:rPr lang="en-US" altLang="zh-CN" dirty="0"/>
              <a:t>investment</a:t>
            </a:r>
            <a:r>
              <a:rPr lang="zh-CN" altLang="en-US" dirty="0"/>
              <a:t> </a:t>
            </a:r>
            <a:r>
              <a:rPr lang="en-US" altLang="zh-CN" dirty="0"/>
              <a:t>grade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non-investment</a:t>
            </a:r>
            <a:r>
              <a:rPr lang="zh-CN" altLang="en-US" dirty="0"/>
              <a:t> </a:t>
            </a:r>
            <a:r>
              <a:rPr lang="en-US" altLang="zh-CN" dirty="0"/>
              <a:t>grade;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  <a:r>
              <a:rPr lang="zh-CN" altLang="en-US" dirty="0"/>
              <a:t> </a:t>
            </a:r>
            <a:r>
              <a:rPr lang="en-US" altLang="zh-CN" dirty="0"/>
              <a:t>loans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lines,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corporate</a:t>
            </a:r>
            <a:r>
              <a:rPr lang="zh-CN" altLang="en-US" dirty="0"/>
              <a:t> </a:t>
            </a:r>
            <a:r>
              <a:rPr lang="en-US" altLang="zh-CN" dirty="0"/>
              <a:t>restructuring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corporate</a:t>
            </a:r>
            <a:r>
              <a:rPr lang="zh-CN" altLang="en-US" dirty="0"/>
              <a:t> </a:t>
            </a:r>
            <a:r>
              <a:rPr lang="en-US" altLang="zh-CN" dirty="0"/>
              <a:t>purposes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capital.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0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E8B-481F-B44A-9730-14CB7486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 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B618-EB3A-7B49-9A91-C38DE752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Banks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vulnerable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run,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greater</a:t>
            </a:r>
            <a:r>
              <a:rPr lang="zh-CN" altLang="en-US" dirty="0"/>
              <a:t> </a:t>
            </a:r>
            <a:r>
              <a:rPr lang="en-US" altLang="zh-CN" dirty="0"/>
              <a:t>extent</a:t>
            </a:r>
            <a:r>
              <a:rPr lang="zh-CN" altLang="en-US" dirty="0"/>
              <a:t> </a:t>
            </a:r>
            <a:r>
              <a:rPr lang="en-US" altLang="zh-CN" dirty="0"/>
              <a:t>financed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short-term</a:t>
            </a:r>
            <a:r>
              <a:rPr lang="zh-CN" altLang="en-US" dirty="0"/>
              <a:t> </a:t>
            </a:r>
            <a:r>
              <a:rPr lang="en-US" altLang="zh-CN" dirty="0"/>
              <a:t>debt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insured</a:t>
            </a:r>
            <a:r>
              <a:rPr lang="zh-CN" altLang="en-US" dirty="0"/>
              <a:t> </a:t>
            </a:r>
            <a:r>
              <a:rPr lang="en-US" altLang="zh-CN" dirty="0"/>
              <a:t>deposits,</a:t>
            </a:r>
            <a:r>
              <a:rPr lang="zh-CN" altLang="en-US" dirty="0"/>
              <a:t> </a:t>
            </a:r>
            <a:r>
              <a:rPr lang="en-US" altLang="zh-CN" dirty="0"/>
              <a:t>cut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syndicated</a:t>
            </a:r>
            <a:r>
              <a:rPr lang="zh-CN" altLang="en-US" dirty="0"/>
              <a:t> </a:t>
            </a:r>
            <a:r>
              <a:rPr lang="en-US" altLang="zh-CN" dirty="0"/>
              <a:t>lending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more.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Banks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syndicated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lines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Brothers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syndicate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credit-line</a:t>
            </a:r>
            <a:r>
              <a:rPr lang="zh-CN" altLang="en-US" dirty="0"/>
              <a:t> </a:t>
            </a:r>
            <a:r>
              <a:rPr lang="en-US" altLang="zh-CN" dirty="0"/>
              <a:t>drawdowns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Decline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lending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reduced</a:t>
            </a:r>
            <a:r>
              <a:rPr lang="zh-CN" altLang="en-US" dirty="0"/>
              <a:t> </a:t>
            </a:r>
            <a:r>
              <a:rPr lang="en-US" altLang="zh-CN" dirty="0"/>
              <a:t>bank</a:t>
            </a:r>
            <a:r>
              <a:rPr lang="zh-CN" altLang="en-US" dirty="0"/>
              <a:t> </a:t>
            </a:r>
            <a:r>
              <a:rPr lang="en-US" altLang="zh-CN" dirty="0"/>
              <a:t>loan</a:t>
            </a:r>
            <a:r>
              <a:rPr lang="zh-CN" altLang="en-US" dirty="0"/>
              <a:t> </a:t>
            </a:r>
            <a:r>
              <a:rPr lang="en-US" altLang="zh-CN" dirty="0"/>
              <a:t>supply.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4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E8B-481F-B44A-9730-14CB7486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 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B618-EB3A-7B49-9A91-C38DE752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reduced</a:t>
            </a:r>
            <a:r>
              <a:rPr lang="zh-CN" altLang="en-US" dirty="0"/>
              <a:t> </a:t>
            </a:r>
            <a:r>
              <a:rPr lang="en-US" altLang="zh-CN" dirty="0"/>
              <a:t>bank</a:t>
            </a:r>
            <a:r>
              <a:rPr lang="zh-CN" altLang="en-US" dirty="0"/>
              <a:t> </a:t>
            </a:r>
            <a:r>
              <a:rPr lang="en-US" altLang="zh-CN" dirty="0"/>
              <a:t>loan</a:t>
            </a:r>
            <a:r>
              <a:rPr lang="zh-CN" altLang="en-US" dirty="0"/>
              <a:t> </a:t>
            </a:r>
            <a:r>
              <a:rPr lang="en-US" altLang="zh-CN" dirty="0"/>
              <a:t>supply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economy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Campello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Graham,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Harvey</a:t>
            </a:r>
            <a:r>
              <a:rPr lang="zh-CN" altLang="en-US" dirty="0"/>
              <a:t> </a:t>
            </a:r>
            <a:r>
              <a:rPr lang="en-US" altLang="zh-CN" dirty="0"/>
              <a:t>(2010)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author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1050</a:t>
            </a:r>
            <a:r>
              <a:rPr lang="zh-CN" altLang="en-US" dirty="0"/>
              <a:t> </a:t>
            </a:r>
            <a:r>
              <a:rPr lang="en-US" altLang="zh-CN" dirty="0"/>
              <a:t>CFO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39</a:t>
            </a:r>
            <a:r>
              <a:rPr lang="zh-CN" altLang="en-US" dirty="0"/>
              <a:t> </a:t>
            </a:r>
            <a:r>
              <a:rPr lang="en-US" altLang="zh-CN" dirty="0"/>
              <a:t>countries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financially</a:t>
            </a:r>
            <a:r>
              <a:rPr lang="zh-CN" altLang="en-US" dirty="0"/>
              <a:t> </a:t>
            </a:r>
            <a:r>
              <a:rPr lang="en-US" altLang="zh-CN" dirty="0"/>
              <a:t>constrained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crisis.</a:t>
            </a:r>
            <a:r>
              <a:rPr lang="zh-CN" altLang="en-US" dirty="0"/>
              <a:t>  </a:t>
            </a:r>
            <a:r>
              <a:rPr lang="en-US" altLang="zh-CN" dirty="0"/>
              <a:t>(firm’s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“not</a:t>
            </a:r>
            <a:r>
              <a:rPr lang="zh-CN" altLang="en-US" dirty="0"/>
              <a:t> </a:t>
            </a:r>
            <a:r>
              <a:rPr lang="en-US" altLang="zh-CN" dirty="0"/>
              <a:t>affected”,</a:t>
            </a:r>
            <a:r>
              <a:rPr lang="zh-CN" altLang="en-US" dirty="0"/>
              <a:t> </a:t>
            </a:r>
            <a:r>
              <a:rPr lang="en-US" altLang="zh-CN" dirty="0"/>
              <a:t>“somewhat</a:t>
            </a:r>
            <a:r>
              <a:rPr lang="zh-CN" altLang="en-US" dirty="0"/>
              <a:t> </a:t>
            </a:r>
            <a:r>
              <a:rPr lang="en-US" altLang="zh-CN" dirty="0"/>
              <a:t>affected”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”very</a:t>
            </a:r>
            <a:r>
              <a:rPr lang="zh-CN" altLang="en-US" dirty="0"/>
              <a:t> </a:t>
            </a:r>
            <a:r>
              <a:rPr lang="en-US" altLang="zh-CN" dirty="0"/>
              <a:t>affected”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turmoil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markets.)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firms,</a:t>
            </a:r>
            <a:r>
              <a:rPr lang="zh-CN" altLang="en-US" dirty="0"/>
              <a:t> </a:t>
            </a:r>
            <a:r>
              <a:rPr lang="en-US" altLang="zh-CN" dirty="0"/>
              <a:t>244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unaffected,</a:t>
            </a:r>
            <a:r>
              <a:rPr lang="zh-CN" altLang="en-US" dirty="0"/>
              <a:t> </a:t>
            </a:r>
            <a:r>
              <a:rPr lang="en-US" altLang="zh-CN" dirty="0"/>
              <a:t>210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somewhat</a:t>
            </a:r>
            <a:r>
              <a:rPr lang="zh-CN" altLang="en-US" dirty="0"/>
              <a:t> </a:t>
            </a:r>
            <a:r>
              <a:rPr lang="en-US" altLang="zh-CN" dirty="0"/>
              <a:t>affected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115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affected.</a:t>
            </a:r>
            <a:r>
              <a:rPr lang="zh-CN" altLang="en-US" dirty="0"/>
              <a:t> 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18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E8B-481F-B44A-9730-14CB7486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 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B618-EB3A-7B49-9A91-C38DE752C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400633" cy="3450613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“Constrained”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“very</a:t>
            </a:r>
            <a:r>
              <a:rPr lang="zh-CN" altLang="en-US" dirty="0"/>
              <a:t> </a:t>
            </a:r>
            <a:r>
              <a:rPr lang="en-US" altLang="zh-CN" dirty="0"/>
              <a:t>affected”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constrained</a:t>
            </a:r>
            <a:r>
              <a:rPr lang="zh-CN" altLang="en-US" dirty="0"/>
              <a:t> </a:t>
            </a:r>
            <a:r>
              <a:rPr lang="en-US" altLang="zh-CN" dirty="0"/>
              <a:t>firms</a:t>
            </a:r>
            <a:r>
              <a:rPr lang="zh-CN" altLang="en-US" dirty="0"/>
              <a:t> </a:t>
            </a:r>
            <a:r>
              <a:rPr lang="en-US" altLang="zh-CN" dirty="0"/>
              <a:t>contract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noticeable</a:t>
            </a:r>
            <a:r>
              <a:rPr lang="zh-CN" altLang="en-US" dirty="0"/>
              <a:t> </a:t>
            </a:r>
            <a:r>
              <a:rPr lang="en-US" altLang="zh-CN" dirty="0"/>
              <a:t>level.</a:t>
            </a:r>
          </a:p>
          <a:p>
            <a:r>
              <a:rPr lang="en-US" altLang="zh-CN" dirty="0"/>
              <a:t>81</a:t>
            </a:r>
            <a:r>
              <a:rPr lang="zh-CN" altLang="en-US" dirty="0"/>
              <a:t> </a:t>
            </a:r>
            <a:r>
              <a:rPr lang="en-US" altLang="zh-CN" dirty="0"/>
              <a:t>percent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affected</a:t>
            </a:r>
            <a:r>
              <a:rPr lang="zh-CN" altLang="en-US" dirty="0"/>
              <a:t> </a:t>
            </a:r>
            <a:r>
              <a:rPr lang="en-US" altLang="zh-CN" dirty="0"/>
              <a:t>firms</a:t>
            </a:r>
            <a:r>
              <a:rPr lang="zh-CN" altLang="en-US" dirty="0"/>
              <a:t> </a:t>
            </a:r>
            <a:r>
              <a:rPr lang="en-US" altLang="zh-CN" dirty="0"/>
              <a:t>reported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experienced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credit.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categorization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firms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confound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factors.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authors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constrained</a:t>
            </a:r>
            <a:r>
              <a:rPr lang="zh-CN" altLang="en-US" dirty="0"/>
              <a:t> </a:t>
            </a:r>
            <a:r>
              <a:rPr lang="en-US" altLang="zh-CN" dirty="0"/>
              <a:t>firms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unconstrained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ownership</a:t>
            </a:r>
            <a:r>
              <a:rPr lang="zh-CN" altLang="en-US" dirty="0"/>
              <a:t> </a:t>
            </a:r>
            <a:r>
              <a:rPr lang="en-US" altLang="zh-CN" dirty="0"/>
              <a:t>form,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rating,</a:t>
            </a:r>
            <a:r>
              <a:rPr lang="zh-CN" altLang="en-US" dirty="0"/>
              <a:t> </a:t>
            </a:r>
            <a:r>
              <a:rPr lang="en-US" altLang="zh-CN" dirty="0"/>
              <a:t>profitability,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on,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firms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differs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credit.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Firms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constrained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differences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noticeably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00842-44B7-194B-91B5-13D7F947E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09" y="2015732"/>
            <a:ext cx="4004117" cy="26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1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E8B-481F-B44A-9730-14CB7486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</a:t>
            </a:r>
            <a:r>
              <a:rPr lang="zh-CN" altLang="en-US" dirty="0"/>
              <a:t> 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B618-EB3A-7B49-9A91-C38DE752C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9509646" cy="3450613"/>
          </a:xfrm>
        </p:spPr>
        <p:txBody>
          <a:bodyPr>
            <a:normAutofit/>
          </a:bodyPr>
          <a:lstStyle/>
          <a:p>
            <a:r>
              <a:rPr lang="en-US" altLang="zh-CN" dirty="0"/>
              <a:t>Overall,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r>
              <a:rPr lang="zh-CN" altLang="en-US" dirty="0"/>
              <a:t> </a:t>
            </a:r>
            <a:r>
              <a:rPr lang="en-US" altLang="zh-CN" dirty="0"/>
              <a:t>suggests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bank</a:t>
            </a:r>
            <a:r>
              <a:rPr lang="zh-CN" altLang="en-US" dirty="0"/>
              <a:t> </a:t>
            </a:r>
            <a:r>
              <a:rPr lang="en-US" altLang="zh-CN" dirty="0"/>
              <a:t>cut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supply,</a:t>
            </a:r>
            <a:r>
              <a:rPr lang="zh-CN" altLang="en-US" dirty="0"/>
              <a:t> </a:t>
            </a:r>
            <a:r>
              <a:rPr lang="en-US" altLang="zh-CN" dirty="0"/>
              <a:t>although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fell.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resulting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credit supply</a:t>
            </a:r>
            <a:r>
              <a:rPr lang="zh-CN" altLang="en-US" dirty="0"/>
              <a:t> </a:t>
            </a:r>
            <a:r>
              <a:rPr lang="en-US" altLang="zh-CN" dirty="0"/>
              <a:t>had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impacts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constrained</a:t>
            </a:r>
            <a:r>
              <a:rPr lang="zh-CN" altLang="en-US" dirty="0"/>
              <a:t> </a:t>
            </a:r>
            <a:r>
              <a:rPr lang="en-US" altLang="zh-CN" dirty="0"/>
              <a:t>firms.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D3FD-5E02-B740-A987-C06D2294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94BE-F4DD-AF4C-83B8-3FBBE2C6A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coverage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2007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2009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author</a:t>
            </a:r>
            <a:r>
              <a:rPr lang="zh-CN" altLang="en-US" dirty="0"/>
              <a:t> </a:t>
            </a:r>
            <a:r>
              <a:rPr lang="en-US" altLang="zh-CN" dirty="0"/>
              <a:t>summarize</a:t>
            </a:r>
            <a:r>
              <a:rPr lang="zh-CN" altLang="en-US" dirty="0"/>
              <a:t> </a:t>
            </a:r>
            <a:r>
              <a:rPr lang="en-US" altLang="zh-CN" dirty="0"/>
              <a:t>sixteen</a:t>
            </a:r>
            <a:r>
              <a:rPr lang="zh-CN" altLang="en-US" dirty="0"/>
              <a:t> </a:t>
            </a:r>
            <a:r>
              <a:rPr lang="en-US" altLang="zh-CN" dirty="0"/>
              <a:t>documents,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academic</a:t>
            </a:r>
            <a:r>
              <a:rPr lang="zh-CN" altLang="en-US" dirty="0"/>
              <a:t> </a:t>
            </a:r>
            <a:r>
              <a:rPr lang="en-US" altLang="zh-CN" dirty="0"/>
              <a:t>papers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reports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regulatory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international</a:t>
            </a:r>
            <a:r>
              <a:rPr lang="zh-CN" altLang="en-US" dirty="0"/>
              <a:t> </a:t>
            </a:r>
            <a:r>
              <a:rPr lang="en-US" altLang="zh-CN" dirty="0"/>
              <a:t>agencies</a:t>
            </a:r>
          </a:p>
          <a:p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sections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</a:p>
          <a:p>
            <a:r>
              <a:rPr lang="en-US" altLang="zh-CN" dirty="0"/>
              <a:t>Hope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“what</a:t>
            </a:r>
            <a:r>
              <a:rPr lang="zh-CN" altLang="en-US" dirty="0"/>
              <a:t> </a:t>
            </a:r>
            <a:r>
              <a:rPr lang="en-US" altLang="zh-CN" dirty="0"/>
              <a:t>happened?”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“why”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9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4464-9E12-5A48-AC21-ECDDE013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</a:t>
            </a:r>
            <a:r>
              <a:rPr lang="zh-CN" altLang="en-US" dirty="0"/>
              <a:t> </a:t>
            </a:r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16EB-A62A-414C-9177-05273CF1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similarity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history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acceleration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system-wide</a:t>
            </a:r>
            <a:r>
              <a:rPr lang="zh-CN" altLang="en-US" dirty="0"/>
              <a:t> </a:t>
            </a:r>
            <a:r>
              <a:rPr lang="en-US" altLang="zh-CN" dirty="0"/>
              <a:t>leverage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strongest</a:t>
            </a:r>
            <a:r>
              <a:rPr lang="zh-CN" altLang="en-US" dirty="0"/>
              <a:t> </a:t>
            </a:r>
            <a:r>
              <a:rPr lang="en-US" altLang="zh-CN" dirty="0"/>
              <a:t>predictor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crises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centuries.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recent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preceded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rapid</a:t>
            </a:r>
            <a:r>
              <a:rPr lang="zh-CN" altLang="en-US" dirty="0"/>
              <a:t> </a:t>
            </a:r>
            <a:r>
              <a:rPr lang="en-US" altLang="zh-CN" dirty="0"/>
              <a:t>increases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prices.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novelty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runs,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took</a:t>
            </a:r>
            <a:r>
              <a:rPr lang="zh-CN" altLang="en-US" dirty="0"/>
              <a:t> </a:t>
            </a:r>
            <a:r>
              <a:rPr lang="en-US" altLang="zh-CN" dirty="0"/>
              <a:t>place</a:t>
            </a:r>
            <a:r>
              <a:rPr lang="zh-CN" altLang="en-US" dirty="0"/>
              <a:t> </a:t>
            </a:r>
            <a:r>
              <a:rPr lang="en-US" altLang="zh-CN" dirty="0"/>
              <a:t>mostly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shadow</a:t>
            </a:r>
            <a:r>
              <a:rPr lang="zh-CN" altLang="en-US" dirty="0"/>
              <a:t> 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system,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funds,</a:t>
            </a:r>
            <a:r>
              <a:rPr lang="zh-CN" altLang="en-US" dirty="0"/>
              <a:t> </a:t>
            </a:r>
            <a:r>
              <a:rPr lang="en-US" altLang="zh-CN" dirty="0"/>
              <a:t>CP,</a:t>
            </a:r>
            <a:r>
              <a:rPr lang="zh-CN" altLang="en-US" dirty="0"/>
              <a:t> </a:t>
            </a:r>
            <a:r>
              <a:rPr lang="en-US" altLang="zh-CN" dirty="0"/>
              <a:t>securitized</a:t>
            </a:r>
            <a:r>
              <a:rPr lang="zh-CN" altLang="en-US" dirty="0"/>
              <a:t> </a:t>
            </a:r>
            <a:r>
              <a:rPr lang="en-US" altLang="zh-CN" dirty="0"/>
              <a:t>bonds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repo</a:t>
            </a:r>
            <a:r>
              <a:rPr lang="zh-CN" altLang="en-US" dirty="0"/>
              <a:t> </a:t>
            </a:r>
            <a:r>
              <a:rPr lang="en-US" altLang="zh-CN" dirty="0"/>
              <a:t>agreements.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systemic</a:t>
            </a:r>
            <a:r>
              <a:rPr lang="zh-CN" altLang="en-US" dirty="0"/>
              <a:t> </a:t>
            </a:r>
            <a:r>
              <a:rPr lang="en-US" altLang="zh-CN" dirty="0"/>
              <a:t>vulnerability</a:t>
            </a:r>
            <a:r>
              <a:rPr lang="zh-CN" altLang="en-US" dirty="0"/>
              <a:t> </a:t>
            </a:r>
            <a:r>
              <a:rPr lang="en-US" altLang="zh-CN" dirty="0"/>
              <a:t>camas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surprise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policymakers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economists.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3677-8E6F-4B4A-93F1-0D44EFA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Opinions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B5B7-62DF-5F41-83A3-B7C77809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gives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comprehensive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2007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2008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rich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quant</a:t>
            </a:r>
            <a:r>
              <a:rPr lang="zh-CN" altLang="en-US" dirty="0"/>
              <a:t> </a:t>
            </a:r>
            <a:r>
              <a:rPr lang="en-US" altLang="zh-CN" dirty="0"/>
              <a:t>stuffs.</a:t>
            </a:r>
          </a:p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qualitative,</a:t>
            </a:r>
            <a:r>
              <a:rPr lang="zh-CN" altLang="en-US" dirty="0"/>
              <a:t> </a:t>
            </a:r>
            <a:r>
              <a:rPr lang="en-US" altLang="zh-CN" dirty="0"/>
              <a:t>especially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surveys.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government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sixth</a:t>
            </a:r>
            <a:r>
              <a:rPr lang="zh-CN" altLang="en-US" dirty="0"/>
              <a:t> </a:t>
            </a:r>
            <a:r>
              <a:rPr lang="en-US" altLang="zh-CN" dirty="0"/>
              <a:t>part.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24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78CC-C28F-6B49-8B92-7C862530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13" y="2679619"/>
            <a:ext cx="9603275" cy="1049235"/>
          </a:xfrm>
        </p:spPr>
        <p:txBody>
          <a:bodyPr/>
          <a:lstStyle/>
          <a:p>
            <a:pPr algn="ctr"/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458B-F60A-0B47-8763-B7C278C9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2.Overview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Timeline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5CE12-7D63-3E45-9B4A-9D19C70C9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2007-2009</a:t>
            </a:r>
            <a:r>
              <a:rPr lang="zh-CN" altLang="en-US" dirty="0"/>
              <a:t> </a:t>
            </a:r>
            <a:r>
              <a:rPr lang="en-US" altLang="zh-CN" dirty="0"/>
              <a:t>began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August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several</a:t>
            </a:r>
            <a:r>
              <a:rPr lang="zh-CN" altLang="en-US" dirty="0"/>
              <a:t> </a:t>
            </a:r>
            <a:r>
              <a:rPr lang="en-US" altLang="zh-CN" dirty="0"/>
              <a:t>short-term</a:t>
            </a:r>
            <a:r>
              <a:rPr lang="zh-CN" altLang="en-US" dirty="0"/>
              <a:t> </a:t>
            </a:r>
            <a:r>
              <a:rPr lang="en-US" altLang="zh-CN" dirty="0"/>
              <a:t>markets</a:t>
            </a:r>
            <a:r>
              <a:rPr lang="zh-CN" altLang="en-US" dirty="0"/>
              <a:t> </a:t>
            </a:r>
            <a:r>
              <a:rPr lang="en-US" altLang="zh-CN" dirty="0"/>
              <a:t>formerly</a:t>
            </a:r>
            <a:r>
              <a:rPr lang="zh-CN" altLang="en-US" dirty="0"/>
              <a:t> </a:t>
            </a:r>
            <a:r>
              <a:rPr lang="en-US" altLang="zh-CN" dirty="0"/>
              <a:t>considered</a:t>
            </a:r>
            <a:r>
              <a:rPr lang="zh-CN" altLang="en-US" dirty="0"/>
              <a:t> </a:t>
            </a:r>
            <a:r>
              <a:rPr lang="en-US" altLang="zh-CN" dirty="0"/>
              <a:t>“safe”.</a:t>
            </a:r>
          </a:p>
          <a:p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safety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investments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question,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easier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safer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withdraw</a:t>
            </a:r>
            <a:r>
              <a:rPr lang="zh-CN" altLang="en-US" dirty="0"/>
              <a:t> </a:t>
            </a:r>
            <a:r>
              <a:rPr lang="en-US" altLang="zh-CN" dirty="0"/>
              <a:t>funds</a:t>
            </a:r>
            <a:r>
              <a:rPr lang="zh-CN" altLang="en-US" dirty="0"/>
              <a:t> </a:t>
            </a:r>
            <a:r>
              <a:rPr lang="en-US" altLang="zh-CN" dirty="0"/>
              <a:t>–’run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bank’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invest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resources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detail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investment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fact,</a:t>
            </a:r>
            <a:r>
              <a:rPr lang="zh-CN" altLang="en-US" dirty="0"/>
              <a:t> </a:t>
            </a:r>
            <a:r>
              <a:rPr lang="en-US" altLang="zh-CN" dirty="0"/>
              <a:t>safe.”</a:t>
            </a:r>
            <a:r>
              <a:rPr lang="zh-CN" altLang="en-US" dirty="0"/>
              <a:t> </a:t>
            </a:r>
            <a:r>
              <a:rPr lang="en-US" altLang="zh-CN" dirty="0"/>
              <a:t>(Bernanke)</a:t>
            </a:r>
          </a:p>
          <a:p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half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2007,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subprime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became</a:t>
            </a:r>
            <a:r>
              <a:rPr lang="zh-CN" altLang="en-US" dirty="0"/>
              <a:t> </a:t>
            </a:r>
            <a:r>
              <a:rPr lang="en-US" altLang="zh-CN" dirty="0"/>
              <a:t>increasingly</a:t>
            </a:r>
            <a:r>
              <a:rPr lang="zh-CN" altLang="en-US" dirty="0"/>
              <a:t> </a:t>
            </a:r>
            <a:r>
              <a:rPr lang="en-US" altLang="zh-CN" dirty="0"/>
              <a:t>visible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included</a:t>
            </a:r>
            <a:r>
              <a:rPr lang="zh-CN" altLang="en-US" dirty="0"/>
              <a:t> </a:t>
            </a:r>
            <a:r>
              <a:rPr lang="en-US" altLang="zh-CN" dirty="0"/>
              <a:t>several</a:t>
            </a:r>
            <a:r>
              <a:rPr lang="zh-CN" altLang="en-US" dirty="0"/>
              <a:t> </a:t>
            </a:r>
            <a:r>
              <a:rPr lang="en-US" altLang="zh-CN" dirty="0"/>
              <a:t>subprime</a:t>
            </a:r>
            <a:r>
              <a:rPr lang="zh-CN" altLang="en-US" dirty="0"/>
              <a:t> </a:t>
            </a:r>
            <a:r>
              <a:rPr lang="en-US" altLang="zh-CN" dirty="0"/>
              <a:t>originators.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9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2513D1-96A9-1A44-A099-F5472B637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637" y="2062424"/>
            <a:ext cx="4914497" cy="344963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26B4692-CB28-544E-B5A2-FFDD44ACE307}"/>
              </a:ext>
            </a:extLst>
          </p:cNvPr>
          <p:cNvSpPr txBox="1">
            <a:spLocks/>
          </p:cNvSpPr>
          <p:nvPr/>
        </p:nvSpPr>
        <p:spPr>
          <a:xfrm>
            <a:off x="1451579" y="82959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2.Overview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Timeline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079B3C-4B13-0448-8EBD-C4BFDAA93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16" y="2002893"/>
            <a:ext cx="5309893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8F1B2-757C-9244-958C-EC0C4E60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Trigger:</a:t>
            </a:r>
            <a:r>
              <a:rPr lang="zh-CN" altLang="en-US" dirty="0"/>
              <a:t>  </a:t>
            </a:r>
            <a:r>
              <a:rPr lang="en-US" altLang="zh-CN" dirty="0"/>
              <a:t>Losses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subprime</a:t>
            </a:r>
            <a:r>
              <a:rPr lang="zh-CN" altLang="en-US" dirty="0"/>
              <a:t> </a:t>
            </a:r>
            <a:r>
              <a:rPr lang="en-US" altLang="zh-CN" dirty="0"/>
              <a:t>mortgagees,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prospect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losses,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house</a:t>
            </a:r>
            <a:r>
              <a:rPr lang="zh-CN" altLang="en-US" dirty="0"/>
              <a:t> </a:t>
            </a:r>
            <a:r>
              <a:rPr lang="en-US" altLang="zh-CN" dirty="0"/>
              <a:t>prices</a:t>
            </a:r>
            <a:r>
              <a:rPr lang="zh-CN" altLang="en-US" dirty="0"/>
              <a:t> </a:t>
            </a:r>
            <a:r>
              <a:rPr lang="en-US" altLang="zh-CN" dirty="0"/>
              <a:t>started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decline</a:t>
            </a:r>
          </a:p>
          <a:p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vulnerability:</a:t>
            </a:r>
            <a:r>
              <a:rPr lang="zh-CN" altLang="en-US" dirty="0"/>
              <a:t> </a:t>
            </a:r>
            <a:r>
              <a:rPr lang="en-US" altLang="zh-CN" dirty="0"/>
              <a:t>Shadow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serve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intermediaries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r>
              <a:rPr lang="zh-CN" altLang="en-US" dirty="0"/>
              <a:t> </a:t>
            </a:r>
            <a:r>
              <a:rPr lang="en-US" altLang="zh-CN" dirty="0"/>
              <a:t>savings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investments</a:t>
            </a:r>
            <a:r>
              <a:rPr lang="zh-CN" altLang="en-US" dirty="0"/>
              <a:t> </a:t>
            </a:r>
            <a:r>
              <a:rPr lang="en-US" altLang="zh-CN" dirty="0"/>
              <a:t>(Before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shadow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had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play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role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finance.)</a:t>
            </a:r>
          </a:p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vulnerability: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Term</a:t>
            </a:r>
            <a:r>
              <a:rPr lang="zh-CN" altLang="en-US" dirty="0"/>
              <a:t> </a:t>
            </a:r>
            <a:r>
              <a:rPr lang="en-US" altLang="zh-CN" dirty="0"/>
              <a:t>debt,</a:t>
            </a:r>
            <a:r>
              <a:rPr lang="zh-CN" altLang="en-US" dirty="0"/>
              <a:t> </a:t>
            </a:r>
            <a:r>
              <a:rPr lang="en-US" altLang="zh-CN" dirty="0"/>
              <a:t>mostly</a:t>
            </a:r>
            <a:r>
              <a:rPr lang="zh-CN" altLang="en-US" dirty="0"/>
              <a:t> </a:t>
            </a:r>
            <a:r>
              <a:rPr lang="en-US" altLang="zh-CN" dirty="0"/>
              <a:t>repurchase</a:t>
            </a:r>
            <a:r>
              <a:rPr lang="zh-CN" altLang="en-US" dirty="0"/>
              <a:t> </a:t>
            </a:r>
            <a:r>
              <a:rPr lang="en-US" altLang="zh-CN" dirty="0"/>
              <a:t>agreements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commercial</a:t>
            </a:r>
            <a:r>
              <a:rPr lang="zh-CN" altLang="en-US" dirty="0"/>
              <a:t> </a:t>
            </a:r>
            <a:r>
              <a:rPr lang="en-US" altLang="zh-CN" dirty="0"/>
              <a:t>paper(</a:t>
            </a:r>
            <a:r>
              <a:rPr lang="zh-CN" altLang="en-US" dirty="0"/>
              <a:t> </a:t>
            </a:r>
            <a:r>
              <a:rPr lang="en-US" altLang="zh-CN" dirty="0"/>
              <a:t>IMF</a:t>
            </a:r>
            <a:r>
              <a:rPr lang="zh-CN" altLang="en-US" dirty="0"/>
              <a:t> </a:t>
            </a:r>
            <a:r>
              <a:rPr lang="en-US" altLang="zh-CN" dirty="0"/>
              <a:t>estimated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outstanding</a:t>
            </a:r>
            <a:r>
              <a:rPr lang="zh-CN" altLang="en-US" dirty="0"/>
              <a:t> </a:t>
            </a:r>
            <a:r>
              <a:rPr lang="en-US" altLang="zh-CN" dirty="0"/>
              <a:t>repo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markets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20-30</a:t>
            </a:r>
            <a:r>
              <a:rPr lang="zh-CN" altLang="en-US" dirty="0"/>
              <a:t> </a:t>
            </a:r>
            <a:r>
              <a:rPr lang="en-US" altLang="zh-CN" dirty="0"/>
              <a:t>percent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GDP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2002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2007.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5FCC8D-5031-794F-8ECF-D2DDB646F38A}"/>
              </a:ext>
            </a:extLst>
          </p:cNvPr>
          <p:cNvSpPr txBox="1">
            <a:spLocks/>
          </p:cNvSpPr>
          <p:nvPr/>
        </p:nvSpPr>
        <p:spPr>
          <a:xfrm>
            <a:off x="1451578" y="86611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2.Overview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Timeline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8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8F1B2-757C-9244-958C-EC0C4E60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exacerbation:</a:t>
            </a:r>
            <a:r>
              <a:rPr lang="zh-CN" altLang="en-US" dirty="0"/>
              <a:t> </a:t>
            </a:r>
            <a:r>
              <a:rPr lang="en-US" altLang="zh-CN" dirty="0"/>
              <a:t>Bankruptcy</a:t>
            </a:r>
            <a:r>
              <a:rPr lang="zh-CN" altLang="en-US" dirty="0"/>
              <a:t> </a:t>
            </a:r>
            <a:r>
              <a:rPr lang="en-US" altLang="zh-CN" dirty="0"/>
              <a:t>filing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Lehman</a:t>
            </a:r>
            <a:r>
              <a:rPr lang="zh-CN" altLang="en-US" dirty="0"/>
              <a:t> </a:t>
            </a:r>
            <a:r>
              <a:rPr lang="en-US" altLang="zh-CN" dirty="0"/>
              <a:t>Brother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September</a:t>
            </a:r>
            <a:r>
              <a:rPr lang="zh-CN" altLang="en-US" dirty="0"/>
              <a:t> </a:t>
            </a:r>
            <a:r>
              <a:rPr lang="en-US" altLang="zh-CN" dirty="0"/>
              <a:t>2008.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United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Europe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lost.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resulting</a:t>
            </a:r>
            <a:r>
              <a:rPr lang="zh-CN" altLang="en-US" dirty="0"/>
              <a:t> </a:t>
            </a:r>
            <a:r>
              <a:rPr lang="en-US" altLang="zh-CN" dirty="0"/>
              <a:t>turmoil</a:t>
            </a:r>
            <a:r>
              <a:rPr lang="zh-CN" altLang="en-US" dirty="0"/>
              <a:t> </a:t>
            </a:r>
            <a:r>
              <a:rPr lang="en-US" altLang="zh-CN" dirty="0"/>
              <a:t>led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banks</a:t>
            </a:r>
            <a:r>
              <a:rPr lang="zh-CN" altLang="en-US" dirty="0"/>
              <a:t> </a:t>
            </a:r>
            <a:r>
              <a:rPr lang="en-US" altLang="zh-CN" dirty="0"/>
              <a:t>hoarding</a:t>
            </a:r>
            <a:r>
              <a:rPr lang="zh-CN" altLang="en-US" dirty="0"/>
              <a:t> </a:t>
            </a:r>
            <a:r>
              <a:rPr lang="en-US" altLang="zh-CN" dirty="0"/>
              <a:t>liquidity.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Although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had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end,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continued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international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governments</a:t>
            </a:r>
            <a:r>
              <a:rPr lang="zh-CN" altLang="en-US" dirty="0"/>
              <a:t> </a:t>
            </a:r>
            <a:r>
              <a:rPr lang="en-US" altLang="zh-CN" dirty="0"/>
              <a:t>sought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functioning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cushion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blow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rapid</a:t>
            </a:r>
            <a:r>
              <a:rPr lang="zh-CN" altLang="en-US" dirty="0"/>
              <a:t> </a:t>
            </a:r>
            <a:r>
              <a:rPr lang="en-US" altLang="zh-CN" dirty="0"/>
              <a:t>economic</a:t>
            </a:r>
            <a:r>
              <a:rPr lang="zh-CN" altLang="en-US" dirty="0"/>
              <a:t> </a:t>
            </a:r>
            <a:r>
              <a:rPr lang="en-US" altLang="zh-CN" dirty="0"/>
              <a:t>contraction.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5FCC8D-5031-794F-8ECF-D2DDB646F38A}"/>
              </a:ext>
            </a:extLst>
          </p:cNvPr>
          <p:cNvSpPr txBox="1">
            <a:spLocks/>
          </p:cNvSpPr>
          <p:nvPr/>
        </p:nvSpPr>
        <p:spPr>
          <a:xfrm>
            <a:off x="1451578" y="86611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2.Overview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Timeline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crisis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0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55EA-F1F5-254E-81AB-A86D524B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Historical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E2D9-3B4E-7941-BD92-1BBD8FB8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Accelerations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debt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antecedent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crisis.</a:t>
            </a:r>
          </a:p>
          <a:p>
            <a:r>
              <a:rPr lang="en-US" altLang="zh-CN" dirty="0"/>
              <a:t>Crisis</a:t>
            </a:r>
            <a:r>
              <a:rPr lang="zh-CN" altLang="en-US" dirty="0"/>
              <a:t> </a:t>
            </a:r>
            <a:r>
              <a:rPr lang="en-US" altLang="zh-CN" dirty="0"/>
              <a:t>Definition:</a:t>
            </a:r>
            <a:r>
              <a:rPr lang="zh-CN" altLang="en-US" dirty="0"/>
              <a:t> </a:t>
            </a:r>
            <a:r>
              <a:rPr lang="en-US" altLang="zh-CN" dirty="0"/>
              <a:t>1)bank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closure,</a:t>
            </a:r>
            <a:r>
              <a:rPr lang="zh-CN" altLang="en-US" dirty="0"/>
              <a:t> </a:t>
            </a:r>
            <a:r>
              <a:rPr lang="en-US" altLang="zh-CN" dirty="0"/>
              <a:t>merging,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takeover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sector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institutions;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runs,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closure,</a:t>
            </a:r>
            <a:r>
              <a:rPr lang="zh-CN" altLang="en-US" dirty="0"/>
              <a:t> </a:t>
            </a:r>
            <a:r>
              <a:rPr lang="en-US" altLang="zh-CN" dirty="0"/>
              <a:t>merging,</a:t>
            </a:r>
            <a:r>
              <a:rPr lang="zh-CN" altLang="en-US" dirty="0"/>
              <a:t> </a:t>
            </a:r>
            <a:r>
              <a:rPr lang="en-US" altLang="zh-CN" dirty="0"/>
              <a:t>takeover,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large-scale</a:t>
            </a:r>
            <a:r>
              <a:rPr lang="zh-CN" altLang="en-US" dirty="0"/>
              <a:t> </a:t>
            </a:r>
            <a:r>
              <a:rPr lang="en-US" altLang="zh-CN" dirty="0"/>
              <a:t>government</a:t>
            </a:r>
            <a:r>
              <a:rPr lang="zh-CN" altLang="en-US" dirty="0"/>
              <a:t> </a:t>
            </a:r>
            <a:r>
              <a:rPr lang="en-US" altLang="zh-CN" dirty="0"/>
              <a:t>assistance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institution,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makes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outcomes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institutions.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External</a:t>
            </a:r>
            <a:r>
              <a:rPr lang="zh-CN" altLang="en-US" dirty="0"/>
              <a:t> </a:t>
            </a:r>
            <a:r>
              <a:rPr lang="en-US" altLang="zh-CN" dirty="0"/>
              <a:t>debt</a:t>
            </a:r>
            <a:r>
              <a:rPr lang="zh-CN" altLang="en-US" dirty="0"/>
              <a:t> </a:t>
            </a:r>
            <a:r>
              <a:rPr lang="en-US" altLang="zh-CN" dirty="0"/>
              <a:t>increases</a:t>
            </a:r>
            <a:r>
              <a:rPr lang="zh-CN" altLang="en-US" dirty="0"/>
              <a:t> </a:t>
            </a:r>
            <a:r>
              <a:rPr lang="en-US" altLang="zh-CN" dirty="0"/>
              <a:t>sharply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advance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crises.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crises</a:t>
            </a:r>
            <a:r>
              <a:rPr lang="zh-CN" altLang="en-US" dirty="0"/>
              <a:t> </a:t>
            </a:r>
            <a:r>
              <a:rPr lang="en-US" altLang="zh-CN" dirty="0"/>
              <a:t>tend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sovereign</a:t>
            </a:r>
            <a:r>
              <a:rPr lang="zh-CN" altLang="en-US" dirty="0"/>
              <a:t> </a:t>
            </a:r>
            <a:r>
              <a:rPr lang="en-US" altLang="zh-CN" dirty="0"/>
              <a:t>debt</a:t>
            </a:r>
            <a:r>
              <a:rPr lang="zh-CN" altLang="en-US" dirty="0"/>
              <a:t> </a:t>
            </a:r>
            <a:r>
              <a:rPr lang="en-US" altLang="zh-CN" dirty="0"/>
              <a:t>crises</a:t>
            </a:r>
            <a:r>
              <a:rPr lang="zh-CN" altLang="en-US" dirty="0"/>
              <a:t> </a:t>
            </a:r>
            <a:r>
              <a:rPr lang="en-US" altLang="zh-CN" dirty="0"/>
              <a:t>(doubt)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55EA-F1F5-254E-81AB-A86D524B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Historical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F4EF08-9510-9C4D-9C91-3B671A9F0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216" y="1992976"/>
            <a:ext cx="4817424" cy="3449638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031D9D-D784-0845-B5A6-95431610651A}"/>
              </a:ext>
            </a:extLst>
          </p:cNvPr>
          <p:cNvSpPr txBox="1">
            <a:spLocks/>
          </p:cNvSpPr>
          <p:nvPr/>
        </p:nvSpPr>
        <p:spPr>
          <a:xfrm>
            <a:off x="1451580" y="2015732"/>
            <a:ext cx="452095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Begin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140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panel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14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zh-CN" altLang="en-US" dirty="0"/>
              <a:t> </a:t>
            </a:r>
            <a:r>
              <a:rPr lang="en-US" altLang="zh-CN" dirty="0"/>
              <a:t>countries.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Great</a:t>
            </a:r>
            <a:r>
              <a:rPr lang="zh-CN" altLang="en-US" dirty="0"/>
              <a:t> </a:t>
            </a:r>
            <a:r>
              <a:rPr lang="en-US" altLang="zh-CN" dirty="0"/>
              <a:t>Depression,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aggregates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relationship</a:t>
            </a:r>
          </a:p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sharply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depression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collapse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aftermath.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895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{9D435385-EB73-434E-8CCA-C83EF2E0AF47}tf10001119</Template>
  <TotalTime>338</TotalTime>
  <Words>2641</Words>
  <Application>Microsoft Macintosh PowerPoint</Application>
  <PresentationFormat>Widescreen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等线</vt:lpstr>
      <vt:lpstr>等线 Light</vt:lpstr>
      <vt:lpstr>Arial</vt:lpstr>
      <vt:lpstr>Courier New</vt:lpstr>
      <vt:lpstr>Gill Sans MT</vt:lpstr>
      <vt:lpstr>Wingdings</vt:lpstr>
      <vt:lpstr>Gallery</vt:lpstr>
      <vt:lpstr>Getting UP to Speed on the Financial Crisis: A One-Weekend-Reader’s Guide</vt:lpstr>
      <vt:lpstr>Bankruptcy of Lehman Brothers </vt:lpstr>
      <vt:lpstr>1.Introduction</vt:lpstr>
      <vt:lpstr>2.Overview and Timeline of the crisis </vt:lpstr>
      <vt:lpstr>PowerPoint Presentation</vt:lpstr>
      <vt:lpstr>PowerPoint Presentation</vt:lpstr>
      <vt:lpstr>PowerPoint Presentation</vt:lpstr>
      <vt:lpstr>3. Historical Background</vt:lpstr>
      <vt:lpstr>3. Historical Background</vt:lpstr>
      <vt:lpstr>3. Historical Background</vt:lpstr>
      <vt:lpstr>3. Historical Background</vt:lpstr>
      <vt:lpstr>4. The crisis build-up</vt:lpstr>
      <vt:lpstr>4. The crisis build-up</vt:lpstr>
      <vt:lpstr>4. The crisis build-up</vt:lpstr>
      <vt:lpstr>4. The crisis build-up</vt:lpstr>
      <vt:lpstr>4. The crisis build-up</vt:lpstr>
      <vt:lpstr>5. The panics</vt:lpstr>
      <vt:lpstr>5. The panics</vt:lpstr>
      <vt:lpstr>5. The panics</vt:lpstr>
      <vt:lpstr>5. The panics</vt:lpstr>
      <vt:lpstr>5. The panics</vt:lpstr>
      <vt:lpstr>5. The panics</vt:lpstr>
      <vt:lpstr>6. policy response</vt:lpstr>
      <vt:lpstr>6. policy response</vt:lpstr>
      <vt:lpstr>7.  Real effects of the financial crisis</vt:lpstr>
      <vt:lpstr>7.  Real effects of the financial crisis</vt:lpstr>
      <vt:lpstr>7.  Real effects of the financial crisis</vt:lpstr>
      <vt:lpstr>7.  Real effects of the financial crisis</vt:lpstr>
      <vt:lpstr>7.  Real effects of the financial crisis</vt:lpstr>
      <vt:lpstr>8. Conclusion</vt:lpstr>
      <vt:lpstr>Opinions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UP to Speed on the Financial Crisis: A One-Weekend-Reader’s Guide</dc:title>
  <dc:creator>Li, Harrison(Intern)</dc:creator>
  <cp:lastModifiedBy>Li, Harrison(Intern)</cp:lastModifiedBy>
  <cp:revision>30</cp:revision>
  <dcterms:created xsi:type="dcterms:W3CDTF">2018-09-13T14:04:59Z</dcterms:created>
  <dcterms:modified xsi:type="dcterms:W3CDTF">2018-09-13T19:43:07Z</dcterms:modified>
</cp:coreProperties>
</file>