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Arvo"/>
      <p:regular r:id="rId39"/>
      <p:bold r:id="rId40"/>
      <p:italic r:id="rId41"/>
      <p:boldItalic r:id="rId42"/>
    </p:embeddedFont>
    <p:embeddedFont>
      <p:font typeface="Roboto Condensed"/>
      <p:regular r:id="rId43"/>
      <p:bold r:id="rId44"/>
      <p:italic r:id="rId45"/>
      <p:boldItalic r:id="rId46"/>
    </p:embeddedFont>
    <p:embeddedFont>
      <p:font typeface="Roboto Condensed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vo-bold.fntdata"/><Relationship Id="rId42" Type="http://schemas.openxmlformats.org/officeDocument/2006/relationships/font" Target="fonts/Arvo-boldItalic.fntdata"/><Relationship Id="rId41" Type="http://schemas.openxmlformats.org/officeDocument/2006/relationships/font" Target="fonts/Arvo-italic.fntdata"/><Relationship Id="rId44" Type="http://schemas.openxmlformats.org/officeDocument/2006/relationships/font" Target="fonts/RobotoCondensed-bold.fntdata"/><Relationship Id="rId43" Type="http://schemas.openxmlformats.org/officeDocument/2006/relationships/font" Target="fonts/RobotoCondensed-regular.fntdata"/><Relationship Id="rId46" Type="http://schemas.openxmlformats.org/officeDocument/2006/relationships/font" Target="fonts/RobotoCondensed-boldItalic.fntdata"/><Relationship Id="rId45" Type="http://schemas.openxmlformats.org/officeDocument/2006/relationships/font" Target="fonts/RobotoCondense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CondensedLight-bold.fntdata"/><Relationship Id="rId47" Type="http://schemas.openxmlformats.org/officeDocument/2006/relationships/font" Target="fonts/RobotoCondensedLight-regular.fntdata"/><Relationship Id="rId49" Type="http://schemas.openxmlformats.org/officeDocument/2006/relationships/font" Target="fonts/RobotoCondensed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Montserrat-regular.fntdata"/><Relationship Id="rId34" Type="http://schemas.openxmlformats.org/officeDocument/2006/relationships/slide" Target="slides/slide30.xml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Arvo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RobotoCondensed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2cbae0419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2cbae041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6554483e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b6554483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2cbae0419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2cbae041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2cbae0419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2cbae041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be068049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be068049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2cbae0419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2cbae041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2cbae0419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2cbae041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2cbae0419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2cbae041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2cbae0419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2cbae041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2cbae0419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2cbae041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6554483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655448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2cbae0419_0_2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42cbae0419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2cbae0419_0_2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42cbae041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42cbae0419_0_2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42cbae041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2cbae0419_0_2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2cbae041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2cbae0419_0_2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42cbae0419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42cbae0419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42cbae041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42cbae0419_0_3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42cbae0419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2cbae0419_0_3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2cbae0419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42cbae0419_0_3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42cbae041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42cbae0419_0_3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42cbae0419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6554483e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b6554483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b6554483e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b6554483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2cbae0419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2cbae041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2cbae0419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2cbae041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2cbae0419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2cbae041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2cbae0419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2cbae041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2cbae0419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2cbae041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2cbae0419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2cbae041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" name="Google Shape;39;p3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0" name="Google Shape;60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" name="Google Shape;78;p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8" name="Google Shape;98;p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Google Shape;99;p6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0" name="Google Shape;100;p6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1" name="Google Shape;101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9" name="Google Shape;119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1" name="Google Shape;121;p7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2" name="Google Shape;122;p7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2" name="Google Shape;142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53" name="Google Shape;153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Anti-Corruption Reforms and Shareholder Valuations: Event Study Evidence from China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Authors: 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Chen Lin, Randall Morck, Bernard Yeung, Xiaofeng Zhao 2015</a:t>
            </a:r>
            <a:endParaRPr sz="1000"/>
          </a:p>
        </p:txBody>
      </p:sp>
      <p:sp>
        <p:nvSpPr>
          <p:cNvPr id="185" name="Google Shape;185;p11"/>
          <p:cNvSpPr txBox="1"/>
          <p:nvPr/>
        </p:nvSpPr>
        <p:spPr>
          <a:xfrm>
            <a:off x="4811300" y="4524300"/>
            <a:ext cx="35187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Presented by: 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Pengyi Pan</a:t>
            </a:r>
            <a:endParaRPr b="1" sz="4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[2/7] Eight-point Regulation</a:t>
            </a:r>
            <a:endParaRPr/>
          </a:p>
        </p:txBody>
      </p:sp>
      <p:sp>
        <p:nvSpPr>
          <p:cNvPr id="313" name="Google Shape;313;p20"/>
          <p:cNvSpPr txBox="1"/>
          <p:nvPr>
            <p:ph idx="1" type="body"/>
          </p:nvPr>
        </p:nvSpPr>
        <p:spPr>
          <a:xfrm>
            <a:off x="814275" y="1449150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Font typeface="Roboto Condensed"/>
              <a:buChar char="▰"/>
            </a:pPr>
            <a:r>
              <a:rPr lang="en"/>
              <a:t>Start of the anti-</a:t>
            </a:r>
            <a:r>
              <a:rPr lang="en"/>
              <a:t>corruption</a:t>
            </a:r>
            <a:r>
              <a:rPr lang="en"/>
              <a:t> campaign</a:t>
            </a:r>
            <a:endParaRPr sz="16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4" name="Google Shape;314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5" name="Google Shape;315;p20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16" name="Google Shape;316;p2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700" y="0"/>
            <a:ext cx="50285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[3/7] Methods</a:t>
            </a:r>
            <a:endParaRPr/>
          </a:p>
        </p:txBody>
      </p:sp>
      <p:sp>
        <p:nvSpPr>
          <p:cNvPr id="329" name="Google Shape;329;p21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Nontraditional event studies -&gt; Market portfolio raw return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1" name="Google Shape;331;p2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32" name="Google Shape;332;p2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[3/7] Methods</a:t>
            </a:r>
            <a:endParaRPr/>
          </a:p>
        </p:txBody>
      </p:sp>
      <p:sp>
        <p:nvSpPr>
          <p:cNvPr id="344" name="Google Shape;344;p22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Nontraditional event studies -&gt; Market portfolio raw return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Expect some different reactions -&gt; Compare firms with different characteristics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6" name="Google Shape;346;p22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47" name="Google Shape;347;p22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[3/7] Methods</a:t>
            </a:r>
            <a:endParaRPr/>
          </a:p>
        </p:txBody>
      </p:sp>
      <p:sp>
        <p:nvSpPr>
          <p:cNvPr id="359" name="Google Shape;359;p23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Nontraditional event studies -&gt; Market portfolio raw return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Expect some different reactions -&gt; Compare firms with different characteristics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Further test -&gt; Firm-level regression explaining abnormal returns</a:t>
            </a:r>
            <a:endParaRPr/>
          </a:p>
        </p:txBody>
      </p:sp>
      <p:sp>
        <p:nvSpPr>
          <p:cNvPr id="360" name="Google Shape;360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1" name="Google Shape;361;p23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62" name="Google Shape;362;p23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[4/7] </a:t>
            </a:r>
            <a:r>
              <a:rPr lang="en"/>
              <a:t>Data</a:t>
            </a:r>
            <a:endParaRPr/>
          </a:p>
        </p:txBody>
      </p:sp>
      <p:sp>
        <p:nvSpPr>
          <p:cNvPr id="374" name="Google Shape;374;p24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3 &amp; 5-day market returns around Dec.4th 2012</a:t>
            </a:r>
            <a:r>
              <a:rPr lang="en"/>
              <a:t> -&gt; exclude companies with major events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6" name="Google Shape;376;p24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77" name="Google Shape;377;p24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[4/7] </a:t>
            </a:r>
            <a:r>
              <a:rPr lang="en"/>
              <a:t>Data</a:t>
            </a:r>
            <a:endParaRPr/>
          </a:p>
        </p:txBody>
      </p:sp>
      <p:sp>
        <p:nvSpPr>
          <p:cNvPr id="389" name="Google Shape;389;p25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3 &amp; 5-day market returns around Dec.4th 2012 -&gt; exclude companies with major events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Entertainment and travel cost (ETC) -&gt; WIND database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1" name="Google Shape;391;p25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92" name="Google Shape;392;p25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[4/7] </a:t>
            </a:r>
            <a:r>
              <a:rPr lang="en"/>
              <a:t>Data</a:t>
            </a:r>
            <a:endParaRPr/>
          </a:p>
        </p:txBody>
      </p:sp>
      <p:sp>
        <p:nvSpPr>
          <p:cNvPr id="404" name="Google Shape;404;p26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3 &amp; 5-day market returns around Dec.4th 2012 -&gt; exclude companies with major events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Entertainment and travel cost (ETC) -&gt; WIND database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Province-level marketization index -&gt; National Economic Research Institute (NERI)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6" name="Google Shape;406;p26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407" name="Google Shape;407;p2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[4/7] </a:t>
            </a:r>
            <a:r>
              <a:rPr lang="en"/>
              <a:t>Data</a:t>
            </a:r>
            <a:endParaRPr/>
          </a:p>
        </p:txBody>
      </p:sp>
      <p:sp>
        <p:nvSpPr>
          <p:cNvPr id="419" name="Google Shape;419;p27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3 &amp; 5-day market returns around Dec.4th 2012 -&gt; exclude companies with major events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Entertainment and travel cost (ETC) -&gt; WIND database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Province-level marketization index -&gt; National Economic Research Institute (NERI)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SOE/Non-SOE -&gt; China Listed Firm’s shareholder research database -&gt; 30% threshold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1" name="Google Shape;421;p27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422" name="Google Shape;422;p2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Overview</a:t>
            </a:r>
            <a:endParaRPr/>
          </a:p>
        </p:txBody>
      </p:sp>
      <p:sp>
        <p:nvSpPr>
          <p:cNvPr id="434" name="Google Shape;434;p28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5 main results found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Theme: Market surged as a whole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SOE rose more than Non-SOE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Non-SOE in developed provinces rose more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Non-SOE with low ETC rose more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6" name="Google Shape;436;p2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437" name="Google Shape;437;p2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⅕</a:t>
            </a:r>
            <a:endParaRPr/>
          </a:p>
        </p:txBody>
      </p:sp>
      <p:sp>
        <p:nvSpPr>
          <p:cNvPr id="449" name="Google Shape;449;p29"/>
          <p:cNvSpPr txBox="1"/>
          <p:nvPr>
            <p:ph idx="1" type="body"/>
          </p:nvPr>
        </p:nvSpPr>
        <p:spPr>
          <a:xfrm>
            <a:off x="165725" y="1709825"/>
            <a:ext cx="25068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Whole market surged significantly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Companies in more developed provinces rose more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452" name="Google Shape;452;p2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9" name="Google Shape;4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000" y="0"/>
            <a:ext cx="626600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[0/7] Overview</a:t>
            </a:r>
            <a:endParaRPr/>
          </a:p>
        </p:txBody>
      </p:sp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Chinese stock markets rose sharply around Dec. 4th 2012, after the Politburo’s </a:t>
            </a:r>
            <a:r>
              <a:rPr b="1" lang="en"/>
              <a:t>announcement</a:t>
            </a:r>
            <a:r>
              <a:rPr b="1" lang="en"/>
              <a:t> of its </a:t>
            </a: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Eight-point Regulation (八项规定)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2" name="Google Shape;192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" name="Google Shape;193;p12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194" name="Google Shape;194;p12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1" name="Google Shape;2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253" y="2342525"/>
            <a:ext cx="3703375" cy="27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⅖ </a:t>
            </a:r>
            <a:endParaRPr/>
          </a:p>
        </p:txBody>
      </p:sp>
      <p:sp>
        <p:nvSpPr>
          <p:cNvPr id="465" name="Google Shape;465;p30"/>
          <p:cNvSpPr txBox="1"/>
          <p:nvPr>
            <p:ph idx="1" type="body"/>
          </p:nvPr>
        </p:nvSpPr>
        <p:spPr>
          <a:xfrm>
            <a:off x="165725" y="1709825"/>
            <a:ext cx="30924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CRR is positively related to province’s business </a:t>
            </a:r>
            <a:r>
              <a:rPr lang="en"/>
              <a:t>environment</a:t>
            </a:r>
            <a:r>
              <a:rPr lang="en"/>
              <a:t> and past economic performance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7" name="Google Shape;467;p30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468" name="Google Shape;468;p3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5" name="Google Shape;4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950" y="0"/>
            <a:ext cx="52060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⅖ </a:t>
            </a:r>
            <a:endParaRPr/>
          </a:p>
        </p:txBody>
      </p:sp>
      <p:sp>
        <p:nvSpPr>
          <p:cNvPr id="481" name="Google Shape;481;p31"/>
          <p:cNvSpPr txBox="1"/>
          <p:nvPr>
            <p:ph idx="1" type="body"/>
          </p:nvPr>
        </p:nvSpPr>
        <p:spPr>
          <a:xfrm>
            <a:off x="165725" y="1709825"/>
            <a:ext cx="30924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Similar results for CAR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3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484" name="Google Shape;484;p3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1" name="Google Shape;4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275" y="0"/>
            <a:ext cx="50957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⅗  </a:t>
            </a:r>
            <a:endParaRPr/>
          </a:p>
        </p:txBody>
      </p:sp>
      <p:sp>
        <p:nvSpPr>
          <p:cNvPr id="497" name="Google Shape;497;p3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8" name="Google Shape;498;p32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499" name="Google Shape;499;p32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6" name="Google Shape;5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160" y="0"/>
            <a:ext cx="40368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2"/>
          <p:cNvSpPr txBox="1"/>
          <p:nvPr>
            <p:ph idx="1" type="body"/>
          </p:nvPr>
        </p:nvSpPr>
        <p:spPr>
          <a:xfrm>
            <a:off x="165725" y="1709825"/>
            <a:ext cx="36324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SOEs rose more than Non-SOEs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Companies in high marketization provinces rose more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Companies historically with low ETC rose more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⅘   </a:t>
            </a:r>
            <a:endParaRPr/>
          </a:p>
        </p:txBody>
      </p:sp>
      <p:sp>
        <p:nvSpPr>
          <p:cNvPr id="513" name="Google Shape;513;p3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4" name="Google Shape;514;p33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515" name="Google Shape;515;p33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33"/>
          <p:cNvSpPr txBox="1"/>
          <p:nvPr>
            <p:ph idx="1" type="body"/>
          </p:nvPr>
        </p:nvSpPr>
        <p:spPr>
          <a:xfrm>
            <a:off x="165725" y="1709825"/>
            <a:ext cx="25068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Significant negative correlation between ETC and CRR for Non-SOEs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Not significant for SOEs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23" name="Google Shape;5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675" y="659400"/>
            <a:ext cx="6360315" cy="448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⅘   </a:t>
            </a:r>
            <a:endParaRPr/>
          </a:p>
        </p:txBody>
      </p:sp>
      <p:sp>
        <p:nvSpPr>
          <p:cNvPr id="529" name="Google Shape;529;p3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531" name="Google Shape;531;p34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34"/>
          <p:cNvSpPr txBox="1"/>
          <p:nvPr>
            <p:ph idx="1" type="body"/>
          </p:nvPr>
        </p:nvSpPr>
        <p:spPr>
          <a:xfrm>
            <a:off x="165725" y="1709825"/>
            <a:ext cx="25068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Similar results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Notice the importance of marketization variable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39" name="Google Shape;5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950" y="869450"/>
            <a:ext cx="6558049" cy="42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5</a:t>
            </a:r>
            <a:r>
              <a:rPr lang="en"/>
              <a:t>/5</a:t>
            </a:r>
            <a:r>
              <a:rPr lang="en"/>
              <a:t>   </a:t>
            </a:r>
            <a:endParaRPr/>
          </a:p>
        </p:txBody>
      </p:sp>
      <p:sp>
        <p:nvSpPr>
          <p:cNvPr id="545" name="Google Shape;545;p3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35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547" name="Google Shape;547;p35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35"/>
          <p:cNvSpPr txBox="1"/>
          <p:nvPr>
            <p:ph idx="1" type="body"/>
          </p:nvPr>
        </p:nvSpPr>
        <p:spPr>
          <a:xfrm>
            <a:off x="165725" y="1709825"/>
            <a:ext cx="3312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Change in firm value is negatively correlated with historial ETC for Non-SOEs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More reasonable to regress on change in ETC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55" name="Google Shape;5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750" y="0"/>
            <a:ext cx="40322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5/5   </a:t>
            </a:r>
            <a:endParaRPr/>
          </a:p>
        </p:txBody>
      </p:sp>
      <p:sp>
        <p:nvSpPr>
          <p:cNvPr id="561" name="Google Shape;561;p3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2" name="Google Shape;562;p36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563" name="Google Shape;563;p3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0" name="Google Shape;570;p36"/>
          <p:cNvSpPr txBox="1"/>
          <p:nvPr>
            <p:ph idx="1" type="body"/>
          </p:nvPr>
        </p:nvSpPr>
        <p:spPr>
          <a:xfrm>
            <a:off x="165725" y="1709825"/>
            <a:ext cx="3312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Similar story for change in return on assets (ROA)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71" name="Google Shape;5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600" y="-2"/>
            <a:ext cx="58033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[5/7] </a:t>
            </a:r>
            <a:r>
              <a:rPr lang="en"/>
              <a:t>Results 5/5   </a:t>
            </a:r>
            <a:endParaRPr/>
          </a:p>
        </p:txBody>
      </p:sp>
      <p:sp>
        <p:nvSpPr>
          <p:cNvPr id="577" name="Google Shape;577;p3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8" name="Google Shape;578;p37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579" name="Google Shape;579;p3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37"/>
          <p:cNvSpPr txBox="1"/>
          <p:nvPr>
            <p:ph idx="1" type="body"/>
          </p:nvPr>
        </p:nvSpPr>
        <p:spPr>
          <a:xfrm>
            <a:off x="165725" y="1709825"/>
            <a:ext cx="3312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Similar story for change in sales growth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87" name="Google Shape;5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725" y="-4"/>
            <a:ext cx="570413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[6/7] Summary</a:t>
            </a:r>
            <a:endParaRPr/>
          </a:p>
        </p:txBody>
      </p:sp>
      <p:sp>
        <p:nvSpPr>
          <p:cNvPr id="593" name="Google Shape;593;p38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Chinese stock market rose significantly and broadly after the announcement of Eight-point regulation on Dec. 4th 2012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Companies in more developed provinces rose more than those in other provinces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SOEs universally rose while only Non-SOEs in developed provinces and with historically low ETC rose significantly</a:t>
            </a:r>
            <a:endParaRPr/>
          </a:p>
        </p:txBody>
      </p:sp>
      <p:sp>
        <p:nvSpPr>
          <p:cNvPr id="594" name="Google Shape;594;p3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5" name="Google Shape;595;p3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596" name="Google Shape;596;p3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[7/7] Just another purge?</a:t>
            </a:r>
            <a:endParaRPr/>
          </a:p>
        </p:txBody>
      </p:sp>
      <p:sp>
        <p:nvSpPr>
          <p:cNvPr id="608" name="Google Shape;608;p39"/>
          <p:cNvSpPr txBox="1"/>
          <p:nvPr>
            <p:ph idx="1" type="body"/>
          </p:nvPr>
        </p:nvSpPr>
        <p:spPr>
          <a:xfrm>
            <a:off x="312475" y="1828800"/>
            <a:ext cx="35073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In 2013, over 182,000 officials were punished for corruption and over 30,000 party cadres were punished specifically for violating the Eight-point regulation, with at least 227 being province-level or higher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0" name="Google Shape;610;p3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611" name="Google Shape;611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8" name="Google Shape;6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900" y="1594262"/>
            <a:ext cx="3507174" cy="31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[1/7] Background</a:t>
            </a:r>
            <a:endParaRPr/>
          </a:p>
        </p:txBody>
      </p:sp>
      <p:sp>
        <p:nvSpPr>
          <p:cNvPr id="207" name="Google Shape;207;p13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Official corruption is a big problem in China (Chen 2003; Jones 2003)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9" name="Google Shape;209;p13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10" name="Google Shape;210;p13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0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0"/>
          <p:cNvSpPr txBox="1"/>
          <p:nvPr>
            <p:ph idx="1" type="body"/>
          </p:nvPr>
        </p:nvSpPr>
        <p:spPr>
          <a:xfrm>
            <a:off x="2957150" y="2137050"/>
            <a:ext cx="28269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Thank you for your attention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6" name="Google Shape;626;p40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627" name="Google Shape;627;p4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[1/7] Background</a:t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14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25" name="Google Shape;225;p14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2" name="Google Shape;23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200" y="1545075"/>
            <a:ext cx="5500414" cy="340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[1/7] Background</a:t>
            </a:r>
            <a:endParaRPr/>
          </a:p>
        </p:txBody>
      </p:sp>
      <p:sp>
        <p:nvSpPr>
          <p:cNvPr id="238" name="Google Shape;238;p15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Official corruption is a big problem in China (Chen 2003; Jones 2003)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Guanxi (</a:t>
            </a:r>
            <a:r>
              <a:rPr lang="en"/>
              <a:t>关系</a:t>
            </a:r>
            <a:r>
              <a:rPr lang="en"/>
              <a:t>) with officials becomes a very high return investment for any non-SOEs (McGregor 2010)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15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1" name="Google Shape;241;p15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[1/7] Background</a:t>
            </a:r>
            <a:endParaRPr/>
          </a:p>
        </p:txBody>
      </p:sp>
      <p:sp>
        <p:nvSpPr>
          <p:cNvPr id="253" name="Google Shape;253;p16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Official corruption is a big problem in China (Chen 2003; Jones 2003</a:t>
            </a:r>
            <a:r>
              <a:rPr lang="en"/>
              <a:t>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Guanxi (关系) with officials becomes a very high return investment for any non-SOEs (McGregor 2010)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Entertainment and travel cost (ETC) as a proxy for investment in “connections”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5" name="Google Shape;255;p16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56" name="Google Shape;256;p1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[1/7] Background</a:t>
            </a:r>
            <a:endParaRPr/>
          </a:p>
        </p:txBody>
      </p:sp>
      <p:sp>
        <p:nvSpPr>
          <p:cNvPr id="268" name="Google Shape;268;p17"/>
          <p:cNvSpPr txBox="1"/>
          <p:nvPr>
            <p:ph idx="1" type="body"/>
          </p:nvPr>
        </p:nvSpPr>
        <p:spPr>
          <a:xfrm>
            <a:off x="870450" y="1545075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Official corruption is a big problem in China (Chen 2003; Jones 2003)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Guanxi (关系) with officials becomes a very high return investment for any non-SOEs (McGregor 2010)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Entertainment and travel cost (ETC) as a proxy for investment in “connections”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/>
              <a:t>New administration, new changes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0" name="Google Shape;270;p17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1" name="Google Shape;271;p1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[2/7] Eight-point Regulation</a:t>
            </a:r>
            <a:endParaRPr/>
          </a:p>
        </p:txBody>
      </p:sp>
      <p:sp>
        <p:nvSpPr>
          <p:cNvPr id="283" name="Google Shape;283;p18"/>
          <p:cNvSpPr txBox="1"/>
          <p:nvPr>
            <p:ph idx="1" type="body"/>
          </p:nvPr>
        </p:nvSpPr>
        <p:spPr>
          <a:xfrm>
            <a:off x="814275" y="1449150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Leaders must keep in close contact with the grassroots, but without inspection tours or formality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Meetings and major events are to be strictly regulated and efficiently arranged; empty grand gestures are to be </a:t>
            </a:r>
            <a:r>
              <a:rPr lang="en" sz="1600" u="sng"/>
              <a:t>avoided</a:t>
            </a:r>
            <a:endParaRPr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The issuance of official documents must be </a:t>
            </a:r>
            <a:r>
              <a:rPr lang="en" sz="1600" u="sng"/>
              <a:t>reduced</a:t>
            </a:r>
            <a:endParaRPr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Overseas official visits and related formalities are to be </a:t>
            </a:r>
            <a:r>
              <a:rPr lang="en" sz="1600" u="sng"/>
              <a:t>restricted</a:t>
            </a:r>
            <a:endParaRPr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AutoNum type="arabicPeriod"/>
            </a:pPr>
            <a:r>
              <a:rPr lang="en" sz="1600"/>
              <a:t>Leaders traveling by car must </a:t>
            </a:r>
            <a:r>
              <a:rPr lang="en" sz="1600" u="sng"/>
              <a:t>avoid</a:t>
            </a:r>
            <a:r>
              <a:rPr lang="en" sz="1600"/>
              <a:t> disrupting traffic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AutoNum type="arabicPeriod"/>
            </a:pPr>
            <a:r>
              <a:rPr lang="en" sz="1600"/>
              <a:t>Media stories about official events are to be </a:t>
            </a:r>
            <a:r>
              <a:rPr lang="en" sz="1600" u="sng"/>
              <a:t>limited</a:t>
            </a:r>
            <a:r>
              <a:rPr lang="en" sz="1600"/>
              <a:t> to events with real news value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AutoNum type="arabicPeriod"/>
            </a:pPr>
            <a:r>
              <a:rPr lang="en" sz="1600"/>
              <a:t>Government leaders </a:t>
            </a:r>
            <a:r>
              <a:rPr lang="en" sz="1600" u="sng"/>
              <a:t>should not</a:t>
            </a:r>
            <a:r>
              <a:rPr lang="en" sz="1600"/>
              <a:t> publish self-authored works or congratulatory letters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AutoNum type="arabicPeriod"/>
            </a:pPr>
            <a:r>
              <a:rPr lang="en" sz="1600"/>
              <a:t>Leaders must practice thrift and strictly </a:t>
            </a:r>
            <a:r>
              <a:rPr lang="en" sz="1600" u="sng"/>
              <a:t>obey regulations</a:t>
            </a:r>
            <a:r>
              <a:rPr lang="en" sz="1600"/>
              <a:t> regarding accommodation and cars</a:t>
            </a:r>
            <a:endParaRPr sz="16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84" name="Google Shape;284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6" name="Google Shape;286;p1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[2/7] Eight-point Regulation</a:t>
            </a:r>
            <a:endParaRPr/>
          </a:p>
        </p:txBody>
      </p:sp>
      <p:sp>
        <p:nvSpPr>
          <p:cNvPr id="298" name="Google Shape;298;p19"/>
          <p:cNvSpPr txBox="1"/>
          <p:nvPr>
            <p:ph idx="1" type="body"/>
          </p:nvPr>
        </p:nvSpPr>
        <p:spPr>
          <a:xfrm>
            <a:off x="814275" y="1449150"/>
            <a:ext cx="6177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Font typeface="Roboto Condensed"/>
              <a:buChar char="▰"/>
            </a:pPr>
            <a:r>
              <a:rPr lang="en"/>
              <a:t>Start of the anti-corruption campaign</a:t>
            </a:r>
            <a:endParaRPr sz="16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9" name="Google Shape;299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01" name="Google Shape;301;p1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