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52" r:id="rId1"/>
  </p:sldMasterIdLst>
  <p:notesMasterIdLst>
    <p:notesMasterId r:id="rId20"/>
  </p:notesMasterIdLst>
  <p:sldIdLst>
    <p:sldId id="256" r:id="rId2"/>
    <p:sldId id="257" r:id="rId3"/>
    <p:sldId id="258" r:id="rId4"/>
    <p:sldId id="259" r:id="rId5"/>
    <p:sldId id="278" r:id="rId6"/>
    <p:sldId id="279" r:id="rId7"/>
    <p:sldId id="280" r:id="rId8"/>
    <p:sldId id="281" r:id="rId9"/>
    <p:sldId id="282" r:id="rId10"/>
    <p:sldId id="283" r:id="rId11"/>
    <p:sldId id="284" r:id="rId12"/>
    <p:sldId id="285" r:id="rId13"/>
    <p:sldId id="286" r:id="rId14"/>
    <p:sldId id="287" r:id="rId15"/>
    <p:sldId id="288" r:id="rId16"/>
    <p:sldId id="263" r:id="rId17"/>
    <p:sldId id="289" r:id="rId18"/>
    <p:sldId id="276" r:id="rId19"/>
  </p:sldIdLst>
  <p:sldSz cx="10364788" cy="777398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040">
          <p15:clr>
            <a:srgbClr val="A4A3A4"/>
          </p15:clr>
        </p15:guide>
        <p15:guide id="2" orient="horz" pos="1087">
          <p15:clr>
            <a:srgbClr val="A4A3A4"/>
          </p15:clr>
        </p15:guide>
        <p15:guide id="3" orient="horz" pos="1359">
          <p15:clr>
            <a:srgbClr val="A4A3A4"/>
          </p15:clr>
        </p15:guide>
        <p15:guide id="4" orient="horz" pos="1450">
          <p15:clr>
            <a:srgbClr val="A4A3A4"/>
          </p15:clr>
        </p15:guide>
        <p15:guide id="5" orient="horz" pos="2856">
          <p15:clr>
            <a:srgbClr val="A4A3A4"/>
          </p15:clr>
        </p15:guide>
        <p15:guide id="6" orient="horz" pos="3128">
          <p15:clr>
            <a:srgbClr val="A4A3A4"/>
          </p15:clr>
        </p15:guide>
        <p15:guide id="7" orient="horz" pos="3809">
          <p15:clr>
            <a:srgbClr val="A4A3A4"/>
          </p15:clr>
        </p15:guide>
        <p15:guide id="8" pos="367">
          <p15:clr>
            <a:srgbClr val="A4A3A4"/>
          </p15:clr>
        </p15:guide>
        <p15:guide id="9" pos="1161">
          <p15:clr>
            <a:srgbClr val="A4A3A4"/>
          </p15:clr>
        </p15:guide>
        <p15:guide id="10" pos="1301">
          <p15:clr>
            <a:srgbClr val="A4A3A4"/>
          </p15:clr>
        </p15:guide>
        <p15:guide id="11" pos="61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668" y="78"/>
      </p:cViewPr>
      <p:guideLst>
        <p:guide orient="horz" pos="2040"/>
        <p:guide orient="horz" pos="1087"/>
        <p:guide orient="horz" pos="1359"/>
        <p:guide orient="horz" pos="1450"/>
        <p:guide orient="horz" pos="2856"/>
        <p:guide orient="horz" pos="3128"/>
        <p:guide orient="horz" pos="3809"/>
        <p:guide pos="367"/>
        <p:guide pos="1161"/>
        <p:guide pos="1301"/>
        <p:guide pos="611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285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1468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3321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430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884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5156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75" name="Shape 75"/>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21768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1" name="Shape 41"/>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6" name="Shape 46"/>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86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8305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2824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4813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3" name="Shape 53"/>
          <p:cNvSpPr>
            <a:spLocks noGrp="1" noRot="1" noChangeAspect="1"/>
          </p:cNvSpPr>
          <p:nvPr>
            <p:ph type="sldImg" idx="2"/>
          </p:nvPr>
        </p:nvSpPr>
        <p:spPr>
          <a:xfrm>
            <a:off x="1144588" y="685800"/>
            <a:ext cx="4568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829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和文本"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580703" y="790651"/>
            <a:ext cx="9270572" cy="5619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0000"/>
              </a:buClr>
              <a:buSzPts val="2400"/>
              <a:buFont typeface="Arial"/>
              <a:buNone/>
              <a:defRPr sz="2400" b="1" i="0" u="none" strike="noStrike" cap="non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419125" y="1652400"/>
            <a:ext cx="2166099" cy="5115600"/>
          </a:xfrm>
          <a:prstGeom prst="rect">
            <a:avLst/>
          </a:prstGeom>
          <a:noFill/>
          <a:ln>
            <a:noFill/>
          </a:ln>
        </p:spPr>
        <p:txBody>
          <a:bodyPr spcFirstLastPara="1" wrap="square" lIns="91425" tIns="91425" rIns="91425" bIns="91425" anchor="t" anchorCtr="0"/>
          <a:lstStyle>
            <a:lvl1pPr marL="457200" marR="0" lvl="0" indent="-289560" algn="l" rtl="0">
              <a:spcBef>
                <a:spcPts val="240"/>
              </a:spcBef>
              <a:spcAft>
                <a:spcPts val="0"/>
              </a:spcAft>
              <a:buClr>
                <a:srgbClr val="000000"/>
              </a:buClr>
              <a:buSzPts val="960"/>
              <a:buFont typeface="Noto Sans Symbols"/>
              <a:buChar char="■"/>
              <a:defRPr sz="1200" b="0" i="0" u="none" strike="noStrike" cap="none">
                <a:solidFill>
                  <a:srgbClr val="000000"/>
                </a:solidFill>
                <a:latin typeface="Arial"/>
                <a:ea typeface="Arial"/>
                <a:cs typeface="Arial"/>
                <a:sym typeface="Arial"/>
              </a:defRPr>
            </a:lvl1pPr>
            <a:lvl2pPr marL="914400" marR="0" lvl="1" indent="-304800" algn="l" rtl="0">
              <a:spcBef>
                <a:spcPts val="24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2pPr>
            <a:lvl3pPr marL="1371600" marR="0" lvl="2" indent="-304800" algn="l" rtl="0">
              <a:spcBef>
                <a:spcPts val="24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3pPr>
            <a:lvl4pPr marL="1828800" marR="0" lvl="3"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419125" y="2681330"/>
            <a:ext cx="3987254" cy="4320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rgbClr val="000000"/>
              </a:buClr>
              <a:buSzPts val="1400"/>
              <a:buFont typeface="Arial"/>
              <a:buNone/>
              <a:defRPr sz="1400" b="1" i="0" u="none" strike="noStrike" cap="non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Shape 22"/>
          <p:cNvSpPr txBox="1">
            <a:spLocks noGrp="1"/>
          </p:cNvSpPr>
          <p:nvPr>
            <p:ph type="subTitle" idx="1"/>
          </p:nvPr>
        </p:nvSpPr>
        <p:spPr>
          <a:xfrm>
            <a:off x="419125" y="3218654"/>
            <a:ext cx="9437221" cy="691200"/>
          </a:xfrm>
          <a:prstGeom prst="rect">
            <a:avLst/>
          </a:prstGeom>
          <a:noFill/>
          <a:ln>
            <a:noFill/>
          </a:ln>
        </p:spPr>
        <p:txBody>
          <a:bodyPr spcFirstLastPara="1" wrap="square" lIns="91425" tIns="91425" rIns="91425" bIns="91425" anchor="t" anchorCtr="0"/>
          <a:lstStyle>
            <a:lvl1pPr marR="0" lvl="0" algn="l" rtl="0">
              <a:spcBef>
                <a:spcPts val="540"/>
              </a:spcBef>
              <a:spcAft>
                <a:spcPts val="0"/>
              </a:spcAft>
              <a:buClr>
                <a:srgbClr val="000000"/>
              </a:buClr>
              <a:buSzPts val="2160"/>
              <a:buFont typeface="Noto Sans Symbols"/>
              <a:buNone/>
              <a:defRPr sz="2700" b="1" i="0" u="none" strike="noStrike" cap="none">
                <a:solidFill>
                  <a:srgbClr val="000000"/>
                </a:solidFill>
                <a:latin typeface="Arial"/>
                <a:ea typeface="Arial"/>
                <a:cs typeface="Arial"/>
                <a:sym typeface="Arial"/>
              </a:defRPr>
            </a:lvl1pPr>
            <a:lvl2pPr marR="0" lvl="1" algn="ctr" rtl="0">
              <a:spcBef>
                <a:spcPts val="24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2pPr>
            <a:lvl3pPr marR="0" lvl="2" algn="ctr" rtl="0">
              <a:spcBef>
                <a:spcPts val="24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3pPr>
            <a:lvl4pPr marR="0" lvl="3" algn="ctr" rtl="0">
              <a:spcBef>
                <a:spcPts val="24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4pPr>
            <a:lvl5pPr marR="0" lvl="4" algn="ctr" rtl="0">
              <a:spcBef>
                <a:spcPts val="24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5pPr>
            <a:lvl6pPr marR="0" lvl="5" algn="ctr" rtl="0">
              <a:spcBef>
                <a:spcPts val="440"/>
              </a:spcBef>
              <a:spcAft>
                <a:spcPts val="0"/>
              </a:spcAft>
              <a:buClr>
                <a:srgbClr val="888888"/>
              </a:buClr>
              <a:buSzPts val="2200"/>
              <a:buFont typeface="Arial"/>
              <a:buNone/>
              <a:defRPr sz="2200" b="0" i="0" u="none" strike="noStrike" cap="none">
                <a:solidFill>
                  <a:srgbClr val="888888"/>
                </a:solidFill>
                <a:latin typeface="Arial"/>
                <a:ea typeface="Arial"/>
                <a:cs typeface="Arial"/>
                <a:sym typeface="Arial"/>
              </a:defRPr>
            </a:lvl6pPr>
            <a:lvl7pPr marR="0" lvl="6" algn="ctr" rtl="0">
              <a:spcBef>
                <a:spcPts val="440"/>
              </a:spcBef>
              <a:spcAft>
                <a:spcPts val="0"/>
              </a:spcAft>
              <a:buClr>
                <a:srgbClr val="888888"/>
              </a:buClr>
              <a:buSzPts val="2200"/>
              <a:buFont typeface="Arial"/>
              <a:buNone/>
              <a:defRPr sz="2200" b="0" i="0" u="none" strike="noStrike" cap="none">
                <a:solidFill>
                  <a:srgbClr val="888888"/>
                </a:solidFill>
                <a:latin typeface="Arial"/>
                <a:ea typeface="Arial"/>
                <a:cs typeface="Arial"/>
                <a:sym typeface="Arial"/>
              </a:defRPr>
            </a:lvl7pPr>
            <a:lvl8pPr marR="0" lvl="7" algn="ctr" rtl="0">
              <a:spcBef>
                <a:spcPts val="440"/>
              </a:spcBef>
              <a:spcAft>
                <a:spcPts val="0"/>
              </a:spcAft>
              <a:buClr>
                <a:srgbClr val="888888"/>
              </a:buClr>
              <a:buSzPts val="2200"/>
              <a:buFont typeface="Arial"/>
              <a:buNone/>
              <a:defRPr sz="2200" b="0" i="0" u="none" strike="noStrike" cap="none">
                <a:solidFill>
                  <a:srgbClr val="888888"/>
                </a:solidFill>
                <a:latin typeface="Arial"/>
                <a:ea typeface="Arial"/>
                <a:cs typeface="Arial"/>
                <a:sym typeface="Arial"/>
              </a:defRPr>
            </a:lvl8pPr>
            <a:lvl9pPr marR="0" lvl="8" algn="ctr" rtl="0">
              <a:spcBef>
                <a:spcPts val="440"/>
              </a:spcBef>
              <a:spcAft>
                <a:spcPts val="0"/>
              </a:spcAft>
              <a:buClr>
                <a:srgbClr val="888888"/>
              </a:buClr>
              <a:buSzPts val="2200"/>
              <a:buFont typeface="Arial"/>
              <a:buNone/>
              <a:defRPr sz="2200" b="0" i="0" u="none" strike="noStrike" cap="none">
                <a:solidFill>
                  <a:srgbClr val="888888"/>
                </a:solidFill>
                <a:latin typeface="Arial"/>
                <a:ea typeface="Arial"/>
                <a:cs typeface="Arial"/>
                <a:sym typeface="Arial"/>
              </a:defRPr>
            </a:lvl9pPr>
          </a:lstStyle>
          <a:p>
            <a:endParaRPr/>
          </a:p>
        </p:txBody>
      </p:sp>
      <p:sp>
        <p:nvSpPr>
          <p:cNvPr id="23" name="Shape 23"/>
          <p:cNvSpPr/>
          <p:nvPr/>
        </p:nvSpPr>
        <p:spPr>
          <a:xfrm>
            <a:off x="427256" y="3122753"/>
            <a:ext cx="9866136" cy="72000"/>
          </a:xfrm>
          <a:prstGeom prst="rect">
            <a:avLst/>
          </a:prstGeom>
          <a:gradFill>
            <a:gsLst>
              <a:gs pos="0">
                <a:srgbClr val="9B3519"/>
              </a:gs>
              <a:gs pos="50400">
                <a:srgbClr val="9B3519"/>
              </a:gs>
              <a:gs pos="100000">
                <a:schemeClr val="lt1"/>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580703" y="790651"/>
            <a:ext cx="9270572" cy="5619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0000"/>
              </a:buClr>
              <a:buSzPts val="2400"/>
              <a:buFont typeface="Arial"/>
              <a:buNone/>
              <a:defRPr sz="2400" b="1" i="0" u="none" strike="noStrike" cap="non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580703" y="790651"/>
            <a:ext cx="9270572" cy="5619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0000"/>
              </a:buClr>
              <a:buSzPts val="2400"/>
              <a:buFont typeface="Arial"/>
              <a:buNone/>
              <a:defRPr sz="2400" b="1" i="0" u="none" strike="noStrike" cap="none">
                <a:solidFill>
                  <a:srgbClr val="0000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19125" y="1652400"/>
            <a:ext cx="2166099" cy="4762800"/>
          </a:xfrm>
          <a:prstGeom prst="rect">
            <a:avLst/>
          </a:prstGeom>
          <a:noFill/>
          <a:ln>
            <a:noFill/>
          </a:ln>
        </p:spPr>
        <p:txBody>
          <a:bodyPr spcFirstLastPara="1" wrap="square" lIns="91425" tIns="91425" rIns="91425" bIns="91425" anchor="t" anchorCtr="0"/>
          <a:lstStyle>
            <a:lvl1pPr marL="457200" marR="0" lvl="0" indent="-289560" algn="l" rtl="0">
              <a:spcBef>
                <a:spcPts val="240"/>
              </a:spcBef>
              <a:spcAft>
                <a:spcPts val="0"/>
              </a:spcAft>
              <a:buClr>
                <a:srgbClr val="000000"/>
              </a:buClr>
              <a:buSzPts val="960"/>
              <a:buFont typeface="Noto Sans Symbols"/>
              <a:buChar char="■"/>
              <a:defRPr sz="1200" b="0" i="0" u="none" strike="noStrike" cap="none">
                <a:solidFill>
                  <a:srgbClr val="000000"/>
                </a:solidFill>
                <a:latin typeface="Arial"/>
                <a:ea typeface="Arial"/>
                <a:cs typeface="Arial"/>
                <a:sym typeface="Arial"/>
              </a:defRPr>
            </a:lvl1pPr>
            <a:lvl2pPr marL="914400" marR="0" lvl="1" indent="-304800" algn="l" rtl="0">
              <a:spcBef>
                <a:spcPts val="24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2pPr>
            <a:lvl3pPr marL="1371600" marR="0" lvl="2" indent="-304800" algn="l" rtl="0">
              <a:spcBef>
                <a:spcPts val="24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3pPr>
            <a:lvl4pPr marL="1828800" marR="0" lvl="3"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6pPr>
            <a:lvl7pPr marL="3200400" marR="0" lvl="6"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7pPr>
            <a:lvl8pPr marL="3657600" marR="0" lvl="7"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8pPr>
            <a:lvl9pPr marL="4114800" marR="0" lvl="8"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9pPr>
          </a:lstStyle>
          <a:p>
            <a:endParaRPr/>
          </a:p>
        </p:txBody>
      </p:sp>
      <p:sp>
        <p:nvSpPr>
          <p:cNvPr id="12" name="Shape 12"/>
          <p:cNvSpPr txBox="1"/>
          <p:nvPr/>
        </p:nvSpPr>
        <p:spPr>
          <a:xfrm>
            <a:off x="9262828" y="7152510"/>
            <a:ext cx="556423" cy="252028"/>
          </a:xfrm>
          <a:prstGeom prst="rect">
            <a:avLst/>
          </a:prstGeom>
          <a:noFill/>
          <a:ln>
            <a:noFill/>
          </a:ln>
        </p:spPr>
        <p:txBody>
          <a:bodyPr spcFirstLastPara="1" wrap="square" lIns="72000" tIns="18000" rIns="72000" bIns="18000" anchor="ctr" anchorCtr="0">
            <a:noAutofit/>
          </a:bodyPr>
          <a:lstStyle/>
          <a:p>
            <a:pPr marL="0" marR="0" lvl="0" indent="0" algn="r" rtl="0">
              <a:spcBef>
                <a:spcPts val="0"/>
              </a:spcBef>
              <a:spcAft>
                <a:spcPts val="0"/>
              </a:spcAft>
              <a:buNone/>
            </a:pPr>
            <a:fld id="{00000000-1234-1234-1234-123412341234}" type="slidenum">
              <a:rPr lang="en-US" sz="1000" b="0" i="0" u="none" strike="noStrike" cap="none">
                <a:solidFill>
                  <a:schemeClr val="dk1"/>
                </a:solidFill>
                <a:latin typeface="Arial"/>
                <a:ea typeface="Arial"/>
                <a:cs typeface="Arial"/>
                <a:sym typeface="Arial"/>
              </a:rPr>
              <a:t>‹#›</a:t>
            </a:fld>
            <a:endParaRPr sz="1000" b="0" i="0" u="none" strike="noStrike" cap="none">
              <a:solidFill>
                <a:schemeClr val="dk1"/>
              </a:solidFill>
              <a:latin typeface="Arial"/>
              <a:ea typeface="Arial"/>
              <a:cs typeface="Arial"/>
              <a:sym typeface="Arial"/>
            </a:endParaRPr>
          </a:p>
        </p:txBody>
      </p:sp>
      <p:pic>
        <p:nvPicPr>
          <p:cNvPr id="13" name="Shape 13" descr="C:\Documents and Settings\dingdi\桌面\中金-横版.png"/>
          <p:cNvPicPr preferRelativeResize="0"/>
          <p:nvPr/>
        </p:nvPicPr>
        <p:blipFill rotWithShape="1">
          <a:blip r:embed="rId5">
            <a:alphaModFix/>
          </a:blip>
          <a:srcRect/>
          <a:stretch/>
        </p:blipFill>
        <p:spPr>
          <a:xfrm>
            <a:off x="360063" y="6948000"/>
            <a:ext cx="1447549" cy="504000"/>
          </a:xfrm>
          <a:prstGeom prst="rect">
            <a:avLst/>
          </a:prstGeom>
          <a:noFill/>
          <a:ln>
            <a:noFill/>
          </a:ln>
        </p:spPr>
      </p:pic>
      <p:grpSp>
        <p:nvGrpSpPr>
          <p:cNvPr id="14" name="Shape 14"/>
          <p:cNvGrpSpPr/>
          <p:nvPr/>
        </p:nvGrpSpPr>
        <p:grpSpPr>
          <a:xfrm>
            <a:off x="173548" y="6779168"/>
            <a:ext cx="1780553" cy="935541"/>
            <a:chOff x="205458" y="6623861"/>
            <a:chExt cx="1728192" cy="935541"/>
          </a:xfrm>
        </p:grpSpPr>
        <p:sp>
          <p:nvSpPr>
            <p:cNvPr id="15" name="Shape 15"/>
            <p:cNvSpPr/>
            <p:nvPr/>
          </p:nvSpPr>
          <p:spPr>
            <a:xfrm>
              <a:off x="205458" y="6626377"/>
              <a:ext cx="1728192" cy="933025"/>
            </a:xfrm>
            <a:prstGeom prst="rect">
              <a:avLst/>
            </a:prstGeom>
            <a:solidFill>
              <a:schemeClr val="lt1"/>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6" name="Shape 16"/>
            <p:cNvPicPr preferRelativeResize="0"/>
            <p:nvPr/>
          </p:nvPicPr>
          <p:blipFill rotWithShape="1">
            <a:blip r:embed="rId6">
              <a:alphaModFix/>
            </a:blip>
            <a:srcRect/>
            <a:stretch/>
          </p:blipFill>
          <p:spPr>
            <a:xfrm>
              <a:off x="707974" y="6623861"/>
              <a:ext cx="723159" cy="723159"/>
            </a:xfrm>
            <a:prstGeom prst="rect">
              <a:avLst/>
            </a:prstGeom>
            <a:noFill/>
            <a:ln>
              <a:noFill/>
            </a:ln>
          </p:spPr>
        </p:pic>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p:nvPr/>
        </p:nvSpPr>
        <p:spPr>
          <a:xfrm>
            <a:off x="0" y="0"/>
            <a:ext cx="10364788" cy="7806558"/>
          </a:xfrm>
          <a:prstGeom prst="rect">
            <a:avLst/>
          </a:prstGeom>
          <a:gradFill>
            <a:gsLst>
              <a:gs pos="0">
                <a:srgbClr val="CFB77B"/>
              </a:gs>
              <a:gs pos="100000">
                <a:schemeClr val="lt1"/>
              </a:gs>
            </a:gsLst>
            <a:lin ang="27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 name="Shape 34"/>
          <p:cNvSpPr/>
          <p:nvPr/>
        </p:nvSpPr>
        <p:spPr>
          <a:xfrm>
            <a:off x="0" y="2878883"/>
            <a:ext cx="10364788" cy="1214813"/>
          </a:xfrm>
          <a:prstGeom prst="rect">
            <a:avLst/>
          </a:prstGeom>
          <a:solidFill>
            <a:srgbClr val="A1141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rgbClr val="A11417"/>
              </a:solidFill>
              <a:latin typeface="Arial"/>
              <a:ea typeface="Arial"/>
              <a:cs typeface="Arial"/>
              <a:sym typeface="Arial"/>
            </a:endParaRPr>
          </a:p>
        </p:txBody>
      </p:sp>
      <p:sp>
        <p:nvSpPr>
          <p:cNvPr id="35" name="Shape 35"/>
          <p:cNvSpPr/>
          <p:nvPr/>
        </p:nvSpPr>
        <p:spPr>
          <a:xfrm>
            <a:off x="929063" y="3297808"/>
            <a:ext cx="8672137" cy="495300"/>
          </a:xfrm>
          <a:prstGeom prst="rect">
            <a:avLst/>
          </a:prstGeom>
          <a:noFill/>
          <a:ln>
            <a:noFill/>
          </a:ln>
        </p:spPr>
        <p:txBody>
          <a:bodyPr spcFirstLastPara="1" wrap="square" lIns="91375" tIns="45675" rIns="91375" bIns="45675" anchor="ctr" anchorCtr="0">
            <a:noAutofit/>
          </a:bodyPr>
          <a:lstStyle/>
          <a:p>
            <a:pPr marL="0" marR="0" lvl="0" indent="0" algn="ctr" rtl="0">
              <a:spcBef>
                <a:spcPts val="0"/>
              </a:spcBef>
              <a:spcAft>
                <a:spcPts val="0"/>
              </a:spcAft>
              <a:buNone/>
            </a:pPr>
            <a:r>
              <a:rPr lang="en-US" sz="2800" b="1" dirty="0">
                <a:solidFill>
                  <a:srgbClr val="FFFFFF"/>
                </a:solidFill>
              </a:rPr>
              <a:t>Presentation of the paper:</a:t>
            </a:r>
          </a:p>
          <a:p>
            <a:pPr marL="0" marR="0" lvl="0" indent="0" algn="ctr" rtl="0">
              <a:spcBef>
                <a:spcPts val="0"/>
              </a:spcBef>
              <a:spcAft>
                <a:spcPts val="0"/>
              </a:spcAft>
              <a:buNone/>
            </a:pPr>
            <a:r>
              <a:rPr lang="en-US" sz="2800" b="1" dirty="0">
                <a:solidFill>
                  <a:srgbClr val="FFFFFF"/>
                </a:solidFill>
              </a:rPr>
              <a:t>Yield Curves and Volatility Smiles, by </a:t>
            </a:r>
            <a:r>
              <a:rPr lang="en-US" sz="2800" b="1" i="0" u="none" strike="noStrike" cap="none" dirty="0">
                <a:solidFill>
                  <a:srgbClr val="FFFFFF"/>
                </a:solidFill>
                <a:latin typeface="Arial"/>
                <a:ea typeface="Arial"/>
                <a:cs typeface="Arial"/>
                <a:sym typeface="Arial"/>
              </a:rPr>
              <a:t>Peter </a:t>
            </a:r>
            <a:r>
              <a:rPr lang="en-US" sz="2800" b="1" i="0" u="none" strike="noStrike" cap="none" dirty="0" err="1">
                <a:solidFill>
                  <a:srgbClr val="FFFFFF"/>
                </a:solidFill>
                <a:latin typeface="Arial"/>
                <a:ea typeface="Arial"/>
                <a:cs typeface="Arial"/>
                <a:sym typeface="Arial"/>
              </a:rPr>
              <a:t>Carr</a:t>
            </a:r>
            <a:endParaRPr lang="en-US" sz="2800" b="1" i="0" u="none" strike="noStrike" cap="none" dirty="0">
              <a:solidFill>
                <a:srgbClr val="FFFFFF"/>
              </a:solidFill>
              <a:latin typeface="Arial"/>
              <a:ea typeface="Arial"/>
              <a:cs typeface="Arial"/>
              <a:sym typeface="Arial"/>
            </a:endParaRPr>
          </a:p>
        </p:txBody>
      </p:sp>
      <p:sp>
        <p:nvSpPr>
          <p:cNvPr id="36" name="Shape 36"/>
          <p:cNvSpPr txBox="1"/>
          <p:nvPr/>
        </p:nvSpPr>
        <p:spPr>
          <a:xfrm>
            <a:off x="3467886" y="6983586"/>
            <a:ext cx="3420000" cy="431800"/>
          </a:xfrm>
          <a:prstGeom prst="rect">
            <a:avLst/>
          </a:prstGeom>
          <a:noFill/>
          <a:ln>
            <a:noFill/>
          </a:ln>
        </p:spPr>
        <p:txBody>
          <a:bodyPr spcFirstLastPara="1" wrap="square" lIns="91350" tIns="45675" rIns="91350" bIns="45675" anchor="ctr" anchorCtr="0">
            <a:noAutofit/>
          </a:bodyPr>
          <a:lstStyle/>
          <a:p>
            <a:pPr marL="0" marR="0" lvl="0" indent="0" algn="ctr" rtl="0">
              <a:spcBef>
                <a:spcPts val="0"/>
              </a:spcBef>
              <a:spcAft>
                <a:spcPts val="0"/>
              </a:spcAft>
              <a:buNone/>
            </a:pPr>
            <a:r>
              <a:rPr lang="en-US" dirty="0">
                <a:solidFill>
                  <a:srgbClr val="7F7F7F"/>
                </a:solidFill>
              </a:rPr>
              <a:t>J</a:t>
            </a:r>
            <a:r>
              <a:rPr lang="en-US" altLang="zh-CN" dirty="0">
                <a:solidFill>
                  <a:srgbClr val="7F7F7F"/>
                </a:solidFill>
              </a:rPr>
              <a:t>ingsheng Zhang</a:t>
            </a:r>
            <a:endParaRPr lang="en-US" dirty="0">
              <a:solidFill>
                <a:srgbClr val="7F7F7F"/>
              </a:solidFill>
            </a:endParaRPr>
          </a:p>
          <a:p>
            <a:pPr marL="0" marR="0" lvl="0" indent="0" algn="ctr" rtl="0">
              <a:spcBef>
                <a:spcPts val="0"/>
              </a:spcBef>
              <a:spcAft>
                <a:spcPts val="0"/>
              </a:spcAft>
              <a:buNone/>
            </a:pPr>
            <a:r>
              <a:rPr lang="en-US" dirty="0">
                <a:solidFill>
                  <a:srgbClr val="7F7F7F"/>
                </a:solidFill>
              </a:rPr>
              <a:t>October</a:t>
            </a:r>
            <a:r>
              <a:rPr lang="en-US" sz="1400" b="0" i="0" u="none" strike="noStrike" cap="none" dirty="0">
                <a:solidFill>
                  <a:srgbClr val="7F7F7F"/>
                </a:solidFill>
                <a:latin typeface="Arial"/>
                <a:ea typeface="Arial"/>
                <a:cs typeface="Arial"/>
                <a:sym typeface="Arial"/>
              </a:rPr>
              <a:t> 9, 2018</a:t>
            </a:r>
            <a:endParaRPr sz="1400" b="0" i="0" u="none" strike="noStrike" cap="none" dirty="0">
              <a:solidFill>
                <a:srgbClr val="7F7F7F"/>
              </a:solidFill>
              <a:latin typeface="Arial"/>
              <a:ea typeface="Arial"/>
              <a:cs typeface="Arial"/>
              <a:sym typeface="Arial"/>
            </a:endParaRPr>
          </a:p>
        </p:txBody>
      </p:sp>
      <p:sp>
        <p:nvSpPr>
          <p:cNvPr id="37" name="Shape 37"/>
          <p:cNvSpPr/>
          <p:nvPr/>
        </p:nvSpPr>
        <p:spPr>
          <a:xfrm>
            <a:off x="0" y="4184280"/>
            <a:ext cx="10364788" cy="72000"/>
          </a:xfrm>
          <a:prstGeom prst="rect">
            <a:avLst/>
          </a:prstGeom>
          <a:solidFill>
            <a:srgbClr val="A1141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Benchmark Models</a:t>
            </a:r>
          </a:p>
        </p:txBody>
      </p:sp>
      <mc:AlternateContent xmlns:mc="http://schemas.openxmlformats.org/markup-compatibility/2006" xmlns:a14="http://schemas.microsoft.com/office/drawing/2010/main">
        <mc:Choice Requires="a14">
          <p:sp>
            <p:nvSpPr>
              <p:cNvPr id="57" name="Shape 57"/>
              <p:cNvSpPr txBox="1"/>
              <p:nvPr/>
            </p:nvSpPr>
            <p:spPr>
              <a:xfrm>
                <a:off x="176386" y="1848719"/>
                <a:ext cx="10012015" cy="5719645"/>
              </a:xfrm>
              <a:prstGeom prst="rect">
                <a:avLst/>
              </a:prstGeom>
              <a:noFill/>
              <a:ln>
                <a:noFill/>
              </a:ln>
            </p:spPr>
            <p:txBody>
              <a:bodyPr spcFirstLastPara="1" wrap="square" lIns="91425" tIns="91425" rIns="91425" bIns="91425" anchor="t" anchorCtr="0">
                <a:noAutofit/>
              </a:bodyPr>
              <a:lstStyle/>
              <a:p>
                <a:endParaRPr lang="en-US" altLang="zh-CN" sz="1800" dirty="0"/>
              </a:p>
              <a:p>
                <a:r>
                  <a:rPr lang="en-US" altLang="zh-CN" sz="1800" dirty="0"/>
                  <a:t>Besides being fundamental solutions, the two functions </a:t>
                </a:r>
                <a14:m>
                  <m:oMath xmlns:m="http://schemas.openxmlformats.org/officeDocument/2006/math">
                    <m:r>
                      <m:rPr>
                        <m:sty m:val="p"/>
                      </m:rPr>
                      <a:rPr lang="el-GR" altLang="zh-CN" sz="1800" i="1" smtClean="0">
                        <a:latin typeface="Cambria Math" panose="02040503050406030204" pitchFamily="18" charset="0"/>
                        <a:ea typeface="Cambria Math" panose="02040503050406030204" pitchFamily="18" charset="0"/>
                      </a:rPr>
                      <m:t>Β</m:t>
                    </m:r>
                  </m:oMath>
                </a14:m>
                <a:r>
                  <a:rPr lang="en-US" altLang="zh-CN" sz="1800" dirty="0"/>
                  <a:t> and </a:t>
                </a:r>
                <a14:m>
                  <m:oMath xmlns:m="http://schemas.openxmlformats.org/officeDocument/2006/math">
                    <m:r>
                      <m:rPr>
                        <m:sty m:val="p"/>
                      </m:rPr>
                      <a:rPr lang="el-GR" altLang="zh-CN" sz="1800" i="1" smtClean="0">
                        <a:latin typeface="Cambria Math" panose="02040503050406030204" pitchFamily="18" charset="0"/>
                        <a:ea typeface="Cambria Math" panose="02040503050406030204" pitchFamily="18" charset="0"/>
                      </a:rPr>
                      <m:t>Γ</m:t>
                    </m:r>
                  </m:oMath>
                </a14:m>
                <a:r>
                  <a:rPr lang="zh-CN" altLang="en-US" sz="1800" dirty="0"/>
                  <a:t> </a:t>
                </a:r>
                <a:r>
                  <a:rPr lang="en-US" altLang="zh-CN" sz="1800" dirty="0"/>
                  <a:t>each arise in the Rodrigues</a:t>
                </a:r>
              </a:p>
              <a:p>
                <a:r>
                  <a:rPr lang="en-US" altLang="zh-CN" sz="1800" dirty="0"/>
                  <a:t>formula and inner product for Laguerre polynomials and for the </a:t>
                </a:r>
                <a:r>
                  <a:rPr lang="en-US" altLang="zh-CN" sz="1800" dirty="0" err="1"/>
                  <a:t>probabilists</a:t>
                </a:r>
                <a:r>
                  <a:rPr lang="en-US" altLang="zh-CN" sz="1800" dirty="0"/>
                  <a:t>' Hermite polynomials.</a:t>
                </a: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r>
                  <a:rPr kumimoji="0" lang="en-US" altLang="zh-CN" sz="1800" b="0" i="0" u="none" strike="noStrike" kern="0" cap="none" spc="0" normalizeH="0" baseline="0" noProof="0" dirty="0">
                    <a:ln>
                      <a:noFill/>
                    </a:ln>
                    <a:solidFill>
                      <a:srgbClr val="000000"/>
                    </a:solidFill>
                    <a:effectLst/>
                    <a:uLnTx/>
                    <a:uFillTx/>
                    <a:latin typeface="Arial"/>
                    <a:cs typeface="Arial"/>
                    <a:sym typeface="Arial"/>
                  </a:rPr>
                  <a:t>Not quite understood.</a:t>
                </a: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57" name="Shape 57"/>
              <p:cNvSpPr txBox="1">
                <a:spLocks noRot="1" noChangeAspect="1" noMove="1" noResize="1" noEditPoints="1" noAdjustHandles="1" noChangeArrowheads="1" noChangeShapeType="1" noTextEdit="1"/>
              </p:cNvSpPr>
              <p:nvPr/>
            </p:nvSpPr>
            <p:spPr>
              <a:xfrm>
                <a:off x="176386" y="1848719"/>
                <a:ext cx="10012015" cy="5719645"/>
              </a:xfrm>
              <a:prstGeom prst="rect">
                <a:avLst/>
              </a:prstGeom>
              <a:blipFill>
                <a:blip r:embed="rId3"/>
                <a:stretch>
                  <a:fillRect l="-548" r="-365"/>
                </a:stretch>
              </a:blipFill>
              <a:ln>
                <a:noFill/>
              </a:ln>
            </p:spPr>
            <p:txBody>
              <a:bodyPr/>
              <a:lstStyle/>
              <a:p>
                <a:r>
                  <a:rPr lang="zh-CN" altLang="en-US">
                    <a:noFill/>
                  </a:rPr>
                  <a:t> </a:t>
                </a:r>
              </a:p>
            </p:txBody>
          </p:sp>
        </mc:Fallback>
      </mc:AlternateContent>
    </p:spTree>
    <p:extLst>
      <p:ext uri="{BB962C8B-B14F-4D97-AF65-F5344CB8AC3E}">
        <p14:creationId xmlns:p14="http://schemas.microsoft.com/office/powerpoint/2010/main" val="48166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lang="en-US" sz="3600" b="1" dirty="0">
                <a:solidFill>
                  <a:srgbClr val="FFFFFF"/>
                </a:solidFill>
              </a:rPr>
              <a:t>Market</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 Models</a:t>
            </a:r>
          </a:p>
        </p:txBody>
      </p:sp>
      <p:sp>
        <p:nvSpPr>
          <p:cNvPr id="57" name="Shape 57"/>
          <p:cNvSpPr txBox="1"/>
          <p:nvPr/>
        </p:nvSpPr>
        <p:spPr>
          <a:xfrm>
            <a:off x="76995" y="1789084"/>
            <a:ext cx="10012015" cy="5719645"/>
          </a:xfrm>
          <a:prstGeom prst="rect">
            <a:avLst/>
          </a:prstGeom>
          <a:noFill/>
          <a:ln>
            <a:noFill/>
          </a:ln>
        </p:spPr>
        <p:txBody>
          <a:bodyPr spcFirstLastPara="1" wrap="square" lIns="91425" tIns="91425" rIns="91425" bIns="91425" anchor="t" anchorCtr="0">
            <a:noAutofit/>
          </a:bodyPr>
          <a:lstStyle/>
          <a:p>
            <a:r>
              <a:rPr lang="en-US" altLang="zh-CN" sz="1800" dirty="0">
                <a:latin typeface="CMR12"/>
              </a:rPr>
              <a:t>In this section, the author described two additional models. A market model of stochastic yields is used to build an arbitrage-free yield curve. Analogously, a market model of stochastic implied volatilities</a:t>
            </a:r>
          </a:p>
          <a:p>
            <a:r>
              <a:rPr lang="en-US" altLang="zh-CN" sz="1800" dirty="0">
                <a:latin typeface="CMR12"/>
              </a:rPr>
              <a:t>is used to build an arbitrage-free volatility smile. He also drew an analogy between these two models.</a:t>
            </a:r>
          </a:p>
          <a:p>
            <a:endParaRPr lang="en-US" altLang="zh-CN" sz="1800" dirty="0">
              <a:latin typeface="CMR12"/>
            </a:endParaRPr>
          </a:p>
          <a:p>
            <a:r>
              <a:rPr lang="en-US" altLang="zh-CN" sz="2400" dirty="0">
                <a:latin typeface="CMR12"/>
              </a:rPr>
              <a:t>1. Market model for yields</a:t>
            </a:r>
          </a:p>
          <a:p>
            <a:r>
              <a:rPr lang="en-US" altLang="zh-CN" sz="1800" dirty="0">
                <a:latin typeface="CMR12"/>
              </a:rPr>
              <a:t>Suppose that under </a:t>
            </a:r>
            <a:r>
              <a:rPr lang="en-US" altLang="zh-CN" sz="1800" dirty="0">
                <a:latin typeface="MSBM10"/>
              </a:rPr>
              <a:t>Q</a:t>
            </a:r>
            <a:r>
              <a:rPr lang="en-US" altLang="zh-CN" sz="1800" dirty="0">
                <a:latin typeface="CMR12"/>
              </a:rPr>
              <a:t>, the risk-neutral yield dynamics are given by the solution to the following stochastic differential equation (SDE):</a:t>
            </a:r>
          </a:p>
          <a:p>
            <a:endParaRPr lang="en-US" altLang="zh-CN" sz="1800" dirty="0">
              <a:latin typeface="CMR12"/>
            </a:endParaRP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r>
              <a:rPr lang="en-US" altLang="zh-CN" sz="1800" dirty="0">
                <a:latin typeface="CMR12"/>
              </a:rPr>
              <a:t>The absence of arbitrage implies that at each time </a:t>
            </a:r>
            <a:r>
              <a:rPr lang="en-US" altLang="zh-CN" sz="1800" dirty="0">
                <a:latin typeface="CMMI12"/>
              </a:rPr>
              <a:t>t</a:t>
            </a:r>
            <a:r>
              <a:rPr lang="en-US" altLang="zh-CN" sz="1800" dirty="0">
                <a:latin typeface="CMR12"/>
              </a:rPr>
              <a:t>, each bond's price grows in expectation at</a:t>
            </a:r>
          </a:p>
          <a:p>
            <a:r>
              <a:rPr lang="en-US" altLang="zh-CN" sz="1800" dirty="0">
                <a:latin typeface="CMR12"/>
              </a:rPr>
              <a:t>the short rate </a:t>
            </a:r>
            <a:r>
              <a:rPr lang="en-US" altLang="zh-CN" sz="1800" dirty="0">
                <a:latin typeface="CMMI12"/>
              </a:rPr>
              <a:t>r</a:t>
            </a:r>
            <a:r>
              <a:rPr lang="en-US" altLang="zh-CN" sz="1050" dirty="0">
                <a:latin typeface="CMMI8"/>
              </a:rPr>
              <a:t>t</a:t>
            </a:r>
            <a:r>
              <a:rPr lang="en-US" altLang="zh-CN" sz="1800" dirty="0">
                <a:latin typeface="CMR12"/>
              </a:rPr>
              <a:t>. As a result, we obtain the following no arbitrage constraint on yields:</a:t>
            </a: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186BC827-E393-4169-BE75-2975C4BDB8C6}"/>
              </a:ext>
            </a:extLst>
          </p:cNvPr>
          <p:cNvPicPr>
            <a:picLocks noChangeAspect="1"/>
          </p:cNvPicPr>
          <p:nvPr/>
        </p:nvPicPr>
        <p:blipFill>
          <a:blip r:embed="rId3"/>
          <a:stretch>
            <a:fillRect/>
          </a:stretch>
        </p:blipFill>
        <p:spPr>
          <a:xfrm>
            <a:off x="716025" y="4067800"/>
            <a:ext cx="9307224" cy="581106"/>
          </a:xfrm>
          <a:prstGeom prst="rect">
            <a:avLst/>
          </a:prstGeom>
        </p:spPr>
      </p:pic>
      <p:pic>
        <p:nvPicPr>
          <p:cNvPr id="5" name="Picture 4">
            <a:extLst>
              <a:ext uri="{FF2B5EF4-FFF2-40B4-BE49-F238E27FC236}">
                <a16:creationId xmlns:a16="http://schemas.microsoft.com/office/drawing/2014/main" id="{A668C363-9477-472A-B5B7-41F8275701A5}"/>
              </a:ext>
            </a:extLst>
          </p:cNvPr>
          <p:cNvPicPr>
            <a:picLocks noChangeAspect="1"/>
          </p:cNvPicPr>
          <p:nvPr/>
        </p:nvPicPr>
        <p:blipFill>
          <a:blip r:embed="rId4"/>
          <a:stretch>
            <a:fillRect/>
          </a:stretch>
        </p:blipFill>
        <p:spPr>
          <a:xfrm>
            <a:off x="744604" y="5354816"/>
            <a:ext cx="9278645" cy="724001"/>
          </a:xfrm>
          <a:prstGeom prst="rect">
            <a:avLst/>
          </a:prstGeom>
        </p:spPr>
      </p:pic>
    </p:spTree>
    <p:extLst>
      <p:ext uri="{BB962C8B-B14F-4D97-AF65-F5344CB8AC3E}">
        <p14:creationId xmlns:p14="http://schemas.microsoft.com/office/powerpoint/2010/main" val="4133072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lang="en-US" sz="3600" b="1" dirty="0">
                <a:solidFill>
                  <a:srgbClr val="FFFFFF"/>
                </a:solidFill>
              </a:rPr>
              <a:t>Market</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 Models</a:t>
            </a:r>
          </a:p>
        </p:txBody>
      </p:sp>
      <p:sp>
        <p:nvSpPr>
          <p:cNvPr id="57" name="Shape 57"/>
          <p:cNvSpPr txBox="1"/>
          <p:nvPr/>
        </p:nvSpPr>
        <p:spPr>
          <a:xfrm>
            <a:off x="76995" y="1789084"/>
            <a:ext cx="10012015" cy="5719645"/>
          </a:xfrm>
          <a:prstGeom prst="rect">
            <a:avLst/>
          </a:prstGeom>
          <a:noFill/>
          <a:ln>
            <a:noFill/>
          </a:ln>
        </p:spPr>
        <p:txBody>
          <a:bodyPr spcFirstLastPara="1" wrap="square" lIns="91425" tIns="91425" rIns="91425" bIns="91425" anchor="t" anchorCtr="0">
            <a:noAutofit/>
          </a:bodyPr>
          <a:lstStyle/>
          <a:p>
            <a:r>
              <a:rPr kumimoji="0" lang="en-US" altLang="zh-CN" sz="1800" b="0" i="0" u="none" strike="noStrike" kern="0" cap="none" spc="0" normalizeH="0" baseline="0" noProof="0" dirty="0">
                <a:ln>
                  <a:noFill/>
                </a:ln>
                <a:solidFill>
                  <a:srgbClr val="000000"/>
                </a:solidFill>
                <a:effectLst/>
                <a:uLnTx/>
                <a:uFillTx/>
                <a:latin typeface="Arial"/>
                <a:cs typeface="Arial"/>
                <a:sym typeface="Arial"/>
              </a:rPr>
              <a:t>We have the following three Greeks:</a:t>
            </a: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r>
              <a:rPr lang="en-US" altLang="zh-CN" sz="1800" dirty="0">
                <a:latin typeface="CMR12"/>
              </a:rPr>
              <a:t>Then a specification of the risk-neutral drift and </a:t>
            </a:r>
            <a:r>
              <a:rPr lang="en-US" altLang="zh-CN" sz="1800" dirty="0" err="1">
                <a:latin typeface="CMR12"/>
              </a:rPr>
              <a:t>difusion</a:t>
            </a:r>
            <a:r>
              <a:rPr lang="en-US" altLang="zh-CN" sz="1800" dirty="0">
                <a:latin typeface="CMR12"/>
              </a:rPr>
              <a:t> processes governing yields determines an arbitrage-free yield curve.</a:t>
            </a:r>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p:pic>
        <p:nvPicPr>
          <p:cNvPr id="4" name="Picture 3">
            <a:extLst>
              <a:ext uri="{FF2B5EF4-FFF2-40B4-BE49-F238E27FC236}">
                <a16:creationId xmlns:a16="http://schemas.microsoft.com/office/drawing/2014/main" id="{7290945A-0584-4206-B3B4-926CD706FABD}"/>
              </a:ext>
            </a:extLst>
          </p:cNvPr>
          <p:cNvPicPr>
            <a:picLocks noChangeAspect="1"/>
          </p:cNvPicPr>
          <p:nvPr/>
        </p:nvPicPr>
        <p:blipFill>
          <a:blip r:embed="rId3"/>
          <a:stretch>
            <a:fillRect/>
          </a:stretch>
        </p:blipFill>
        <p:spPr>
          <a:xfrm>
            <a:off x="564253" y="2218903"/>
            <a:ext cx="9440592" cy="2600688"/>
          </a:xfrm>
          <a:prstGeom prst="rect">
            <a:avLst/>
          </a:prstGeom>
        </p:spPr>
      </p:pic>
    </p:spTree>
    <p:extLst>
      <p:ext uri="{BB962C8B-B14F-4D97-AF65-F5344CB8AC3E}">
        <p14:creationId xmlns:p14="http://schemas.microsoft.com/office/powerpoint/2010/main" val="291866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cs typeface="Arial"/>
                <a:sym typeface="Arial"/>
              </a:rPr>
              <a:t>Market</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 Models</a:t>
            </a:r>
          </a:p>
        </p:txBody>
      </p:sp>
      <mc:AlternateContent xmlns:mc="http://schemas.openxmlformats.org/markup-compatibility/2006" xmlns:a14="http://schemas.microsoft.com/office/drawing/2010/main">
        <mc:Choice Requires="a14">
          <p:sp>
            <p:nvSpPr>
              <p:cNvPr id="57" name="Shape 57"/>
              <p:cNvSpPr txBox="1"/>
              <p:nvPr/>
            </p:nvSpPr>
            <p:spPr>
              <a:xfrm>
                <a:off x="76995" y="1789084"/>
                <a:ext cx="10012015" cy="571964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zh-CN" sz="2400" b="0" i="0" u="none" strike="noStrike" kern="0" cap="none" spc="0" normalizeH="0" baseline="0" noProof="0" dirty="0">
                    <a:ln>
                      <a:noFill/>
                    </a:ln>
                    <a:solidFill>
                      <a:srgbClr val="000000"/>
                    </a:solidFill>
                    <a:effectLst/>
                    <a:uLnTx/>
                    <a:uFillTx/>
                    <a:latin typeface="Arial"/>
                    <a:cs typeface="Arial"/>
                    <a:sym typeface="Arial"/>
                  </a:rPr>
                  <a:t>2. Market Model for Implied Volatility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r>
                  <a:rPr lang="en-US" altLang="zh-CN" sz="1800" dirty="0">
                    <a:latin typeface="CMR12"/>
                  </a:rPr>
                  <a:t>Suppose that under </a:t>
                </a:r>
                <a14:m>
                  <m:oMath xmlns:m="http://schemas.openxmlformats.org/officeDocument/2006/math">
                    <m:sSup>
                      <m:sSupPr>
                        <m:ctrlPr>
                          <a:rPr lang="en-US" altLang="zh-CN" sz="1800" i="1" smtClean="0">
                            <a:latin typeface="Cambria Math" panose="02040503050406030204" pitchFamily="18" charset="0"/>
                          </a:rPr>
                        </m:ctrlPr>
                      </m:sSupPr>
                      <m:e>
                        <m:r>
                          <a:rPr lang="en-US" altLang="zh-CN" sz="1800" b="0" i="1" smtClean="0">
                            <a:latin typeface="Cambria Math" panose="02040503050406030204" pitchFamily="18" charset="0"/>
                          </a:rPr>
                          <m:t>𝑄</m:t>
                        </m:r>
                      </m:e>
                      <m:sup>
                        <m:r>
                          <a:rPr lang="en-US" altLang="zh-CN" sz="1800" b="0" i="1" smtClean="0">
                            <a:latin typeface="Cambria Math" panose="02040503050406030204" pitchFamily="18" charset="0"/>
                          </a:rPr>
                          <m:t>𝑎</m:t>
                        </m:r>
                      </m:sup>
                    </m:sSup>
                  </m:oMath>
                </a14:m>
                <a:r>
                  <a:rPr lang="en-US" altLang="zh-CN" sz="1800" dirty="0">
                    <a:latin typeface="CMR12"/>
                  </a:rPr>
                  <a:t>, the forward swap rate process </a:t>
                </a:r>
                <a:r>
                  <a:rPr lang="en-US" altLang="zh-CN" sz="1800" dirty="0">
                    <a:latin typeface="CMMI12"/>
                  </a:rPr>
                  <a:t>F </a:t>
                </a:r>
                <a:r>
                  <a:rPr lang="en-US" altLang="zh-CN" sz="1800" dirty="0">
                    <a:latin typeface="CMR12"/>
                  </a:rPr>
                  <a:t>solves the following stochastic differential equation (SDE):</a:t>
                </a: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r>
                  <a:rPr lang="en-US" altLang="zh-CN" sz="1800" dirty="0">
                    <a:latin typeface="CMR12"/>
                  </a:rPr>
                  <a:t>To compensate for the absence of a </a:t>
                </a:r>
                <a:r>
                  <a:rPr lang="en-US" altLang="zh-CN" sz="1800" dirty="0" err="1">
                    <a:latin typeface="CMR12"/>
                  </a:rPr>
                  <a:t>speficication</a:t>
                </a:r>
                <a:r>
                  <a:rPr lang="en-US" altLang="zh-CN" sz="1800" dirty="0">
                    <a:latin typeface="CMR12"/>
                  </a:rPr>
                  <a:t> of the instantaneous normal variance rate </a:t>
                </a:r>
                <a:r>
                  <a:rPr lang="en-US" altLang="zh-CN" sz="1800" dirty="0">
                    <a:latin typeface="CMMI12"/>
                  </a:rPr>
                  <a:t>V </a:t>
                </a:r>
                <a:r>
                  <a:rPr lang="en-US" altLang="zh-CN" sz="1800" dirty="0">
                    <a:latin typeface="CMR12"/>
                  </a:rPr>
                  <a:t>,</a:t>
                </a:r>
              </a:p>
              <a:p>
                <a:r>
                  <a:rPr lang="en-US" altLang="zh-CN" sz="1800" dirty="0">
                    <a:latin typeface="CMR12"/>
                  </a:rPr>
                  <a:t>we suppose that under </a:t>
                </a:r>
                <a14:m>
                  <m:oMath xmlns:m="http://schemas.openxmlformats.org/officeDocument/2006/math">
                    <m:sSup>
                      <m:sSupPr>
                        <m:ctrlPr>
                          <a:rPr lang="en-US" altLang="zh-CN" sz="1800" i="1" smtClean="0">
                            <a:latin typeface="Cambria Math" panose="02040503050406030204" pitchFamily="18" charset="0"/>
                          </a:rPr>
                        </m:ctrlPr>
                      </m:sSupPr>
                      <m:e>
                        <m:r>
                          <a:rPr lang="en-US" altLang="zh-CN" sz="1800" b="0" i="1" smtClean="0">
                            <a:latin typeface="Cambria Math" panose="02040503050406030204" pitchFamily="18" charset="0"/>
                          </a:rPr>
                          <m:t>𝑄</m:t>
                        </m:r>
                      </m:e>
                      <m:sup>
                        <m:r>
                          <a:rPr lang="en-US" altLang="zh-CN" sz="1800" b="0" i="1" smtClean="0">
                            <a:latin typeface="Cambria Math" panose="02040503050406030204" pitchFamily="18" charset="0"/>
                          </a:rPr>
                          <m:t>𝑎</m:t>
                        </m:r>
                      </m:sup>
                    </m:sSup>
                  </m:oMath>
                </a14:m>
                <a:r>
                  <a:rPr lang="en-US" altLang="zh-CN" sz="1800" dirty="0">
                    <a:latin typeface="CMR12"/>
                  </a:rPr>
                  <a:t>, the implied volatility process </a:t>
                </a:r>
                <a14:m>
                  <m:oMath xmlns:m="http://schemas.openxmlformats.org/officeDocument/2006/math">
                    <m:sSubSup>
                      <m:sSubSupPr>
                        <m:ctrlPr>
                          <a:rPr lang="en-US" altLang="zh-CN" sz="1800" i="1" smtClean="0">
                            <a:latin typeface="Cambria Math" panose="02040503050406030204" pitchFamily="18" charset="0"/>
                          </a:rPr>
                        </m:ctrlPr>
                      </m:sSubSupPr>
                      <m:e>
                        <m:r>
                          <a:rPr lang="zh-CN" altLang="en-US" sz="1800" i="1" smtClean="0">
                            <a:latin typeface="Cambria Math" panose="02040503050406030204" pitchFamily="18" charset="0"/>
                          </a:rPr>
                          <m:t>𝜂</m:t>
                        </m:r>
                      </m:e>
                      <m:sub>
                        <m:r>
                          <a:rPr lang="en-US" altLang="zh-CN" sz="1800" b="0" i="1" smtClean="0">
                            <a:latin typeface="Cambria Math" panose="02040503050406030204" pitchFamily="18" charset="0"/>
                          </a:rPr>
                          <m:t>𝑡</m:t>
                        </m:r>
                      </m:sub>
                      <m:sup>
                        <m:r>
                          <a:rPr lang="en-US" altLang="zh-CN" sz="1800" b="0" i="1" smtClean="0">
                            <a:latin typeface="Cambria Math" panose="02040503050406030204" pitchFamily="18" charset="0"/>
                          </a:rPr>
                          <m:t>2</m:t>
                        </m:r>
                      </m:sup>
                    </m:sSubSup>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𝑚</m:t>
                    </m:r>
                    <m:r>
                      <a:rPr lang="en-US" altLang="zh-CN" sz="1800" b="0" i="1" smtClean="0">
                        <a:latin typeface="Cambria Math" panose="02040503050406030204" pitchFamily="18" charset="0"/>
                      </a:rPr>
                      <m:t>)</m:t>
                    </m:r>
                  </m:oMath>
                </a14:m>
                <a:r>
                  <a:rPr lang="en-US" altLang="zh-CN" sz="1800" dirty="0">
                    <a:latin typeface="CMR12"/>
                  </a:rPr>
                  <a:t> is the solution to the following</a:t>
                </a:r>
              </a:p>
              <a:p>
                <a:r>
                  <a:rPr lang="en-US" altLang="zh-CN" sz="1800" dirty="0">
                    <a:latin typeface="CMR12"/>
                  </a:rPr>
                  <a:t>stochastic differential equation (SDE):</a:t>
                </a: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altLang="zh-CN" sz="1800" dirty="0"/>
              </a:p>
              <a:p>
                <a:r>
                  <a:rPr kumimoji="0" lang="en-US" altLang="zh-CN" sz="1800" b="0" i="0" u="none" strike="noStrike" kern="0" cap="none" spc="0" normalizeH="0" baseline="0" noProof="0" dirty="0">
                    <a:ln>
                      <a:noFill/>
                    </a:ln>
                    <a:solidFill>
                      <a:srgbClr val="000000"/>
                    </a:solidFill>
                    <a:effectLst/>
                    <a:uLnTx/>
                    <a:uFillTx/>
                    <a:latin typeface="Arial"/>
                    <a:cs typeface="Arial"/>
                    <a:sym typeface="Arial"/>
                  </a:rPr>
                  <a:t>Let </a:t>
                </a:r>
                <a14:m>
                  <m:oMath xmlns:m="http://schemas.openxmlformats.org/officeDocument/2006/math">
                    <m:sSub>
                      <m:sSubPr>
                        <m:ctrlP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ctrlPr>
                      </m:sSubPr>
                      <m:e>
                        <m:r>
                          <a:rPr kumimoji="0" lang="zh-CN" altLang="en-US" sz="18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𝜌</m:t>
                        </m:r>
                      </m:e>
                      <m:sub>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𝑡</m:t>
                        </m:r>
                      </m:sub>
                    </m:sSub>
                    <m:r>
                      <a:rPr kumimoji="0" lang="zh-CN" altLang="en-US" sz="18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𝜖</m:t>
                    </m:r>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sym typeface="Arial"/>
                      </a:rPr>
                      <m:t>[−1,1]</m:t>
                    </m:r>
                  </m:oMath>
                </a14:m>
                <a:r>
                  <a:rPr kumimoji="0" lang="en-US" altLang="zh-CN" sz="1800" b="0" i="0" u="none" strike="noStrike" kern="0" cap="none" spc="0" normalizeH="0" baseline="0" noProof="0" dirty="0">
                    <a:ln>
                      <a:noFill/>
                    </a:ln>
                    <a:solidFill>
                      <a:srgbClr val="000000"/>
                    </a:solidFill>
                    <a:effectLst/>
                    <a:uLnTx/>
                    <a:uFillTx/>
                    <a:latin typeface="Arial"/>
                    <a:cs typeface="Arial"/>
                    <a:sym typeface="Arial"/>
                  </a:rPr>
                  <a:t> be the </a:t>
                </a:r>
                <a:r>
                  <a:rPr lang="en-US" altLang="zh-CN" sz="1800" dirty="0">
                    <a:latin typeface="+mn-lt"/>
                  </a:rPr>
                  <a:t>bounded stochastic process governing the correlation between the two standard Brownian motions W and Z at time t.</a:t>
                </a:r>
                <a:r>
                  <a:rPr kumimoji="0" lang="en-US" altLang="zh-CN" sz="1800" b="0" i="0" u="none" strike="noStrike" kern="0" cap="none" spc="0" normalizeH="0" baseline="0" noProof="0" dirty="0">
                    <a:ln>
                      <a:noFill/>
                    </a:ln>
                    <a:solidFill>
                      <a:srgbClr val="000000"/>
                    </a:solidFill>
                    <a:effectLst/>
                    <a:uLnTx/>
                    <a:uFillTx/>
                    <a:latin typeface="+mn-lt"/>
                    <a:sym typeface="Arial"/>
                  </a:rPr>
                  <a:t> </a:t>
                </a:r>
              </a:p>
              <a:p>
                <a:endParaRPr lang="en-US" altLang="zh-CN" sz="1800" dirty="0">
                  <a:latin typeface="+mn-lt"/>
                </a:endParaRPr>
              </a:p>
              <a:p>
                <a:r>
                  <a:rPr lang="en-US" altLang="zh-CN" sz="1800" dirty="0">
                    <a:latin typeface="CMR12"/>
                  </a:rPr>
                  <a:t>The absence of arbitrage implies that at each time </a:t>
                </a:r>
                <a:r>
                  <a:rPr lang="en-US" altLang="zh-CN" sz="1800" dirty="0">
                    <a:latin typeface="CMMI12"/>
                  </a:rPr>
                  <a:t>t</a:t>
                </a:r>
                <a:r>
                  <a:rPr lang="en-US" altLang="zh-CN" sz="1800" dirty="0">
                    <a:latin typeface="CMR12"/>
                  </a:rPr>
                  <a:t>, each swaption's price is a local martingale.</a:t>
                </a:r>
              </a:p>
              <a:p>
                <a:endParaRPr kumimoji="0" lang="en-US" altLang="zh-CN" sz="1800" b="0" i="0" u="none" strike="noStrike" kern="0" cap="none" spc="0" normalizeH="0" baseline="0" noProof="0" dirty="0">
                  <a:ln>
                    <a:noFill/>
                  </a:ln>
                  <a:solidFill>
                    <a:srgbClr val="000000"/>
                  </a:solidFill>
                  <a:effectLst/>
                  <a:uLnTx/>
                  <a:uFillTx/>
                  <a:latin typeface="+mn-lt"/>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57" name="Shape 57"/>
              <p:cNvSpPr txBox="1">
                <a:spLocks noRot="1" noChangeAspect="1" noMove="1" noResize="1" noEditPoints="1" noAdjustHandles="1" noChangeArrowheads="1" noChangeShapeType="1" noTextEdit="1"/>
              </p:cNvSpPr>
              <p:nvPr/>
            </p:nvSpPr>
            <p:spPr>
              <a:xfrm>
                <a:off x="76995" y="1789084"/>
                <a:ext cx="10012015" cy="5719645"/>
              </a:xfrm>
              <a:prstGeom prst="rect">
                <a:avLst/>
              </a:prstGeom>
              <a:blipFill>
                <a:blip r:embed="rId3"/>
                <a:stretch>
                  <a:fillRect l="-974"/>
                </a:stretch>
              </a:blipFill>
              <a:ln>
                <a:noFill/>
              </a:ln>
            </p:spPr>
            <p:txBody>
              <a:bodyPr/>
              <a:lstStyle/>
              <a:p>
                <a:r>
                  <a:rPr lang="zh-CN" altLang="en-US">
                    <a:noFill/>
                  </a:rPr>
                  <a:t> </a:t>
                </a:r>
              </a:p>
            </p:txBody>
          </p:sp>
        </mc:Fallback>
      </mc:AlternateContent>
      <p:pic>
        <p:nvPicPr>
          <p:cNvPr id="3" name="Picture 2">
            <a:extLst>
              <a:ext uri="{FF2B5EF4-FFF2-40B4-BE49-F238E27FC236}">
                <a16:creationId xmlns:a16="http://schemas.microsoft.com/office/drawing/2014/main" id="{6F1E815C-A61B-4EC9-8FB1-A4B6C09874B8}"/>
              </a:ext>
            </a:extLst>
          </p:cNvPr>
          <p:cNvPicPr>
            <a:picLocks noChangeAspect="1"/>
          </p:cNvPicPr>
          <p:nvPr/>
        </p:nvPicPr>
        <p:blipFill>
          <a:blip r:embed="rId4"/>
          <a:stretch>
            <a:fillRect/>
          </a:stretch>
        </p:blipFill>
        <p:spPr>
          <a:xfrm>
            <a:off x="2012507" y="3075478"/>
            <a:ext cx="7830643" cy="390580"/>
          </a:xfrm>
          <a:prstGeom prst="rect">
            <a:avLst/>
          </a:prstGeom>
        </p:spPr>
      </p:pic>
      <p:pic>
        <p:nvPicPr>
          <p:cNvPr id="6" name="Picture 5">
            <a:extLst>
              <a:ext uri="{FF2B5EF4-FFF2-40B4-BE49-F238E27FC236}">
                <a16:creationId xmlns:a16="http://schemas.microsoft.com/office/drawing/2014/main" id="{53BBE81B-366B-4813-97AE-D26F68F5D9D4}"/>
              </a:ext>
            </a:extLst>
          </p:cNvPr>
          <p:cNvPicPr>
            <a:picLocks noChangeAspect="1"/>
          </p:cNvPicPr>
          <p:nvPr/>
        </p:nvPicPr>
        <p:blipFill>
          <a:blip r:embed="rId5"/>
          <a:stretch>
            <a:fillRect/>
          </a:stretch>
        </p:blipFill>
        <p:spPr>
          <a:xfrm>
            <a:off x="1782051" y="4519057"/>
            <a:ext cx="8306959" cy="466790"/>
          </a:xfrm>
          <a:prstGeom prst="rect">
            <a:avLst/>
          </a:prstGeom>
        </p:spPr>
      </p:pic>
      <p:pic>
        <p:nvPicPr>
          <p:cNvPr id="8" name="Picture 7">
            <a:extLst>
              <a:ext uri="{FF2B5EF4-FFF2-40B4-BE49-F238E27FC236}">
                <a16:creationId xmlns:a16="http://schemas.microsoft.com/office/drawing/2014/main" id="{BD10C119-73F6-4A4A-8189-F4E94090BBE7}"/>
              </a:ext>
            </a:extLst>
          </p:cNvPr>
          <p:cNvPicPr>
            <a:picLocks noChangeAspect="1"/>
          </p:cNvPicPr>
          <p:nvPr/>
        </p:nvPicPr>
        <p:blipFill>
          <a:blip r:embed="rId6"/>
          <a:stretch>
            <a:fillRect/>
          </a:stretch>
        </p:blipFill>
        <p:spPr>
          <a:xfrm>
            <a:off x="716025" y="6446561"/>
            <a:ext cx="9497750" cy="1057423"/>
          </a:xfrm>
          <a:prstGeom prst="rect">
            <a:avLst/>
          </a:prstGeom>
        </p:spPr>
      </p:pic>
    </p:spTree>
    <p:extLst>
      <p:ext uri="{BB962C8B-B14F-4D97-AF65-F5344CB8AC3E}">
        <p14:creationId xmlns:p14="http://schemas.microsoft.com/office/powerpoint/2010/main" val="244087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Shape 56"/>
          <p:cNvSpPr/>
          <p:nvPr/>
        </p:nvSpPr>
        <p:spPr>
          <a:xfrm>
            <a:off x="88" y="93845"/>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cs typeface="Arial"/>
                <a:sym typeface="Arial"/>
              </a:rPr>
              <a:t>Market</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 Models</a:t>
            </a:r>
          </a:p>
        </p:txBody>
      </p:sp>
      <p:sp>
        <p:nvSpPr>
          <p:cNvPr id="57" name="Shape 57"/>
          <p:cNvSpPr txBox="1"/>
          <p:nvPr/>
        </p:nvSpPr>
        <p:spPr>
          <a:xfrm>
            <a:off x="76995" y="1789084"/>
            <a:ext cx="10012015" cy="571964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93B375A9-4276-4C2C-B3ED-EBC860556189}"/>
              </a:ext>
            </a:extLst>
          </p:cNvPr>
          <p:cNvPicPr>
            <a:picLocks noChangeAspect="1"/>
          </p:cNvPicPr>
          <p:nvPr/>
        </p:nvPicPr>
        <p:blipFill>
          <a:blip r:embed="rId3"/>
          <a:stretch>
            <a:fillRect/>
          </a:stretch>
        </p:blipFill>
        <p:spPr>
          <a:xfrm>
            <a:off x="257916" y="1219622"/>
            <a:ext cx="9650172" cy="2667372"/>
          </a:xfrm>
          <a:prstGeom prst="rect">
            <a:avLst/>
          </a:prstGeom>
        </p:spPr>
      </p:pic>
      <p:pic>
        <p:nvPicPr>
          <p:cNvPr id="6" name="Picture 5">
            <a:extLst>
              <a:ext uri="{FF2B5EF4-FFF2-40B4-BE49-F238E27FC236}">
                <a16:creationId xmlns:a16="http://schemas.microsoft.com/office/drawing/2014/main" id="{C447A775-0329-4D2C-8211-0DE08284AC72}"/>
              </a:ext>
            </a:extLst>
          </p:cNvPr>
          <p:cNvPicPr>
            <a:picLocks noChangeAspect="1"/>
          </p:cNvPicPr>
          <p:nvPr/>
        </p:nvPicPr>
        <p:blipFill>
          <a:blip r:embed="rId4"/>
          <a:stretch>
            <a:fillRect/>
          </a:stretch>
        </p:blipFill>
        <p:spPr>
          <a:xfrm>
            <a:off x="376361" y="4059333"/>
            <a:ext cx="9612066" cy="3277057"/>
          </a:xfrm>
          <a:prstGeom prst="rect">
            <a:avLst/>
          </a:prstGeom>
        </p:spPr>
      </p:pic>
    </p:spTree>
    <p:extLst>
      <p:ext uri="{BB962C8B-B14F-4D97-AF65-F5344CB8AC3E}">
        <p14:creationId xmlns:p14="http://schemas.microsoft.com/office/powerpoint/2010/main" val="2131068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Shape 56"/>
          <p:cNvSpPr/>
          <p:nvPr/>
        </p:nvSpPr>
        <p:spPr>
          <a:xfrm>
            <a:off x="88" y="93845"/>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cs typeface="Arial"/>
                <a:sym typeface="Arial"/>
              </a:rPr>
              <a:t>Market</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 Models</a:t>
            </a:r>
          </a:p>
        </p:txBody>
      </p:sp>
      <p:sp>
        <p:nvSpPr>
          <p:cNvPr id="57" name="Shape 57"/>
          <p:cNvSpPr txBox="1"/>
          <p:nvPr/>
        </p:nvSpPr>
        <p:spPr>
          <a:xfrm>
            <a:off x="176386" y="1027171"/>
            <a:ext cx="10012015" cy="571964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zh-CN" sz="1800" b="0" i="0" u="none" strike="noStrike" kern="0" cap="none" spc="0" normalizeH="0" baseline="0" noProof="0" dirty="0">
                <a:ln>
                  <a:noFill/>
                </a:ln>
                <a:solidFill>
                  <a:srgbClr val="000000"/>
                </a:solidFill>
                <a:effectLst/>
                <a:uLnTx/>
                <a:uFillTx/>
                <a:latin typeface="Arial"/>
                <a:cs typeface="Arial"/>
                <a:sym typeface="Arial"/>
              </a:rPr>
              <a:t>3</a:t>
            </a:r>
            <a:r>
              <a:rPr kumimoji="0" lang="en-US" altLang="zh-CN" sz="2400" b="0" i="0" u="none" strike="noStrike" kern="0" cap="none" spc="0" normalizeH="0" baseline="0" noProof="0" dirty="0">
                <a:ln>
                  <a:noFill/>
                </a:ln>
                <a:solidFill>
                  <a:srgbClr val="000000"/>
                </a:solidFill>
                <a:effectLst/>
                <a:uLnTx/>
                <a:uFillTx/>
                <a:latin typeface="Arial"/>
                <a:cs typeface="Arial"/>
                <a:sym typeface="Arial"/>
              </a:rPr>
              <a:t>. Comparing Market Models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p:pic>
        <p:nvPicPr>
          <p:cNvPr id="4" name="Picture 3">
            <a:extLst>
              <a:ext uri="{FF2B5EF4-FFF2-40B4-BE49-F238E27FC236}">
                <a16:creationId xmlns:a16="http://schemas.microsoft.com/office/drawing/2014/main" id="{81C9B69F-BB1D-4053-85AE-BDBD2849AD6A}"/>
              </a:ext>
            </a:extLst>
          </p:cNvPr>
          <p:cNvPicPr>
            <a:picLocks noChangeAspect="1"/>
          </p:cNvPicPr>
          <p:nvPr/>
        </p:nvPicPr>
        <p:blipFill>
          <a:blip r:embed="rId3"/>
          <a:stretch>
            <a:fillRect/>
          </a:stretch>
        </p:blipFill>
        <p:spPr>
          <a:xfrm>
            <a:off x="1845797" y="1640928"/>
            <a:ext cx="8164064" cy="714475"/>
          </a:xfrm>
          <a:prstGeom prst="rect">
            <a:avLst/>
          </a:prstGeom>
        </p:spPr>
      </p:pic>
      <p:pic>
        <p:nvPicPr>
          <p:cNvPr id="7" name="Picture 6">
            <a:extLst>
              <a:ext uri="{FF2B5EF4-FFF2-40B4-BE49-F238E27FC236}">
                <a16:creationId xmlns:a16="http://schemas.microsoft.com/office/drawing/2014/main" id="{3FE01780-DBD7-4187-8B8A-C4C5CD70C2CB}"/>
              </a:ext>
            </a:extLst>
          </p:cNvPr>
          <p:cNvPicPr>
            <a:picLocks noChangeAspect="1"/>
          </p:cNvPicPr>
          <p:nvPr/>
        </p:nvPicPr>
        <p:blipFill>
          <a:blip r:embed="rId4"/>
          <a:stretch>
            <a:fillRect/>
          </a:stretch>
        </p:blipFill>
        <p:spPr>
          <a:xfrm>
            <a:off x="1639552" y="2618411"/>
            <a:ext cx="8278380" cy="600159"/>
          </a:xfrm>
          <a:prstGeom prst="rect">
            <a:avLst/>
          </a:prstGeom>
        </p:spPr>
      </p:pic>
    </p:spTree>
    <p:extLst>
      <p:ext uri="{BB962C8B-B14F-4D97-AF65-F5344CB8AC3E}">
        <p14:creationId xmlns:p14="http://schemas.microsoft.com/office/powerpoint/2010/main" val="2254607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p:nvPr/>
        </p:nvSpPr>
        <p:spPr>
          <a:xfrm rot="10800000" flipH="1">
            <a:off x="1437978" y="1831483"/>
            <a:ext cx="7203600" cy="621900"/>
          </a:xfrm>
          <a:prstGeom prst="homePlate">
            <a:avLst>
              <a:gd name="adj" fmla="val 17487"/>
            </a:avLst>
          </a:prstGeom>
          <a:solidFill>
            <a:srgbClr val="F5DBC0"/>
          </a:solidFill>
          <a:ln w="9525" cap="flat" cmpd="sng">
            <a:solidFill>
              <a:srgbClr val="A5A5A5"/>
            </a:solidFill>
            <a:prstDash val="solid"/>
            <a:miter lim="800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txBox="1"/>
          <p:nvPr/>
        </p:nvSpPr>
        <p:spPr>
          <a:xfrm flipH="1">
            <a:off x="1438048" y="1831425"/>
            <a:ext cx="7149000" cy="621900"/>
          </a:xfrm>
          <a:prstGeom prst="rect">
            <a:avLst/>
          </a:prstGeom>
          <a:noFill/>
          <a:ln>
            <a:noFill/>
          </a:ln>
        </p:spPr>
        <p:txBody>
          <a:bodyPr spcFirstLastPara="1" wrap="square" lIns="127100" tIns="63550" rIns="127100" bIns="63550" anchor="ctr" anchorCtr="0">
            <a:noAutofit/>
          </a:bodyPr>
          <a:lstStyle/>
          <a:p>
            <a:pPr marL="0" marR="0" lvl="0" indent="0" algn="l" rtl="0">
              <a:spcBef>
                <a:spcPts val="0"/>
              </a:spcBef>
              <a:spcAft>
                <a:spcPts val="0"/>
              </a:spcAft>
              <a:buNone/>
            </a:pPr>
            <a:r>
              <a:rPr lang="en-US" altLang="zh-CN" sz="1600" dirty="0">
                <a:solidFill>
                  <a:schemeClr val="dk1"/>
                </a:solidFill>
              </a:rPr>
              <a:t>2 Benchmark models.</a:t>
            </a:r>
            <a:endParaRPr sz="1600" dirty="0">
              <a:solidFill>
                <a:schemeClr val="dk1"/>
              </a:solidFill>
            </a:endParaRPr>
          </a:p>
        </p:txBody>
      </p:sp>
      <p:sp>
        <p:nvSpPr>
          <p:cNvPr id="79" name="Shape 79"/>
          <p:cNvSpPr/>
          <p:nvPr/>
        </p:nvSpPr>
        <p:spPr>
          <a:xfrm rot="10800000" flipH="1">
            <a:off x="1437978" y="2579179"/>
            <a:ext cx="7203600" cy="566700"/>
          </a:xfrm>
          <a:prstGeom prst="homePlate">
            <a:avLst>
              <a:gd name="adj" fmla="val 13746"/>
            </a:avLst>
          </a:prstGeom>
          <a:solidFill>
            <a:srgbClr val="F5DBC0"/>
          </a:solidFill>
          <a:ln w="9525" cap="flat" cmpd="sng">
            <a:solidFill>
              <a:srgbClr val="A5A5A5"/>
            </a:solidFill>
            <a:prstDash val="solid"/>
            <a:miter lim="800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txBox="1"/>
          <p:nvPr/>
        </p:nvSpPr>
        <p:spPr>
          <a:xfrm flipH="1">
            <a:off x="1437871" y="2579050"/>
            <a:ext cx="7164600" cy="566700"/>
          </a:xfrm>
          <a:prstGeom prst="rect">
            <a:avLst/>
          </a:prstGeom>
          <a:noFill/>
          <a:ln>
            <a:noFill/>
          </a:ln>
        </p:spPr>
        <p:txBody>
          <a:bodyPr spcFirstLastPara="1" wrap="square" lIns="127100" tIns="63550" rIns="127100" bIns="63550" anchor="ctr" anchorCtr="0">
            <a:noAutofit/>
          </a:bodyPr>
          <a:lstStyle/>
          <a:p>
            <a:pPr marL="0" marR="0" lvl="0" indent="0" algn="l" rtl="0">
              <a:spcBef>
                <a:spcPts val="0"/>
              </a:spcBef>
              <a:spcAft>
                <a:spcPts val="0"/>
              </a:spcAft>
              <a:buNone/>
            </a:pPr>
            <a:r>
              <a:rPr lang="en-US" sz="1600" dirty="0">
                <a:solidFill>
                  <a:schemeClr val="dk1"/>
                </a:solidFill>
              </a:rPr>
              <a:t>Connection of yield and implied volatility under these models.</a:t>
            </a:r>
            <a:endParaRPr sz="1600" dirty="0">
              <a:solidFill>
                <a:schemeClr val="dk1"/>
              </a:solidFill>
            </a:endParaRPr>
          </a:p>
        </p:txBody>
      </p:sp>
      <p:sp>
        <p:nvSpPr>
          <p:cNvPr id="81" name="Shape 81"/>
          <p:cNvSpPr/>
          <p:nvPr/>
        </p:nvSpPr>
        <p:spPr>
          <a:xfrm rot="10800000" flipH="1">
            <a:off x="1437978" y="4530476"/>
            <a:ext cx="7203600" cy="566700"/>
          </a:xfrm>
          <a:prstGeom prst="homePlate">
            <a:avLst>
              <a:gd name="adj" fmla="val 13746"/>
            </a:avLst>
          </a:prstGeom>
          <a:solidFill>
            <a:srgbClr val="F5DBC0"/>
          </a:solidFill>
          <a:ln w="9525" cap="flat" cmpd="sng">
            <a:solidFill>
              <a:srgbClr val="A5A5A5"/>
            </a:solidFill>
            <a:prstDash val="solid"/>
            <a:miter lim="800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txBox="1"/>
          <p:nvPr/>
        </p:nvSpPr>
        <p:spPr>
          <a:xfrm flipH="1">
            <a:off x="1437875" y="4711750"/>
            <a:ext cx="7164600" cy="385350"/>
          </a:xfrm>
          <a:prstGeom prst="rect">
            <a:avLst/>
          </a:prstGeom>
          <a:noFill/>
          <a:ln>
            <a:noFill/>
          </a:ln>
        </p:spPr>
        <p:txBody>
          <a:bodyPr spcFirstLastPara="1" wrap="square" lIns="127100" tIns="63550" rIns="127100" bIns="63550" anchor="ctr" anchorCtr="0">
            <a:noAutofit/>
          </a:bodyPr>
          <a:lstStyle/>
          <a:p>
            <a:pPr marL="0" lvl="0" indent="127000" rtl="0">
              <a:lnSpc>
                <a:spcPct val="115000"/>
              </a:lnSpc>
              <a:spcBef>
                <a:spcPts val="0"/>
              </a:spcBef>
              <a:spcAft>
                <a:spcPts val="0"/>
              </a:spcAft>
              <a:buClr>
                <a:schemeClr val="dk1"/>
              </a:buClr>
              <a:buSzPts val="1100"/>
              <a:buFont typeface="Arial"/>
              <a:buNone/>
            </a:pPr>
            <a:r>
              <a:rPr lang="en-US" altLang="zh-CN" sz="1800" dirty="0">
                <a:solidFill>
                  <a:schemeClr val="dk1"/>
                </a:solidFill>
              </a:rPr>
              <a:t>2 Market models.</a:t>
            </a:r>
            <a:endParaRPr sz="1800" dirty="0">
              <a:solidFill>
                <a:schemeClr val="dk1"/>
              </a:solidFill>
            </a:endParaRPr>
          </a:p>
          <a:p>
            <a:pPr marL="0" marR="0" lvl="0" indent="0" algn="l" rtl="0">
              <a:spcBef>
                <a:spcPts val="0"/>
              </a:spcBef>
              <a:spcAft>
                <a:spcPts val="0"/>
              </a:spcAft>
              <a:buNone/>
            </a:pPr>
            <a:endParaRPr sz="1600" dirty="0">
              <a:solidFill>
                <a:schemeClr val="dk1"/>
              </a:solidFill>
            </a:endParaRPr>
          </a:p>
        </p:txBody>
      </p:sp>
      <p:sp>
        <p:nvSpPr>
          <p:cNvPr id="83" name="Shape 83"/>
          <p:cNvSpPr/>
          <p:nvPr/>
        </p:nvSpPr>
        <p:spPr>
          <a:xfrm rot="10800000" flipH="1">
            <a:off x="1437978" y="5221001"/>
            <a:ext cx="7203600" cy="721504"/>
          </a:xfrm>
          <a:prstGeom prst="homePlate">
            <a:avLst>
              <a:gd name="adj" fmla="val 17435"/>
            </a:avLst>
          </a:prstGeom>
          <a:solidFill>
            <a:srgbClr val="F5DBC0"/>
          </a:solidFill>
          <a:ln w="9525" cap="flat" cmpd="sng">
            <a:solidFill>
              <a:srgbClr val="A5A5A5"/>
            </a:solidFill>
            <a:prstDash val="solid"/>
            <a:miter lim="800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txBox="1"/>
          <p:nvPr/>
        </p:nvSpPr>
        <p:spPr>
          <a:xfrm flipH="1">
            <a:off x="1430548" y="5404305"/>
            <a:ext cx="7156500" cy="538200"/>
          </a:xfrm>
          <a:prstGeom prst="rect">
            <a:avLst/>
          </a:prstGeom>
          <a:noFill/>
          <a:ln>
            <a:noFill/>
          </a:ln>
        </p:spPr>
        <p:txBody>
          <a:bodyPr spcFirstLastPara="1" wrap="square" lIns="127100" tIns="63550" rIns="127100" bIns="63550" anchor="ctr" anchorCtr="0">
            <a:noAutofit/>
          </a:bodyPr>
          <a:lstStyle/>
          <a:p>
            <a:pPr lvl="0"/>
            <a:r>
              <a:rPr lang="en-US" altLang="zh-CN" sz="1800" dirty="0">
                <a:solidFill>
                  <a:schemeClr val="dk1"/>
                </a:solidFill>
              </a:rPr>
              <a:t>Connection of yield and implied volatility under these models.</a:t>
            </a:r>
          </a:p>
        </p:txBody>
      </p:sp>
      <p:sp>
        <p:nvSpPr>
          <p:cNvPr id="85" name="Shape 85"/>
          <p:cNvSpPr/>
          <p:nvPr/>
        </p:nvSpPr>
        <p:spPr>
          <a:xfrm>
            <a:off x="861914" y="1980481"/>
            <a:ext cx="324000" cy="324000"/>
          </a:xfrm>
          <a:prstGeom prst="ellipse">
            <a:avLst/>
          </a:prstGeom>
          <a:solidFill>
            <a:srgbClr val="A11417"/>
          </a:solidFill>
          <a:ln>
            <a:noFill/>
          </a:ln>
        </p:spPr>
        <p:txBody>
          <a:bodyPr spcFirstLastPara="1" wrap="square" lIns="100225" tIns="52125" rIns="100225" bIns="52125" anchor="ctr" anchorCtr="0">
            <a:noAutofit/>
          </a:bodyPr>
          <a:lstStyle/>
          <a:p>
            <a:pPr marL="0" marR="0" lvl="0" indent="0" algn="ctr" rtl="0">
              <a:lnSpc>
                <a:spcPct val="110000"/>
              </a:lnSpc>
              <a:spcBef>
                <a:spcPts val="0"/>
              </a:spcBef>
              <a:spcAft>
                <a:spcPts val="0"/>
              </a:spcAft>
              <a:buNone/>
            </a:pPr>
            <a:r>
              <a:rPr lang="en-US" sz="1200" b="1">
                <a:solidFill>
                  <a:schemeClr val="lt1"/>
                </a:solidFill>
                <a:latin typeface="Arial"/>
                <a:ea typeface="Arial"/>
                <a:cs typeface="Arial"/>
                <a:sym typeface="Arial"/>
              </a:rPr>
              <a:t>1</a:t>
            </a:r>
            <a:endParaRPr/>
          </a:p>
        </p:txBody>
      </p:sp>
      <p:sp>
        <p:nvSpPr>
          <p:cNvPr id="86" name="Shape 86"/>
          <p:cNvSpPr/>
          <p:nvPr/>
        </p:nvSpPr>
        <p:spPr>
          <a:xfrm>
            <a:off x="861914" y="2736950"/>
            <a:ext cx="324000" cy="324000"/>
          </a:xfrm>
          <a:prstGeom prst="ellipse">
            <a:avLst/>
          </a:prstGeom>
          <a:solidFill>
            <a:srgbClr val="A11417"/>
          </a:solidFill>
          <a:ln>
            <a:noFill/>
          </a:ln>
        </p:spPr>
        <p:txBody>
          <a:bodyPr spcFirstLastPara="1" wrap="square" lIns="100225" tIns="52125" rIns="100225" bIns="52125" anchor="ctr" anchorCtr="0">
            <a:noAutofit/>
          </a:bodyPr>
          <a:lstStyle/>
          <a:p>
            <a:pPr marL="0" marR="0" lvl="0" indent="0" algn="ctr" rtl="0">
              <a:lnSpc>
                <a:spcPct val="110000"/>
              </a:lnSpc>
              <a:spcBef>
                <a:spcPts val="0"/>
              </a:spcBef>
              <a:spcAft>
                <a:spcPts val="0"/>
              </a:spcAft>
              <a:buNone/>
            </a:pPr>
            <a:r>
              <a:rPr lang="en-US" sz="1200" b="1">
                <a:solidFill>
                  <a:schemeClr val="lt1"/>
                </a:solidFill>
                <a:latin typeface="Arial"/>
                <a:ea typeface="Arial"/>
                <a:cs typeface="Arial"/>
                <a:sym typeface="Arial"/>
              </a:rPr>
              <a:t>2</a:t>
            </a:r>
            <a:endParaRPr sz="1200" b="1">
              <a:solidFill>
                <a:schemeClr val="lt1"/>
              </a:solidFill>
              <a:latin typeface="Arial"/>
              <a:ea typeface="Arial"/>
              <a:cs typeface="Arial"/>
              <a:sym typeface="Arial"/>
            </a:endParaRPr>
          </a:p>
        </p:txBody>
      </p:sp>
      <p:sp>
        <p:nvSpPr>
          <p:cNvPr id="87" name="Shape 87"/>
          <p:cNvSpPr/>
          <p:nvPr/>
        </p:nvSpPr>
        <p:spPr>
          <a:xfrm>
            <a:off x="861914" y="4681166"/>
            <a:ext cx="324000" cy="324000"/>
          </a:xfrm>
          <a:prstGeom prst="ellipse">
            <a:avLst/>
          </a:prstGeom>
          <a:solidFill>
            <a:srgbClr val="A11417"/>
          </a:solidFill>
          <a:ln>
            <a:noFill/>
          </a:ln>
        </p:spPr>
        <p:txBody>
          <a:bodyPr spcFirstLastPara="1" wrap="square" lIns="100225" tIns="52125" rIns="100225" bIns="52125" anchor="ctr" anchorCtr="0">
            <a:noAutofit/>
          </a:bodyPr>
          <a:lstStyle/>
          <a:p>
            <a:pPr marL="0" marR="0" lvl="0" indent="0" algn="ctr" rtl="0">
              <a:lnSpc>
                <a:spcPct val="110000"/>
              </a:lnSpc>
              <a:spcBef>
                <a:spcPts val="0"/>
              </a:spcBef>
              <a:spcAft>
                <a:spcPts val="0"/>
              </a:spcAft>
              <a:buNone/>
            </a:pPr>
            <a:r>
              <a:rPr lang="en-US" sz="1200" b="1">
                <a:solidFill>
                  <a:schemeClr val="lt1"/>
                </a:solidFill>
              </a:rPr>
              <a:t>1</a:t>
            </a:r>
            <a:endParaRPr sz="1200" b="1">
              <a:solidFill>
                <a:schemeClr val="lt1"/>
              </a:solidFill>
              <a:latin typeface="Arial"/>
              <a:ea typeface="Arial"/>
              <a:cs typeface="Arial"/>
              <a:sym typeface="Arial"/>
            </a:endParaRPr>
          </a:p>
        </p:txBody>
      </p:sp>
      <p:sp>
        <p:nvSpPr>
          <p:cNvPr id="88" name="Shape 88"/>
          <p:cNvSpPr/>
          <p:nvPr/>
        </p:nvSpPr>
        <p:spPr>
          <a:xfrm>
            <a:off x="861914" y="5329238"/>
            <a:ext cx="324000" cy="324000"/>
          </a:xfrm>
          <a:prstGeom prst="ellipse">
            <a:avLst/>
          </a:prstGeom>
          <a:solidFill>
            <a:srgbClr val="A11417"/>
          </a:solidFill>
          <a:ln>
            <a:noFill/>
          </a:ln>
        </p:spPr>
        <p:txBody>
          <a:bodyPr spcFirstLastPara="1" wrap="square" lIns="100225" tIns="52125" rIns="100225" bIns="52125" anchor="ctr" anchorCtr="0">
            <a:noAutofit/>
          </a:bodyPr>
          <a:lstStyle/>
          <a:p>
            <a:pPr marL="0" marR="0" lvl="0" indent="0" algn="ctr" rtl="0">
              <a:lnSpc>
                <a:spcPct val="110000"/>
              </a:lnSpc>
              <a:spcBef>
                <a:spcPts val="0"/>
              </a:spcBef>
              <a:spcAft>
                <a:spcPts val="0"/>
              </a:spcAft>
              <a:buNone/>
            </a:pPr>
            <a:r>
              <a:rPr lang="en-US" sz="1200" b="1">
                <a:solidFill>
                  <a:schemeClr val="lt1"/>
                </a:solidFill>
              </a:rPr>
              <a:t>2</a:t>
            </a:r>
            <a:endParaRPr sz="1200" b="1">
              <a:solidFill>
                <a:schemeClr val="lt1"/>
              </a:solidFill>
              <a:latin typeface="Arial"/>
              <a:ea typeface="Arial"/>
              <a:cs typeface="Arial"/>
              <a:sym typeface="Arial"/>
            </a:endParaRPr>
          </a:p>
        </p:txBody>
      </p:sp>
      <p:sp>
        <p:nvSpPr>
          <p:cNvPr id="89" name="Shape 89"/>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90" name="Shape 90"/>
          <p:cNvSpPr/>
          <p:nvPr/>
        </p:nvSpPr>
        <p:spPr>
          <a:xfrm>
            <a:off x="0" y="790577"/>
            <a:ext cx="10364700" cy="431700"/>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rtl="0">
              <a:spcBef>
                <a:spcPts val="0"/>
              </a:spcBef>
              <a:spcAft>
                <a:spcPts val="0"/>
              </a:spcAft>
              <a:buNone/>
            </a:pPr>
            <a:r>
              <a:rPr lang="en-US" sz="2400" b="1" dirty="0">
                <a:solidFill>
                  <a:schemeClr val="lt1"/>
                </a:solidFill>
                <a:latin typeface="Arial"/>
                <a:ea typeface="Arial"/>
                <a:cs typeface="Arial"/>
                <a:sym typeface="Arial"/>
              </a:rPr>
              <a:t>      </a:t>
            </a:r>
            <a:r>
              <a:rPr lang="en-US" sz="2400" b="1" dirty="0">
                <a:solidFill>
                  <a:schemeClr val="lt1"/>
                </a:solidFill>
              </a:rPr>
              <a:t>Overview</a:t>
            </a:r>
            <a:endParaRPr sz="2400" b="1" dirty="0">
              <a:solidFill>
                <a:schemeClr val="lt1"/>
              </a:solidFill>
              <a:latin typeface="Arial"/>
              <a:ea typeface="Arial"/>
              <a:cs typeface="Arial"/>
              <a:sym typeface="Arial"/>
            </a:endParaRPr>
          </a:p>
        </p:txBody>
      </p:sp>
      <p:sp>
        <p:nvSpPr>
          <p:cNvPr id="91" name="Shape 91"/>
          <p:cNvSpPr txBox="1"/>
          <p:nvPr/>
        </p:nvSpPr>
        <p:spPr>
          <a:xfrm>
            <a:off x="1437875" y="3835075"/>
            <a:ext cx="3246600" cy="431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6" name="Shape 56"/>
          <p:cNvSpPr/>
          <p:nvPr/>
        </p:nvSpPr>
        <p:spPr>
          <a:xfrm>
            <a:off x="88" y="93845"/>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cs typeface="Arial"/>
                <a:sym typeface="Arial"/>
              </a:rPr>
              <a:t>Summary</a:t>
            </a:r>
            <a:endParaRPr kumimoji="0" lang="en-US" sz="3600" b="1" i="0" u="none" strike="noStrike" kern="0" cap="none" spc="0" normalizeH="0" baseline="0" noProof="0" dirty="0">
              <a:ln>
                <a:noFill/>
              </a:ln>
              <a:solidFill>
                <a:srgbClr val="FFFFFF"/>
              </a:solidFill>
              <a:effectLst/>
              <a:uLnTx/>
              <a:uFillTx/>
              <a:latin typeface="Arial"/>
              <a:ea typeface="Arial"/>
              <a:cs typeface="Arial"/>
              <a:sym typeface="Arial"/>
            </a:endParaRPr>
          </a:p>
        </p:txBody>
      </p:sp>
      <p:sp>
        <p:nvSpPr>
          <p:cNvPr id="57" name="Shape 57"/>
          <p:cNvSpPr txBox="1"/>
          <p:nvPr/>
        </p:nvSpPr>
        <p:spPr>
          <a:xfrm>
            <a:off x="176386" y="1027171"/>
            <a:ext cx="10012015" cy="5719645"/>
          </a:xfrm>
          <a:prstGeom prst="rect">
            <a:avLst/>
          </a:prstGeom>
          <a:noFill/>
          <a:ln>
            <a:noFill/>
          </a:ln>
        </p:spPr>
        <p:txBody>
          <a:bodyPr spcFirstLastPara="1" wrap="square" lIns="91425" tIns="91425" rIns="91425" bIns="91425" anchor="t" anchorCtr="0">
            <a:noAutofit/>
          </a:bodyPr>
          <a:lstStyle/>
          <a:p>
            <a:r>
              <a:rPr lang="en-US" altLang="zh-CN" sz="1800" dirty="0">
                <a:latin typeface="CMR12"/>
              </a:rPr>
              <a:t>In this paper, the author found particular measures of implied volatility and moneyness of a European</a:t>
            </a:r>
          </a:p>
          <a:p>
            <a:r>
              <a:rPr lang="en-US" altLang="zh-CN" sz="1800" dirty="0">
                <a:latin typeface="CMR12"/>
              </a:rPr>
              <a:t>swaption, so that the resulting volatility smile is analogous to the yield curve for zero coupon bonds.</a:t>
            </a:r>
          </a:p>
          <a:p>
            <a:r>
              <a:rPr lang="en-US" altLang="zh-CN" sz="1800" dirty="0">
                <a:latin typeface="CMR12"/>
              </a:rPr>
              <a:t>The relation was used to develop arbitrage-free curves in both cases.</a:t>
            </a:r>
          </a:p>
          <a:p>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r>
              <a:rPr kumimoji="0" lang="en-US" altLang="zh-CN" sz="2400" b="0" i="0" u="none" strike="noStrike" kern="0" cap="none" spc="0" normalizeH="0" baseline="0" noProof="0" dirty="0">
                <a:ln>
                  <a:noFill/>
                </a:ln>
                <a:solidFill>
                  <a:srgbClr val="000000"/>
                </a:solidFill>
                <a:effectLst/>
                <a:uLnTx/>
                <a:uFillTx/>
                <a:latin typeface="Arial"/>
                <a:cs typeface="Arial"/>
                <a:sym typeface="Arial"/>
              </a:rPr>
              <a:t>Extension</a:t>
            </a:r>
            <a:r>
              <a:rPr lang="en-US" altLang="zh-CN" sz="2400" dirty="0"/>
              <a:t>s</a:t>
            </a:r>
          </a:p>
          <a:p>
            <a:pPr marL="457200" indent="-457200">
              <a:buAutoNum type="arabicPeriod"/>
            </a:pPr>
            <a:r>
              <a:rPr lang="en-US" altLang="zh-CN" sz="2400" dirty="0"/>
              <a:t>Notation</a:t>
            </a:r>
          </a:p>
          <a:p>
            <a:pPr marL="457200" indent="-457200">
              <a:buAutoNum type="arabicPeriod"/>
            </a:pPr>
            <a:r>
              <a:rPr kumimoji="0" lang="en-US" altLang="zh-CN" sz="2400" b="0" i="0" u="none" strike="noStrike" kern="0" cap="none" spc="0" normalizeH="0" baseline="0" noProof="0" dirty="0">
                <a:ln>
                  <a:noFill/>
                </a:ln>
                <a:solidFill>
                  <a:srgbClr val="000000"/>
                </a:solidFill>
                <a:effectLst/>
                <a:uLnTx/>
                <a:uFillTx/>
                <a:latin typeface="Arial"/>
                <a:cs typeface="Arial"/>
                <a:sym typeface="Arial"/>
              </a:rPr>
              <a:t>Market </a:t>
            </a:r>
            <a:r>
              <a:rPr lang="en-US" altLang="zh-CN" sz="2400" dirty="0"/>
              <a:t>support e.g. yields and implied vol not parallel shift, coupon bonds</a:t>
            </a:r>
          </a:p>
          <a:p>
            <a:pPr marL="457200" indent="-457200">
              <a:buAutoNum type="arabicPeriod"/>
            </a:pPr>
            <a:r>
              <a:rPr kumimoji="0" lang="en-US" altLang="zh-CN" sz="2400" b="0" i="0" u="none" strike="noStrike" kern="0" cap="none" spc="0" normalizeH="0" baseline="0" noProof="0" dirty="0" err="1">
                <a:ln>
                  <a:noFill/>
                </a:ln>
                <a:solidFill>
                  <a:srgbClr val="000000"/>
                </a:solidFill>
                <a:effectLst/>
                <a:uLnTx/>
                <a:uFillTx/>
                <a:latin typeface="Arial"/>
                <a:cs typeface="Arial"/>
                <a:sym typeface="Arial"/>
              </a:rPr>
              <a:t>Bachelier</a:t>
            </a:r>
            <a:r>
              <a:rPr kumimoji="0" lang="en-US" altLang="zh-CN" sz="2400" b="0" i="0" u="none" strike="noStrike" kern="0" cap="none" spc="0" normalizeH="0" baseline="0" noProof="0" dirty="0">
                <a:ln>
                  <a:noFill/>
                </a:ln>
                <a:solidFill>
                  <a:srgbClr val="000000"/>
                </a:solidFill>
                <a:effectLst/>
                <a:uLnTx/>
                <a:uFillTx/>
                <a:latin typeface="Arial"/>
                <a:cs typeface="Arial"/>
                <a:sym typeface="Arial"/>
              </a:rPr>
              <a:t> model vs </a:t>
            </a:r>
            <a:r>
              <a:rPr kumimoji="0" lang="en-US" altLang="zh-CN" sz="2400" b="0" i="0" u="none" strike="noStrike" kern="0" cap="none" spc="0" normalizeH="0" baseline="0" noProof="0" dirty="0" err="1">
                <a:ln>
                  <a:noFill/>
                </a:ln>
                <a:solidFill>
                  <a:srgbClr val="000000"/>
                </a:solidFill>
                <a:effectLst/>
                <a:uLnTx/>
                <a:uFillTx/>
                <a:latin typeface="Arial"/>
                <a:cs typeface="Arial"/>
                <a:sym typeface="Arial"/>
              </a:rPr>
              <a:t>Bla</a:t>
            </a:r>
            <a:r>
              <a:rPr lang="en-US" altLang="zh-CN" sz="2400" dirty="0"/>
              <a:t>ck model</a:t>
            </a:r>
          </a:p>
          <a:p>
            <a:pPr marL="457200" indent="-457200">
              <a:buAutoNum type="arabicPeriod"/>
            </a:pPr>
            <a:endParaRPr kumimoji="0" lang="en-US" altLang="zh-CN" sz="2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53463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259" name="Shape 259" descr="图片2"/>
          <p:cNvPicPr preferRelativeResize="0"/>
          <p:nvPr/>
        </p:nvPicPr>
        <p:blipFill rotWithShape="1">
          <a:blip r:embed="rId3">
            <a:alphaModFix/>
          </a:blip>
          <a:srcRect/>
          <a:stretch/>
        </p:blipFill>
        <p:spPr>
          <a:xfrm>
            <a:off x="0" y="3684"/>
            <a:ext cx="10364788" cy="7640427"/>
          </a:xfrm>
          <a:prstGeom prst="rect">
            <a:avLst/>
          </a:prstGeom>
          <a:noFill/>
          <a:ln>
            <a:noFill/>
          </a:ln>
        </p:spPr>
      </p:pic>
      <p:grpSp>
        <p:nvGrpSpPr>
          <p:cNvPr id="260" name="Shape 260"/>
          <p:cNvGrpSpPr/>
          <p:nvPr/>
        </p:nvGrpSpPr>
        <p:grpSpPr>
          <a:xfrm>
            <a:off x="71352" y="61742"/>
            <a:ext cx="10192246" cy="7222328"/>
            <a:chOff x="-70538" y="49041"/>
            <a:chExt cx="10192246" cy="7222328"/>
          </a:xfrm>
        </p:grpSpPr>
        <p:sp>
          <p:nvSpPr>
            <p:cNvPr id="261" name="Shape 261"/>
            <p:cNvSpPr/>
            <p:nvPr/>
          </p:nvSpPr>
          <p:spPr>
            <a:xfrm>
              <a:off x="2278538" y="49041"/>
              <a:ext cx="4085700" cy="4807678"/>
            </a:xfrm>
            <a:custGeom>
              <a:avLst/>
              <a:gdLst/>
              <a:ahLst/>
              <a:cxnLst/>
              <a:rect l="0" t="0" r="0" b="0"/>
              <a:pathLst>
                <a:path w="5744839" h="6760002" extrusionOk="0">
                  <a:moveTo>
                    <a:pt x="3138037" y="3330497"/>
                  </a:moveTo>
                  <a:cubicBezTo>
                    <a:pt x="3115265" y="3326994"/>
                    <a:pt x="3003510" y="3439569"/>
                    <a:pt x="2924053" y="3482404"/>
                  </a:cubicBezTo>
                  <a:cubicBezTo>
                    <a:pt x="2844596" y="3525239"/>
                    <a:pt x="2748880" y="3568238"/>
                    <a:pt x="2661294" y="3587507"/>
                  </a:cubicBezTo>
                  <a:cubicBezTo>
                    <a:pt x="2573708" y="3606776"/>
                    <a:pt x="2487873" y="3606776"/>
                    <a:pt x="2398535" y="3598017"/>
                  </a:cubicBezTo>
                  <a:cubicBezTo>
                    <a:pt x="2309197" y="3589258"/>
                    <a:pt x="2211100" y="3573493"/>
                    <a:pt x="2125266" y="3534955"/>
                  </a:cubicBezTo>
                  <a:cubicBezTo>
                    <a:pt x="2039432" y="3496417"/>
                    <a:pt x="1958852" y="3436859"/>
                    <a:pt x="1883528" y="3366790"/>
                  </a:cubicBezTo>
                  <a:cubicBezTo>
                    <a:pt x="1808204" y="3296721"/>
                    <a:pt x="1727625" y="3203879"/>
                    <a:pt x="1673322" y="3114541"/>
                  </a:cubicBezTo>
                  <a:cubicBezTo>
                    <a:pt x="1619019" y="3025203"/>
                    <a:pt x="1575225" y="2941120"/>
                    <a:pt x="1557708" y="2830762"/>
                  </a:cubicBezTo>
                  <a:cubicBezTo>
                    <a:pt x="1540191" y="2720403"/>
                    <a:pt x="1538439" y="2580266"/>
                    <a:pt x="1568218" y="2452390"/>
                  </a:cubicBezTo>
                  <a:cubicBezTo>
                    <a:pt x="1597997" y="2324514"/>
                    <a:pt x="1655805" y="2173866"/>
                    <a:pt x="1736384" y="2063507"/>
                  </a:cubicBezTo>
                  <a:cubicBezTo>
                    <a:pt x="1816963" y="1953148"/>
                    <a:pt x="1918563" y="1853300"/>
                    <a:pt x="2051694" y="1790238"/>
                  </a:cubicBezTo>
                  <a:cubicBezTo>
                    <a:pt x="2184825" y="1727176"/>
                    <a:pt x="2352991" y="1685135"/>
                    <a:pt x="2535170" y="1685135"/>
                  </a:cubicBezTo>
                  <a:cubicBezTo>
                    <a:pt x="2717349" y="1685135"/>
                    <a:pt x="2925805" y="1718417"/>
                    <a:pt x="3144770" y="1790238"/>
                  </a:cubicBezTo>
                  <a:cubicBezTo>
                    <a:pt x="3363735" y="1862059"/>
                    <a:pt x="3640508" y="1974169"/>
                    <a:pt x="3848963" y="2116059"/>
                  </a:cubicBezTo>
                  <a:cubicBezTo>
                    <a:pt x="4057418" y="2257949"/>
                    <a:pt x="4229087" y="2415604"/>
                    <a:pt x="4395501" y="2641576"/>
                  </a:cubicBezTo>
                  <a:cubicBezTo>
                    <a:pt x="4561915" y="2867548"/>
                    <a:pt x="4758108" y="3181107"/>
                    <a:pt x="4847446" y="3471893"/>
                  </a:cubicBezTo>
                  <a:cubicBezTo>
                    <a:pt x="4936784" y="3762679"/>
                    <a:pt x="4943790" y="4113024"/>
                    <a:pt x="4931528" y="4386293"/>
                  </a:cubicBezTo>
                  <a:cubicBezTo>
                    <a:pt x="4919266" y="4659562"/>
                    <a:pt x="4850949" y="4890790"/>
                    <a:pt x="4773873" y="5111507"/>
                  </a:cubicBezTo>
                  <a:cubicBezTo>
                    <a:pt x="4696797" y="5332224"/>
                    <a:pt x="4600452" y="5523163"/>
                    <a:pt x="4469073" y="5710597"/>
                  </a:cubicBezTo>
                  <a:cubicBezTo>
                    <a:pt x="4337694" y="5898031"/>
                    <a:pt x="4157266" y="6094224"/>
                    <a:pt x="3985597" y="6236114"/>
                  </a:cubicBezTo>
                  <a:cubicBezTo>
                    <a:pt x="3813928" y="6378004"/>
                    <a:pt x="3680797" y="6476101"/>
                    <a:pt x="3439059" y="6561935"/>
                  </a:cubicBezTo>
                  <a:cubicBezTo>
                    <a:pt x="3197321" y="6647770"/>
                    <a:pt x="2629763" y="6724845"/>
                    <a:pt x="2535170" y="6751121"/>
                  </a:cubicBezTo>
                  <a:cubicBezTo>
                    <a:pt x="2440577" y="6777397"/>
                    <a:pt x="2734866" y="6738859"/>
                    <a:pt x="2871501" y="6719590"/>
                  </a:cubicBezTo>
                  <a:cubicBezTo>
                    <a:pt x="3008135" y="6700321"/>
                    <a:pt x="3195570" y="6677549"/>
                    <a:pt x="3354977" y="6635507"/>
                  </a:cubicBezTo>
                  <a:cubicBezTo>
                    <a:pt x="3514384" y="6593466"/>
                    <a:pt x="3666784" y="6540914"/>
                    <a:pt x="3827942" y="6467341"/>
                  </a:cubicBezTo>
                  <a:cubicBezTo>
                    <a:pt x="3989101" y="6393769"/>
                    <a:pt x="4167776" y="6299175"/>
                    <a:pt x="4321928" y="6194072"/>
                  </a:cubicBezTo>
                  <a:cubicBezTo>
                    <a:pt x="4476080" y="6088969"/>
                    <a:pt x="4605708" y="5989121"/>
                    <a:pt x="4752853" y="5836721"/>
                  </a:cubicBezTo>
                  <a:cubicBezTo>
                    <a:pt x="4899998" y="5684321"/>
                    <a:pt x="5076921" y="5482872"/>
                    <a:pt x="5204797" y="5279672"/>
                  </a:cubicBezTo>
                  <a:cubicBezTo>
                    <a:pt x="5332673" y="5076472"/>
                    <a:pt x="5436025" y="4831231"/>
                    <a:pt x="5520108" y="4617521"/>
                  </a:cubicBezTo>
                  <a:cubicBezTo>
                    <a:pt x="5604191" y="4403811"/>
                    <a:pt x="5672508" y="4216376"/>
                    <a:pt x="5709294" y="3997410"/>
                  </a:cubicBezTo>
                  <a:cubicBezTo>
                    <a:pt x="5746080" y="3778445"/>
                    <a:pt x="5749584" y="3543714"/>
                    <a:pt x="5740825" y="3303728"/>
                  </a:cubicBezTo>
                  <a:cubicBezTo>
                    <a:pt x="5732066" y="3063742"/>
                    <a:pt x="5732066" y="2832514"/>
                    <a:pt x="5656742" y="2557493"/>
                  </a:cubicBezTo>
                  <a:cubicBezTo>
                    <a:pt x="5581418" y="2282472"/>
                    <a:pt x="5441280" y="1923370"/>
                    <a:pt x="5288880" y="1653604"/>
                  </a:cubicBezTo>
                  <a:cubicBezTo>
                    <a:pt x="5136480" y="1383838"/>
                    <a:pt x="4928025" y="1133341"/>
                    <a:pt x="4742342" y="938900"/>
                  </a:cubicBezTo>
                  <a:cubicBezTo>
                    <a:pt x="4556659" y="744458"/>
                    <a:pt x="4391998" y="618334"/>
                    <a:pt x="4174784" y="486955"/>
                  </a:cubicBezTo>
                  <a:cubicBezTo>
                    <a:pt x="3957570" y="355576"/>
                    <a:pt x="3698314" y="231203"/>
                    <a:pt x="3439059" y="150624"/>
                  </a:cubicBezTo>
                  <a:cubicBezTo>
                    <a:pt x="3179804" y="70045"/>
                    <a:pt x="2885515" y="17493"/>
                    <a:pt x="2619253" y="3479"/>
                  </a:cubicBezTo>
                  <a:cubicBezTo>
                    <a:pt x="2352991" y="-10535"/>
                    <a:pt x="2090232" y="19244"/>
                    <a:pt x="1841487" y="66541"/>
                  </a:cubicBezTo>
                  <a:cubicBezTo>
                    <a:pt x="1592742" y="113838"/>
                    <a:pt x="1342246" y="173397"/>
                    <a:pt x="1126784" y="287259"/>
                  </a:cubicBezTo>
                  <a:cubicBezTo>
                    <a:pt x="911322" y="401121"/>
                    <a:pt x="713377" y="564031"/>
                    <a:pt x="548715" y="749714"/>
                  </a:cubicBezTo>
                  <a:cubicBezTo>
                    <a:pt x="384053" y="935397"/>
                    <a:pt x="229901" y="1182389"/>
                    <a:pt x="138811" y="1401355"/>
                  </a:cubicBezTo>
                  <a:cubicBezTo>
                    <a:pt x="47721" y="1620320"/>
                    <a:pt x="12687" y="1830528"/>
                    <a:pt x="2177" y="2063507"/>
                  </a:cubicBezTo>
                  <a:cubicBezTo>
                    <a:pt x="-8333" y="2296486"/>
                    <a:pt x="19694" y="2575010"/>
                    <a:pt x="75749" y="2799231"/>
                  </a:cubicBezTo>
                  <a:cubicBezTo>
                    <a:pt x="131804" y="3023452"/>
                    <a:pt x="214135" y="3217893"/>
                    <a:pt x="338508" y="3408831"/>
                  </a:cubicBezTo>
                  <a:cubicBezTo>
                    <a:pt x="462880" y="3599769"/>
                    <a:pt x="653818" y="3808225"/>
                    <a:pt x="821984" y="3944859"/>
                  </a:cubicBezTo>
                  <a:cubicBezTo>
                    <a:pt x="990149" y="4081494"/>
                    <a:pt x="1188094" y="4167328"/>
                    <a:pt x="1347501" y="4228638"/>
                  </a:cubicBezTo>
                  <a:cubicBezTo>
                    <a:pt x="1506908" y="4289948"/>
                    <a:pt x="1603253" y="4317976"/>
                    <a:pt x="1778425" y="4312721"/>
                  </a:cubicBezTo>
                  <a:cubicBezTo>
                    <a:pt x="1953597" y="4307466"/>
                    <a:pt x="2226866" y="4267176"/>
                    <a:pt x="2398535" y="4197107"/>
                  </a:cubicBezTo>
                  <a:cubicBezTo>
                    <a:pt x="2570204" y="4127038"/>
                    <a:pt x="2698081" y="4007921"/>
                    <a:pt x="2808439" y="3892307"/>
                  </a:cubicBezTo>
                  <a:cubicBezTo>
                    <a:pt x="2918797" y="3776693"/>
                    <a:pt x="3005754" y="3597059"/>
                    <a:pt x="3060687" y="3503424"/>
                  </a:cubicBezTo>
                  <a:cubicBezTo>
                    <a:pt x="3115620" y="3409789"/>
                    <a:pt x="3160809" y="3334000"/>
                    <a:pt x="3138037" y="3330497"/>
                  </a:cubicBezTo>
                  <a:close/>
                </a:path>
              </a:pathLst>
            </a:custGeom>
            <a:noFill/>
            <a:ln w="19050" cap="flat" cmpd="sng">
              <a:solidFill>
                <a:srgbClr val="E4D7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dk1"/>
                </a:solidFill>
                <a:latin typeface="Arial"/>
                <a:ea typeface="Arial"/>
                <a:cs typeface="Arial"/>
                <a:sym typeface="Arial"/>
              </a:endParaRPr>
            </a:p>
          </p:txBody>
        </p:sp>
        <p:sp>
          <p:nvSpPr>
            <p:cNvPr id="262" name="Shape 262"/>
            <p:cNvSpPr/>
            <p:nvPr/>
          </p:nvSpPr>
          <p:spPr>
            <a:xfrm rot="10636136">
              <a:off x="41680" y="2369084"/>
              <a:ext cx="4085700" cy="4807678"/>
            </a:xfrm>
            <a:custGeom>
              <a:avLst/>
              <a:gdLst/>
              <a:ahLst/>
              <a:cxnLst/>
              <a:rect l="0" t="0" r="0" b="0"/>
              <a:pathLst>
                <a:path w="5744839" h="6760002" extrusionOk="0">
                  <a:moveTo>
                    <a:pt x="3138037" y="3330497"/>
                  </a:moveTo>
                  <a:cubicBezTo>
                    <a:pt x="3115265" y="3326994"/>
                    <a:pt x="3003510" y="3439569"/>
                    <a:pt x="2924053" y="3482404"/>
                  </a:cubicBezTo>
                  <a:cubicBezTo>
                    <a:pt x="2844596" y="3525239"/>
                    <a:pt x="2748880" y="3568238"/>
                    <a:pt x="2661294" y="3587507"/>
                  </a:cubicBezTo>
                  <a:cubicBezTo>
                    <a:pt x="2573708" y="3606776"/>
                    <a:pt x="2487873" y="3606776"/>
                    <a:pt x="2398535" y="3598017"/>
                  </a:cubicBezTo>
                  <a:cubicBezTo>
                    <a:pt x="2309197" y="3589258"/>
                    <a:pt x="2211100" y="3573493"/>
                    <a:pt x="2125266" y="3534955"/>
                  </a:cubicBezTo>
                  <a:cubicBezTo>
                    <a:pt x="2039432" y="3496417"/>
                    <a:pt x="1958852" y="3436859"/>
                    <a:pt x="1883528" y="3366790"/>
                  </a:cubicBezTo>
                  <a:cubicBezTo>
                    <a:pt x="1808204" y="3296721"/>
                    <a:pt x="1727625" y="3203879"/>
                    <a:pt x="1673322" y="3114541"/>
                  </a:cubicBezTo>
                  <a:cubicBezTo>
                    <a:pt x="1619019" y="3025203"/>
                    <a:pt x="1575225" y="2941120"/>
                    <a:pt x="1557708" y="2830762"/>
                  </a:cubicBezTo>
                  <a:cubicBezTo>
                    <a:pt x="1540191" y="2720403"/>
                    <a:pt x="1538439" y="2580266"/>
                    <a:pt x="1568218" y="2452390"/>
                  </a:cubicBezTo>
                  <a:cubicBezTo>
                    <a:pt x="1597997" y="2324514"/>
                    <a:pt x="1655805" y="2173866"/>
                    <a:pt x="1736384" y="2063507"/>
                  </a:cubicBezTo>
                  <a:cubicBezTo>
                    <a:pt x="1816963" y="1953148"/>
                    <a:pt x="1918563" y="1853300"/>
                    <a:pt x="2051694" y="1790238"/>
                  </a:cubicBezTo>
                  <a:cubicBezTo>
                    <a:pt x="2184825" y="1727176"/>
                    <a:pt x="2352991" y="1685135"/>
                    <a:pt x="2535170" y="1685135"/>
                  </a:cubicBezTo>
                  <a:cubicBezTo>
                    <a:pt x="2717349" y="1685135"/>
                    <a:pt x="2925805" y="1718417"/>
                    <a:pt x="3144770" y="1790238"/>
                  </a:cubicBezTo>
                  <a:cubicBezTo>
                    <a:pt x="3363735" y="1862059"/>
                    <a:pt x="3640508" y="1974169"/>
                    <a:pt x="3848963" y="2116059"/>
                  </a:cubicBezTo>
                  <a:cubicBezTo>
                    <a:pt x="4057418" y="2257949"/>
                    <a:pt x="4229087" y="2415604"/>
                    <a:pt x="4395501" y="2641576"/>
                  </a:cubicBezTo>
                  <a:cubicBezTo>
                    <a:pt x="4561915" y="2867548"/>
                    <a:pt x="4758108" y="3181107"/>
                    <a:pt x="4847446" y="3471893"/>
                  </a:cubicBezTo>
                  <a:cubicBezTo>
                    <a:pt x="4936784" y="3762679"/>
                    <a:pt x="4943790" y="4113024"/>
                    <a:pt x="4931528" y="4386293"/>
                  </a:cubicBezTo>
                  <a:cubicBezTo>
                    <a:pt x="4919266" y="4659562"/>
                    <a:pt x="4850949" y="4890790"/>
                    <a:pt x="4773873" y="5111507"/>
                  </a:cubicBezTo>
                  <a:cubicBezTo>
                    <a:pt x="4696797" y="5332224"/>
                    <a:pt x="4600452" y="5523163"/>
                    <a:pt x="4469073" y="5710597"/>
                  </a:cubicBezTo>
                  <a:cubicBezTo>
                    <a:pt x="4337694" y="5898031"/>
                    <a:pt x="4157266" y="6094224"/>
                    <a:pt x="3985597" y="6236114"/>
                  </a:cubicBezTo>
                  <a:cubicBezTo>
                    <a:pt x="3813928" y="6378004"/>
                    <a:pt x="3680797" y="6476101"/>
                    <a:pt x="3439059" y="6561935"/>
                  </a:cubicBezTo>
                  <a:cubicBezTo>
                    <a:pt x="3197321" y="6647770"/>
                    <a:pt x="2629763" y="6724845"/>
                    <a:pt x="2535170" y="6751121"/>
                  </a:cubicBezTo>
                  <a:cubicBezTo>
                    <a:pt x="2440577" y="6777397"/>
                    <a:pt x="2734866" y="6738859"/>
                    <a:pt x="2871501" y="6719590"/>
                  </a:cubicBezTo>
                  <a:cubicBezTo>
                    <a:pt x="3008135" y="6700321"/>
                    <a:pt x="3195570" y="6677549"/>
                    <a:pt x="3354977" y="6635507"/>
                  </a:cubicBezTo>
                  <a:cubicBezTo>
                    <a:pt x="3514384" y="6593466"/>
                    <a:pt x="3666784" y="6540914"/>
                    <a:pt x="3827942" y="6467341"/>
                  </a:cubicBezTo>
                  <a:cubicBezTo>
                    <a:pt x="3989101" y="6393769"/>
                    <a:pt x="4167776" y="6299175"/>
                    <a:pt x="4321928" y="6194072"/>
                  </a:cubicBezTo>
                  <a:cubicBezTo>
                    <a:pt x="4476080" y="6088969"/>
                    <a:pt x="4605708" y="5989121"/>
                    <a:pt x="4752853" y="5836721"/>
                  </a:cubicBezTo>
                  <a:cubicBezTo>
                    <a:pt x="4899998" y="5684321"/>
                    <a:pt x="5076921" y="5482872"/>
                    <a:pt x="5204797" y="5279672"/>
                  </a:cubicBezTo>
                  <a:cubicBezTo>
                    <a:pt x="5332673" y="5076472"/>
                    <a:pt x="5436025" y="4831231"/>
                    <a:pt x="5520108" y="4617521"/>
                  </a:cubicBezTo>
                  <a:cubicBezTo>
                    <a:pt x="5604191" y="4403811"/>
                    <a:pt x="5672508" y="4216376"/>
                    <a:pt x="5709294" y="3997410"/>
                  </a:cubicBezTo>
                  <a:cubicBezTo>
                    <a:pt x="5746080" y="3778445"/>
                    <a:pt x="5749584" y="3543714"/>
                    <a:pt x="5740825" y="3303728"/>
                  </a:cubicBezTo>
                  <a:cubicBezTo>
                    <a:pt x="5732066" y="3063742"/>
                    <a:pt x="5732066" y="2832514"/>
                    <a:pt x="5656742" y="2557493"/>
                  </a:cubicBezTo>
                  <a:cubicBezTo>
                    <a:pt x="5581418" y="2282472"/>
                    <a:pt x="5441280" y="1923370"/>
                    <a:pt x="5288880" y="1653604"/>
                  </a:cubicBezTo>
                  <a:cubicBezTo>
                    <a:pt x="5136480" y="1383838"/>
                    <a:pt x="4928025" y="1133341"/>
                    <a:pt x="4742342" y="938900"/>
                  </a:cubicBezTo>
                  <a:cubicBezTo>
                    <a:pt x="4556659" y="744458"/>
                    <a:pt x="4391998" y="618334"/>
                    <a:pt x="4174784" y="486955"/>
                  </a:cubicBezTo>
                  <a:cubicBezTo>
                    <a:pt x="3957570" y="355576"/>
                    <a:pt x="3698314" y="231203"/>
                    <a:pt x="3439059" y="150624"/>
                  </a:cubicBezTo>
                  <a:cubicBezTo>
                    <a:pt x="3179804" y="70045"/>
                    <a:pt x="2885515" y="17493"/>
                    <a:pt x="2619253" y="3479"/>
                  </a:cubicBezTo>
                  <a:cubicBezTo>
                    <a:pt x="2352991" y="-10535"/>
                    <a:pt x="2090232" y="19244"/>
                    <a:pt x="1841487" y="66541"/>
                  </a:cubicBezTo>
                  <a:cubicBezTo>
                    <a:pt x="1592742" y="113838"/>
                    <a:pt x="1342246" y="173397"/>
                    <a:pt x="1126784" y="287259"/>
                  </a:cubicBezTo>
                  <a:cubicBezTo>
                    <a:pt x="911322" y="401121"/>
                    <a:pt x="713377" y="564031"/>
                    <a:pt x="548715" y="749714"/>
                  </a:cubicBezTo>
                  <a:cubicBezTo>
                    <a:pt x="384053" y="935397"/>
                    <a:pt x="229901" y="1182389"/>
                    <a:pt x="138811" y="1401355"/>
                  </a:cubicBezTo>
                  <a:cubicBezTo>
                    <a:pt x="47721" y="1620320"/>
                    <a:pt x="12687" y="1830528"/>
                    <a:pt x="2177" y="2063507"/>
                  </a:cubicBezTo>
                  <a:cubicBezTo>
                    <a:pt x="-8333" y="2296486"/>
                    <a:pt x="19694" y="2575010"/>
                    <a:pt x="75749" y="2799231"/>
                  </a:cubicBezTo>
                  <a:cubicBezTo>
                    <a:pt x="131804" y="3023452"/>
                    <a:pt x="214135" y="3217893"/>
                    <a:pt x="338508" y="3408831"/>
                  </a:cubicBezTo>
                  <a:cubicBezTo>
                    <a:pt x="462880" y="3599769"/>
                    <a:pt x="655544" y="3807190"/>
                    <a:pt x="821984" y="3944859"/>
                  </a:cubicBezTo>
                  <a:cubicBezTo>
                    <a:pt x="988424" y="4082528"/>
                    <a:pt x="1170894" y="4176561"/>
                    <a:pt x="1337149" y="4234847"/>
                  </a:cubicBezTo>
                  <a:cubicBezTo>
                    <a:pt x="1503404" y="4293133"/>
                    <a:pt x="1608697" y="4309296"/>
                    <a:pt x="1778425" y="4312721"/>
                  </a:cubicBezTo>
                  <a:cubicBezTo>
                    <a:pt x="1948153" y="4316146"/>
                    <a:pt x="2226866" y="4267176"/>
                    <a:pt x="2398535" y="4197107"/>
                  </a:cubicBezTo>
                  <a:cubicBezTo>
                    <a:pt x="2570204" y="4127038"/>
                    <a:pt x="2698081" y="4007921"/>
                    <a:pt x="2808439" y="3892307"/>
                  </a:cubicBezTo>
                  <a:cubicBezTo>
                    <a:pt x="2918797" y="3776693"/>
                    <a:pt x="3005754" y="3597059"/>
                    <a:pt x="3060687" y="3503424"/>
                  </a:cubicBezTo>
                  <a:cubicBezTo>
                    <a:pt x="3115620" y="3409789"/>
                    <a:pt x="3160809" y="3334000"/>
                    <a:pt x="3138037" y="3330497"/>
                  </a:cubicBezTo>
                  <a:close/>
                </a:path>
              </a:pathLst>
            </a:custGeom>
            <a:noFill/>
            <a:ln w="19050" cap="flat" cmpd="sng">
              <a:solidFill>
                <a:srgbClr val="E4D7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dk1"/>
                </a:solidFill>
                <a:latin typeface="Arial"/>
                <a:ea typeface="Arial"/>
                <a:cs typeface="Arial"/>
                <a:sym typeface="Arial"/>
              </a:endParaRPr>
            </a:p>
          </p:txBody>
        </p:sp>
        <p:sp>
          <p:nvSpPr>
            <p:cNvPr id="263" name="Shape 263"/>
            <p:cNvSpPr/>
            <p:nvPr/>
          </p:nvSpPr>
          <p:spPr>
            <a:xfrm rot="10636136">
              <a:off x="5923790" y="2369084"/>
              <a:ext cx="4085700" cy="4807678"/>
            </a:xfrm>
            <a:custGeom>
              <a:avLst/>
              <a:gdLst/>
              <a:ahLst/>
              <a:cxnLst/>
              <a:rect l="0" t="0" r="0" b="0"/>
              <a:pathLst>
                <a:path w="5744839" h="6760002" extrusionOk="0">
                  <a:moveTo>
                    <a:pt x="3138037" y="3330497"/>
                  </a:moveTo>
                  <a:cubicBezTo>
                    <a:pt x="3115265" y="3326994"/>
                    <a:pt x="3003510" y="3439569"/>
                    <a:pt x="2924053" y="3482404"/>
                  </a:cubicBezTo>
                  <a:cubicBezTo>
                    <a:pt x="2844596" y="3525239"/>
                    <a:pt x="2748880" y="3568238"/>
                    <a:pt x="2661294" y="3587507"/>
                  </a:cubicBezTo>
                  <a:cubicBezTo>
                    <a:pt x="2573708" y="3606776"/>
                    <a:pt x="2487873" y="3606776"/>
                    <a:pt x="2398535" y="3598017"/>
                  </a:cubicBezTo>
                  <a:cubicBezTo>
                    <a:pt x="2309197" y="3589258"/>
                    <a:pt x="2211100" y="3573493"/>
                    <a:pt x="2125266" y="3534955"/>
                  </a:cubicBezTo>
                  <a:cubicBezTo>
                    <a:pt x="2039432" y="3496417"/>
                    <a:pt x="1958852" y="3436859"/>
                    <a:pt x="1883528" y="3366790"/>
                  </a:cubicBezTo>
                  <a:cubicBezTo>
                    <a:pt x="1808204" y="3296721"/>
                    <a:pt x="1727625" y="3203879"/>
                    <a:pt x="1673322" y="3114541"/>
                  </a:cubicBezTo>
                  <a:cubicBezTo>
                    <a:pt x="1619019" y="3025203"/>
                    <a:pt x="1575225" y="2941120"/>
                    <a:pt x="1557708" y="2830762"/>
                  </a:cubicBezTo>
                  <a:cubicBezTo>
                    <a:pt x="1540191" y="2720403"/>
                    <a:pt x="1538439" y="2580266"/>
                    <a:pt x="1568218" y="2452390"/>
                  </a:cubicBezTo>
                  <a:cubicBezTo>
                    <a:pt x="1597997" y="2324514"/>
                    <a:pt x="1655805" y="2173866"/>
                    <a:pt x="1736384" y="2063507"/>
                  </a:cubicBezTo>
                  <a:cubicBezTo>
                    <a:pt x="1816963" y="1953148"/>
                    <a:pt x="1918563" y="1853300"/>
                    <a:pt x="2051694" y="1790238"/>
                  </a:cubicBezTo>
                  <a:cubicBezTo>
                    <a:pt x="2184825" y="1727176"/>
                    <a:pt x="2352991" y="1685135"/>
                    <a:pt x="2535170" y="1685135"/>
                  </a:cubicBezTo>
                  <a:cubicBezTo>
                    <a:pt x="2717349" y="1685135"/>
                    <a:pt x="2925805" y="1718417"/>
                    <a:pt x="3144770" y="1790238"/>
                  </a:cubicBezTo>
                  <a:cubicBezTo>
                    <a:pt x="3363735" y="1862059"/>
                    <a:pt x="3640508" y="1974169"/>
                    <a:pt x="3848963" y="2116059"/>
                  </a:cubicBezTo>
                  <a:cubicBezTo>
                    <a:pt x="4057418" y="2257949"/>
                    <a:pt x="4229087" y="2415604"/>
                    <a:pt x="4395501" y="2641576"/>
                  </a:cubicBezTo>
                  <a:cubicBezTo>
                    <a:pt x="4561915" y="2867548"/>
                    <a:pt x="4758108" y="3181107"/>
                    <a:pt x="4847446" y="3471893"/>
                  </a:cubicBezTo>
                  <a:cubicBezTo>
                    <a:pt x="4936784" y="3762679"/>
                    <a:pt x="4943790" y="4113024"/>
                    <a:pt x="4931528" y="4386293"/>
                  </a:cubicBezTo>
                  <a:cubicBezTo>
                    <a:pt x="4919266" y="4659562"/>
                    <a:pt x="4850949" y="4890790"/>
                    <a:pt x="4773873" y="5111507"/>
                  </a:cubicBezTo>
                  <a:cubicBezTo>
                    <a:pt x="4696797" y="5332224"/>
                    <a:pt x="4600452" y="5523163"/>
                    <a:pt x="4469073" y="5710597"/>
                  </a:cubicBezTo>
                  <a:cubicBezTo>
                    <a:pt x="4337694" y="5898031"/>
                    <a:pt x="4157266" y="6094224"/>
                    <a:pt x="3985597" y="6236114"/>
                  </a:cubicBezTo>
                  <a:cubicBezTo>
                    <a:pt x="3813928" y="6378004"/>
                    <a:pt x="3680797" y="6476101"/>
                    <a:pt x="3439059" y="6561935"/>
                  </a:cubicBezTo>
                  <a:cubicBezTo>
                    <a:pt x="3197321" y="6647770"/>
                    <a:pt x="2629763" y="6724845"/>
                    <a:pt x="2535170" y="6751121"/>
                  </a:cubicBezTo>
                  <a:cubicBezTo>
                    <a:pt x="2440577" y="6777397"/>
                    <a:pt x="2734866" y="6738859"/>
                    <a:pt x="2871501" y="6719590"/>
                  </a:cubicBezTo>
                  <a:cubicBezTo>
                    <a:pt x="3008135" y="6700321"/>
                    <a:pt x="3195570" y="6677549"/>
                    <a:pt x="3354977" y="6635507"/>
                  </a:cubicBezTo>
                  <a:cubicBezTo>
                    <a:pt x="3514384" y="6593466"/>
                    <a:pt x="3666784" y="6540914"/>
                    <a:pt x="3827942" y="6467341"/>
                  </a:cubicBezTo>
                  <a:cubicBezTo>
                    <a:pt x="3989101" y="6393769"/>
                    <a:pt x="4167776" y="6299175"/>
                    <a:pt x="4321928" y="6194072"/>
                  </a:cubicBezTo>
                  <a:cubicBezTo>
                    <a:pt x="4476080" y="6088969"/>
                    <a:pt x="4605708" y="5989121"/>
                    <a:pt x="4752853" y="5836721"/>
                  </a:cubicBezTo>
                  <a:cubicBezTo>
                    <a:pt x="4899998" y="5684321"/>
                    <a:pt x="5076921" y="5482872"/>
                    <a:pt x="5204797" y="5279672"/>
                  </a:cubicBezTo>
                  <a:cubicBezTo>
                    <a:pt x="5332673" y="5076472"/>
                    <a:pt x="5436025" y="4831231"/>
                    <a:pt x="5520108" y="4617521"/>
                  </a:cubicBezTo>
                  <a:cubicBezTo>
                    <a:pt x="5604191" y="4403811"/>
                    <a:pt x="5672508" y="4216376"/>
                    <a:pt x="5709294" y="3997410"/>
                  </a:cubicBezTo>
                  <a:cubicBezTo>
                    <a:pt x="5746080" y="3778445"/>
                    <a:pt x="5749584" y="3543714"/>
                    <a:pt x="5740825" y="3303728"/>
                  </a:cubicBezTo>
                  <a:cubicBezTo>
                    <a:pt x="5732066" y="3063742"/>
                    <a:pt x="5732066" y="2832514"/>
                    <a:pt x="5656742" y="2557493"/>
                  </a:cubicBezTo>
                  <a:cubicBezTo>
                    <a:pt x="5581418" y="2282472"/>
                    <a:pt x="5441280" y="1923370"/>
                    <a:pt x="5288880" y="1653604"/>
                  </a:cubicBezTo>
                  <a:cubicBezTo>
                    <a:pt x="5136480" y="1383838"/>
                    <a:pt x="4928025" y="1133341"/>
                    <a:pt x="4742342" y="938900"/>
                  </a:cubicBezTo>
                  <a:cubicBezTo>
                    <a:pt x="4556659" y="744458"/>
                    <a:pt x="4391998" y="618334"/>
                    <a:pt x="4174784" y="486955"/>
                  </a:cubicBezTo>
                  <a:cubicBezTo>
                    <a:pt x="3957570" y="355576"/>
                    <a:pt x="3698314" y="231203"/>
                    <a:pt x="3439059" y="150624"/>
                  </a:cubicBezTo>
                  <a:cubicBezTo>
                    <a:pt x="3179804" y="70045"/>
                    <a:pt x="2885515" y="17493"/>
                    <a:pt x="2619253" y="3479"/>
                  </a:cubicBezTo>
                  <a:cubicBezTo>
                    <a:pt x="2352991" y="-10535"/>
                    <a:pt x="2090232" y="19244"/>
                    <a:pt x="1841487" y="66541"/>
                  </a:cubicBezTo>
                  <a:cubicBezTo>
                    <a:pt x="1592742" y="113838"/>
                    <a:pt x="1342246" y="173397"/>
                    <a:pt x="1126784" y="287259"/>
                  </a:cubicBezTo>
                  <a:cubicBezTo>
                    <a:pt x="911322" y="401121"/>
                    <a:pt x="713377" y="564031"/>
                    <a:pt x="548715" y="749714"/>
                  </a:cubicBezTo>
                  <a:cubicBezTo>
                    <a:pt x="384053" y="935397"/>
                    <a:pt x="229901" y="1182389"/>
                    <a:pt x="138811" y="1401355"/>
                  </a:cubicBezTo>
                  <a:cubicBezTo>
                    <a:pt x="47721" y="1620320"/>
                    <a:pt x="12687" y="1830528"/>
                    <a:pt x="2177" y="2063507"/>
                  </a:cubicBezTo>
                  <a:cubicBezTo>
                    <a:pt x="-8333" y="2296486"/>
                    <a:pt x="19694" y="2575010"/>
                    <a:pt x="75749" y="2799231"/>
                  </a:cubicBezTo>
                  <a:cubicBezTo>
                    <a:pt x="131804" y="3023452"/>
                    <a:pt x="214135" y="3217893"/>
                    <a:pt x="338508" y="3408831"/>
                  </a:cubicBezTo>
                  <a:cubicBezTo>
                    <a:pt x="462880" y="3599769"/>
                    <a:pt x="655544" y="3807190"/>
                    <a:pt x="821984" y="3944859"/>
                  </a:cubicBezTo>
                  <a:cubicBezTo>
                    <a:pt x="988424" y="4082528"/>
                    <a:pt x="1170894" y="4176561"/>
                    <a:pt x="1337149" y="4234847"/>
                  </a:cubicBezTo>
                  <a:cubicBezTo>
                    <a:pt x="1503404" y="4293133"/>
                    <a:pt x="1608697" y="4309296"/>
                    <a:pt x="1778425" y="4312721"/>
                  </a:cubicBezTo>
                  <a:cubicBezTo>
                    <a:pt x="1948153" y="4316146"/>
                    <a:pt x="2226866" y="4267176"/>
                    <a:pt x="2398535" y="4197107"/>
                  </a:cubicBezTo>
                  <a:cubicBezTo>
                    <a:pt x="2570204" y="4127038"/>
                    <a:pt x="2698081" y="4007921"/>
                    <a:pt x="2808439" y="3892307"/>
                  </a:cubicBezTo>
                  <a:cubicBezTo>
                    <a:pt x="2918797" y="3776693"/>
                    <a:pt x="3005754" y="3597059"/>
                    <a:pt x="3060687" y="3503424"/>
                  </a:cubicBezTo>
                  <a:cubicBezTo>
                    <a:pt x="3115620" y="3409789"/>
                    <a:pt x="3160809" y="3334000"/>
                    <a:pt x="3138037" y="3330497"/>
                  </a:cubicBezTo>
                  <a:close/>
                </a:path>
              </a:pathLst>
            </a:custGeom>
            <a:noFill/>
            <a:ln w="19050" cap="flat" cmpd="sng">
              <a:solidFill>
                <a:srgbClr val="E4D7B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dk1"/>
                </a:solidFill>
                <a:latin typeface="Arial"/>
                <a:ea typeface="Arial"/>
                <a:cs typeface="Arial"/>
                <a:sym typeface="Arial"/>
              </a:endParaRPr>
            </a:p>
          </p:txBody>
        </p:sp>
      </p:grpSp>
      <p:sp>
        <p:nvSpPr>
          <p:cNvPr id="264" name="Shape 264"/>
          <p:cNvSpPr/>
          <p:nvPr/>
        </p:nvSpPr>
        <p:spPr>
          <a:xfrm>
            <a:off x="0" y="6780014"/>
            <a:ext cx="10364788" cy="1008112"/>
          </a:xfrm>
          <a:prstGeom prst="rect">
            <a:avLst/>
          </a:prstGeom>
          <a:solidFill>
            <a:srgbClr val="A1141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rgbClr val="000000"/>
              </a:solidFill>
              <a:latin typeface="Arial"/>
              <a:ea typeface="Arial"/>
              <a:cs typeface="Arial"/>
              <a:sym typeface="Arial"/>
            </a:endParaRPr>
          </a:p>
        </p:txBody>
      </p:sp>
      <p:sp>
        <p:nvSpPr>
          <p:cNvPr id="265" name="Shape 265"/>
          <p:cNvSpPr/>
          <p:nvPr/>
        </p:nvSpPr>
        <p:spPr>
          <a:xfrm>
            <a:off x="0" y="6635998"/>
            <a:ext cx="10364788" cy="144016"/>
          </a:xfrm>
          <a:prstGeom prst="rect">
            <a:avLst/>
          </a:prstGeom>
          <a:solidFill>
            <a:srgbClr val="DEC6A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rgbClr val="000000"/>
              </a:solidFill>
              <a:latin typeface="Arial"/>
              <a:ea typeface="Arial"/>
              <a:cs typeface="Arial"/>
              <a:sym typeface="Arial"/>
            </a:endParaRPr>
          </a:p>
        </p:txBody>
      </p:sp>
      <p:sp>
        <p:nvSpPr>
          <p:cNvPr id="266" name="Shape 266"/>
          <p:cNvSpPr txBox="1"/>
          <p:nvPr/>
        </p:nvSpPr>
        <p:spPr>
          <a:xfrm>
            <a:off x="2687351" y="1989457"/>
            <a:ext cx="5124640" cy="1311108"/>
          </a:xfrm>
          <a:prstGeom prst="rect">
            <a:avLst/>
          </a:prstGeom>
          <a:noFill/>
          <a:ln>
            <a:noFill/>
          </a:ln>
        </p:spPr>
        <p:txBody>
          <a:bodyPr spcFirstLastPara="1" wrap="square" lIns="91400" tIns="45700" rIns="91400" bIns="45700" anchor="ctr" anchorCtr="0">
            <a:noAutofit/>
          </a:bodyPr>
          <a:lstStyle/>
          <a:p>
            <a:pPr marL="0" marR="0" lvl="0" indent="0" algn="ctr" rtl="0">
              <a:lnSpc>
                <a:spcPct val="120000"/>
              </a:lnSpc>
              <a:spcBef>
                <a:spcPts val="0"/>
              </a:spcBef>
              <a:spcAft>
                <a:spcPts val="0"/>
              </a:spcAft>
              <a:buClr>
                <a:schemeClr val="accent2"/>
              </a:buClr>
              <a:buSzPts val="5280"/>
              <a:buFont typeface="Noto Sans Symbols"/>
              <a:buNone/>
            </a:pPr>
            <a:r>
              <a:rPr lang="en-US" sz="6600" b="1">
                <a:solidFill>
                  <a:srgbClr val="A11417"/>
                </a:solidFill>
                <a:latin typeface="Arial"/>
                <a:ea typeface="Arial"/>
                <a:cs typeface="Arial"/>
                <a:sym typeface="Arial"/>
              </a:rPr>
              <a:t>Thank You!</a:t>
            </a:r>
            <a:endParaRPr sz="6600" b="1">
              <a:solidFill>
                <a:srgbClr val="A11417"/>
              </a:solidFill>
              <a:latin typeface="Arial"/>
              <a:ea typeface="Arial"/>
              <a:cs typeface="Arial"/>
              <a:sym typeface="Arial"/>
            </a:endParaRPr>
          </a:p>
        </p:txBody>
      </p:sp>
      <p:sp>
        <p:nvSpPr>
          <p:cNvPr id="267" name="Shape 267"/>
          <p:cNvSpPr/>
          <p:nvPr/>
        </p:nvSpPr>
        <p:spPr>
          <a:xfrm>
            <a:off x="139980" y="12700"/>
            <a:ext cx="10061898" cy="77739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400">
              <a:solidFill>
                <a:schemeClr val="dk1"/>
              </a:solidFill>
              <a:latin typeface="Arial"/>
              <a:ea typeface="Arial"/>
              <a:cs typeface="Arial"/>
              <a:sym typeface="Arial"/>
            </a:endParaRPr>
          </a:p>
        </p:txBody>
      </p:sp>
      <p:pic>
        <p:nvPicPr>
          <p:cNvPr id="268" name="Shape 268"/>
          <p:cNvPicPr preferRelativeResize="0"/>
          <p:nvPr/>
        </p:nvPicPr>
        <p:blipFill rotWithShape="1">
          <a:blip r:embed="rId4">
            <a:alphaModFix/>
          </a:blip>
          <a:srcRect/>
          <a:stretch/>
        </p:blipFill>
        <p:spPr>
          <a:xfrm>
            <a:off x="4581551" y="3363675"/>
            <a:ext cx="1171848" cy="117184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subTitle" idx="1"/>
          </p:nvPr>
        </p:nvSpPr>
        <p:spPr>
          <a:xfrm>
            <a:off x="463844" y="2403645"/>
            <a:ext cx="9437100" cy="691200"/>
          </a:xfrm>
          <a:prstGeom prst="rect">
            <a:avLst/>
          </a:prstGeom>
          <a:noFill/>
          <a:ln>
            <a:noFill/>
          </a:ln>
        </p:spPr>
        <p:txBody>
          <a:bodyPr spcFirstLastPara="1" wrap="square" lIns="101900" tIns="50950" rIns="101900" bIns="50950" anchor="t" anchorCtr="0">
            <a:noAutofit/>
          </a:bodyPr>
          <a:lstStyle/>
          <a:p>
            <a:pPr marL="0" marR="0" lvl="0" indent="0" algn="l" rtl="0">
              <a:spcBef>
                <a:spcPts val="0"/>
              </a:spcBef>
              <a:spcAft>
                <a:spcPts val="0"/>
              </a:spcAft>
              <a:buClr>
                <a:srgbClr val="000000"/>
              </a:buClr>
              <a:buSzPts val="2880"/>
              <a:buFont typeface="Noto Sans Symbols"/>
              <a:buNone/>
            </a:pPr>
            <a:r>
              <a:rPr lang="en-US" sz="3600" dirty="0"/>
              <a:t>Abstract</a:t>
            </a:r>
          </a:p>
          <a:p>
            <a:pPr marL="0" marR="0" lvl="0" indent="0" algn="l" rtl="0">
              <a:spcBef>
                <a:spcPts val="0"/>
              </a:spcBef>
              <a:spcAft>
                <a:spcPts val="0"/>
              </a:spcAft>
              <a:buClr>
                <a:srgbClr val="000000"/>
              </a:buClr>
              <a:buSzPts val="2880"/>
              <a:buFont typeface="Noto Sans Symbols"/>
              <a:buNone/>
            </a:pPr>
            <a:endParaRPr sz="3600" dirty="0"/>
          </a:p>
          <a:p>
            <a:pPr marL="0" marR="0" lvl="0" indent="0" algn="l" rtl="0">
              <a:spcBef>
                <a:spcPts val="0"/>
              </a:spcBef>
              <a:spcAft>
                <a:spcPts val="0"/>
              </a:spcAft>
              <a:buClr>
                <a:srgbClr val="000000"/>
              </a:buClr>
              <a:buSzPts val="2880"/>
              <a:buFont typeface="Noto Sans Symbols"/>
              <a:buNone/>
            </a:pPr>
            <a:endParaRPr lang="en-US" altLang="zh-CN" sz="3600" dirty="0"/>
          </a:p>
        </p:txBody>
      </p:sp>
      <p:sp>
        <p:nvSpPr>
          <p:cNvPr id="2" name="TextBox 1">
            <a:extLst>
              <a:ext uri="{FF2B5EF4-FFF2-40B4-BE49-F238E27FC236}">
                <a16:creationId xmlns:a16="http://schemas.microsoft.com/office/drawing/2014/main" id="{DE8C6A99-B700-4FB8-B022-460D3325CBD2}"/>
              </a:ext>
            </a:extLst>
          </p:cNvPr>
          <p:cNvSpPr txBox="1"/>
          <p:nvPr/>
        </p:nvSpPr>
        <p:spPr>
          <a:xfrm>
            <a:off x="397565" y="3727174"/>
            <a:ext cx="9829800" cy="3724096"/>
          </a:xfrm>
          <a:prstGeom prst="rect">
            <a:avLst/>
          </a:prstGeom>
          <a:noFill/>
        </p:spPr>
        <p:txBody>
          <a:bodyPr wrap="square" rtlCol="0">
            <a:spAutoFit/>
          </a:bodyPr>
          <a:lstStyle/>
          <a:p>
            <a:pPr marL="285750" indent="-285750">
              <a:buFont typeface="Wingdings" panose="05000000000000000000" pitchFamily="2" charset="2"/>
              <a:buChar char="l"/>
            </a:pPr>
            <a:r>
              <a:rPr lang="en-US" altLang="zh-CN" sz="2000" dirty="0"/>
              <a:t>Yield Curve</a:t>
            </a:r>
          </a:p>
          <a:p>
            <a:pPr marL="285750" indent="-285750">
              <a:buFont typeface="Wingdings" panose="05000000000000000000" pitchFamily="2" charset="2"/>
              <a:buChar char="l"/>
            </a:pPr>
            <a:r>
              <a:rPr lang="en-US" altLang="zh-CN" sz="2000" dirty="0"/>
              <a:t>Volatility Smile</a:t>
            </a:r>
          </a:p>
          <a:p>
            <a:endParaRPr lang="en-US" altLang="zh-CN" sz="2000" dirty="0"/>
          </a:p>
          <a:p>
            <a:endParaRPr lang="en-US" altLang="zh-CN" sz="2000" dirty="0"/>
          </a:p>
          <a:p>
            <a:endParaRPr lang="en-US" altLang="zh-CN" sz="2000" dirty="0"/>
          </a:p>
          <a:p>
            <a:r>
              <a:rPr lang="en-US" altLang="zh-CN" sz="2000" dirty="0">
                <a:latin typeface="CMR10"/>
              </a:rPr>
              <a:t>In this paper, the author found particular measures of implied volatility and moneyness so that the resulting volatility smile is analogous to the yield curve for zero coupon bonds. The relation was used to develop arbitrage-free curves in both cases.</a:t>
            </a:r>
            <a:endParaRPr lang="en-US" altLang="zh-CN" sz="2000" dirty="0"/>
          </a:p>
          <a:p>
            <a:endParaRPr lang="en-US" altLang="zh-CN" sz="2000" dirty="0"/>
          </a:p>
          <a:p>
            <a:endParaRPr lang="en-US" altLang="zh-CN" dirty="0"/>
          </a:p>
          <a:p>
            <a:pPr marL="285750" indent="-285750">
              <a:buFont typeface="Wingdings" panose="05000000000000000000" pitchFamily="2" charset="2"/>
              <a:buChar char="l"/>
            </a:pPr>
            <a:endParaRPr lang="en-US" altLang="zh-CN" dirty="0"/>
          </a:p>
          <a:p>
            <a:pPr marL="285750" indent="-285750">
              <a:buFont typeface="Wingdings" panose="05000000000000000000" pitchFamily="2" charset="2"/>
              <a:buChar char="l"/>
            </a:pPr>
            <a:endParaRPr lang="en-US" altLang="zh-CN" dirty="0"/>
          </a:p>
          <a:p>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49" name="Shape 49"/>
          <p:cNvSpPr/>
          <p:nvPr/>
        </p:nvSpPr>
        <p:spPr>
          <a:xfrm>
            <a:off x="0" y="790576"/>
            <a:ext cx="10364700" cy="859319"/>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rtl="0">
              <a:spcBef>
                <a:spcPts val="0"/>
              </a:spcBef>
              <a:spcAft>
                <a:spcPts val="0"/>
              </a:spcAft>
              <a:buNone/>
            </a:pPr>
            <a:r>
              <a:rPr lang="en-US" sz="2400" b="1" dirty="0">
                <a:solidFill>
                  <a:schemeClr val="lt1"/>
                </a:solidFill>
                <a:latin typeface="Arial"/>
                <a:ea typeface="Arial"/>
                <a:cs typeface="Arial"/>
                <a:sym typeface="Arial"/>
              </a:rPr>
              <a:t>      </a:t>
            </a:r>
            <a:r>
              <a:rPr lang="en-US" sz="3600" b="1" dirty="0">
                <a:solidFill>
                  <a:schemeClr val="lt1"/>
                </a:solidFill>
                <a:latin typeface="Arial"/>
                <a:ea typeface="Arial"/>
                <a:cs typeface="Arial"/>
                <a:sym typeface="Arial"/>
              </a:rPr>
              <a:t>Layout</a:t>
            </a:r>
            <a:endParaRPr sz="3600" b="1" dirty="0">
              <a:solidFill>
                <a:schemeClr val="lt1"/>
              </a:solidFill>
              <a:latin typeface="Arial"/>
              <a:ea typeface="Arial"/>
              <a:cs typeface="Arial"/>
              <a:sym typeface="Arial"/>
            </a:endParaRPr>
          </a:p>
        </p:txBody>
      </p:sp>
      <p:sp>
        <p:nvSpPr>
          <p:cNvPr id="50" name="Shape 50"/>
          <p:cNvSpPr txBox="1"/>
          <p:nvPr/>
        </p:nvSpPr>
        <p:spPr>
          <a:xfrm>
            <a:off x="594630" y="2853051"/>
            <a:ext cx="8997900" cy="3468236"/>
          </a:xfrm>
          <a:prstGeom prst="rect">
            <a:avLst/>
          </a:prstGeom>
          <a:noFill/>
          <a:ln>
            <a:noFill/>
          </a:ln>
        </p:spPr>
        <p:txBody>
          <a:bodyPr spcFirstLastPara="1" wrap="square" lIns="91425" tIns="91425" rIns="91425" bIns="91425" anchor="t" anchorCtr="0">
            <a:noAutofit/>
          </a:bodyPr>
          <a:lstStyle/>
          <a:p>
            <a:pPr marL="342900" lvl="0" indent="-342900">
              <a:spcBef>
                <a:spcPts val="0"/>
              </a:spcBef>
              <a:spcAft>
                <a:spcPts val="0"/>
              </a:spcAft>
              <a:buAutoNum type="arabicPeriod"/>
            </a:pPr>
            <a:r>
              <a:rPr lang="en-US" altLang="zh-CN" sz="2000" dirty="0">
                <a:solidFill>
                  <a:schemeClr val="dk1"/>
                </a:solidFill>
                <a:highlight>
                  <a:srgbClr val="FFFFFF"/>
                </a:highlight>
              </a:rPr>
              <a:t>Introduction</a:t>
            </a:r>
          </a:p>
          <a:p>
            <a:pPr marL="342900" lvl="0" indent="-342900">
              <a:spcBef>
                <a:spcPts val="0"/>
              </a:spcBef>
              <a:spcAft>
                <a:spcPts val="0"/>
              </a:spcAft>
              <a:buAutoNum type="arabicPeriod"/>
            </a:pPr>
            <a:r>
              <a:rPr lang="en-US" sz="2000" dirty="0">
                <a:solidFill>
                  <a:schemeClr val="dk1"/>
                </a:solidFill>
                <a:highlight>
                  <a:srgbClr val="FFFFFF"/>
                </a:highlight>
              </a:rPr>
              <a:t>Benchmark models</a:t>
            </a:r>
          </a:p>
          <a:p>
            <a:pPr marL="342900" lvl="0" indent="-342900">
              <a:spcBef>
                <a:spcPts val="0"/>
              </a:spcBef>
              <a:spcAft>
                <a:spcPts val="0"/>
              </a:spcAft>
              <a:buAutoNum type="arabicPeriod"/>
            </a:pPr>
            <a:r>
              <a:rPr lang="en-US" sz="2000" dirty="0">
                <a:solidFill>
                  <a:schemeClr val="dk1"/>
                </a:solidFill>
                <a:highlight>
                  <a:srgbClr val="FFFFFF"/>
                </a:highlight>
              </a:rPr>
              <a:t>Market models</a:t>
            </a:r>
          </a:p>
          <a:p>
            <a:pPr marL="342900" lvl="0" indent="-342900">
              <a:spcBef>
                <a:spcPts val="0"/>
              </a:spcBef>
              <a:spcAft>
                <a:spcPts val="0"/>
              </a:spcAft>
              <a:buAutoNum type="arabicPeriod"/>
            </a:pPr>
            <a:r>
              <a:rPr lang="en-US" sz="2000" dirty="0">
                <a:solidFill>
                  <a:schemeClr val="dk1"/>
                </a:solidFill>
                <a:highlight>
                  <a:srgbClr val="FFFFFF"/>
                </a:highlight>
              </a:rPr>
              <a:t>Summary</a:t>
            </a:r>
          </a:p>
          <a:p>
            <a:pPr lvl="0">
              <a:spcBef>
                <a:spcPts val="0"/>
              </a:spcBef>
              <a:spcAft>
                <a:spcPts val="0"/>
              </a:spcAft>
            </a:pPr>
            <a:endParaRPr sz="1500" dirty="0">
              <a:solidFill>
                <a:schemeClr val="dk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rtl="0">
              <a:spcBef>
                <a:spcPts val="0"/>
              </a:spcBef>
              <a:spcAft>
                <a:spcPts val="0"/>
              </a:spcAft>
              <a:buNone/>
            </a:pPr>
            <a:r>
              <a:rPr lang="en-US" sz="2400" b="1" dirty="0">
                <a:solidFill>
                  <a:schemeClr val="lt1"/>
                </a:solidFill>
                <a:latin typeface="Arial"/>
                <a:ea typeface="Arial"/>
                <a:cs typeface="Arial"/>
                <a:sym typeface="Arial"/>
              </a:rPr>
              <a:t>      </a:t>
            </a:r>
            <a:r>
              <a:rPr lang="en-US" sz="3600" b="1" dirty="0">
                <a:solidFill>
                  <a:schemeClr val="lt1"/>
                </a:solidFill>
                <a:latin typeface="Arial"/>
                <a:ea typeface="Arial"/>
                <a:cs typeface="Arial"/>
                <a:sym typeface="Arial"/>
              </a:rPr>
              <a:t>Introduction</a:t>
            </a:r>
            <a:endParaRPr sz="3600" b="1" dirty="0">
              <a:solidFill>
                <a:schemeClr val="lt1"/>
              </a:solidFill>
              <a:latin typeface="Arial"/>
              <a:ea typeface="Arial"/>
              <a:cs typeface="Arial"/>
              <a:sym typeface="Arial"/>
            </a:endParaRPr>
          </a:p>
        </p:txBody>
      </p:sp>
      <mc:AlternateContent xmlns:mc="http://schemas.openxmlformats.org/markup-compatibility/2006" xmlns:a14="http://schemas.microsoft.com/office/drawing/2010/main">
        <mc:Choice Requires="a14">
          <p:sp>
            <p:nvSpPr>
              <p:cNvPr id="57" name="Shape 57"/>
              <p:cNvSpPr txBox="1"/>
              <p:nvPr/>
            </p:nvSpPr>
            <p:spPr>
              <a:xfrm>
                <a:off x="716025" y="2082572"/>
                <a:ext cx="8997900" cy="4666098"/>
              </a:xfrm>
              <a:prstGeom prst="rect">
                <a:avLst/>
              </a:prstGeom>
              <a:noFill/>
              <a:ln>
                <a:noFill/>
              </a:ln>
            </p:spPr>
            <p:txBody>
              <a:bodyPr spcFirstLastPara="1" wrap="square" lIns="91425" tIns="91425" rIns="91425" bIns="91425" anchor="t" anchorCtr="0">
                <a:noAutofit/>
              </a:bodyPr>
              <a:lstStyle/>
              <a:p>
                <a:r>
                  <a:rPr lang="en-US" altLang="zh-CN" sz="1800" dirty="0">
                    <a:latin typeface="CMR12"/>
                  </a:rPr>
                  <a:t>1. Fruitful interplay between models developed to price bonds and models developed to price </a:t>
                </a:r>
              </a:p>
              <a:p>
                <a:r>
                  <a:rPr lang="en-US" altLang="zh-CN" sz="1800" dirty="0">
                    <a:latin typeface="CMR12"/>
                  </a:rPr>
                  <a:t>options, e.g. Binomial models, similar results on the counterparty.</a:t>
                </a:r>
              </a:p>
              <a:p>
                <a:endParaRPr lang="en-US" altLang="zh-CN" sz="1800" dirty="0">
                  <a:latin typeface="CMR12"/>
                </a:endParaRPr>
              </a:p>
              <a:p>
                <a:r>
                  <a:rPr lang="en-US" altLang="zh-CN" sz="1800" dirty="0">
                    <a:latin typeface="CMR12"/>
                  </a:rPr>
                  <a:t>2. This paper explored the connection between the continuously compounded yield on a zero coupon bond and the implied volatility of a European swaption and draws a precise mathematical connection between a volatility smile and a yield curve.</a:t>
                </a:r>
              </a:p>
              <a:p>
                <a:endParaRPr lang="en-US" altLang="zh-CN" sz="1800" dirty="0">
                  <a:latin typeface="CMR12"/>
                </a:endParaRPr>
              </a:p>
              <a:p>
                <a:r>
                  <a:rPr lang="en-US" altLang="zh-CN" sz="1800" dirty="0">
                    <a:latin typeface="CMR12"/>
                  </a:rPr>
                  <a:t>3. This paper used the </a:t>
                </a:r>
                <a:r>
                  <a:rPr lang="en-US" altLang="zh-CN" sz="1800" dirty="0" err="1">
                    <a:latin typeface="CMR12"/>
                  </a:rPr>
                  <a:t>Bachelier</a:t>
                </a:r>
                <a:r>
                  <a:rPr lang="en-US" altLang="zh-CN" sz="1800" dirty="0">
                    <a:latin typeface="CMR12"/>
                  </a:rPr>
                  <a:t> Model, and considered moneyness in this model, e.g. </a:t>
                </a:r>
                <a14:m>
                  <m:oMath xmlns:m="http://schemas.openxmlformats.org/officeDocument/2006/math">
                    <m:f>
                      <m:fPr>
                        <m:ctrlPr>
                          <a:rPr lang="en-US" altLang="zh-CN" sz="1800" i="1" smtClean="0">
                            <a:latin typeface="Cambria Math" panose="02040503050406030204" pitchFamily="18" charset="0"/>
                          </a:rPr>
                        </m:ctrlPr>
                      </m:fPr>
                      <m:num>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𝐹</m:t>
                            </m:r>
                          </m:e>
                          <m:sub>
                            <m:r>
                              <a:rPr lang="en-US" altLang="zh-CN" sz="1800" i="1">
                                <a:latin typeface="Cambria Math" panose="02040503050406030204" pitchFamily="18" charset="0"/>
                              </a:rPr>
                              <m:t>𝑡</m:t>
                            </m:r>
                          </m:sub>
                        </m:sSub>
                        <m:r>
                          <a:rPr lang="en-US" altLang="zh-CN" sz="1800" i="1">
                            <a:latin typeface="Cambria Math" panose="02040503050406030204" pitchFamily="18" charset="0"/>
                          </a:rPr>
                          <m:t>−</m:t>
                        </m:r>
                        <m:r>
                          <a:rPr lang="en-US" altLang="zh-CN" sz="1800" i="1">
                            <a:latin typeface="Cambria Math" panose="02040503050406030204" pitchFamily="18" charset="0"/>
                          </a:rPr>
                          <m:t>𝐾</m:t>
                        </m:r>
                        <m:r>
                          <m:rPr>
                            <m:nor/>
                          </m:rPr>
                          <a:rPr lang="en-US" altLang="zh-CN" sz="1800" dirty="0">
                            <a:latin typeface="CMR12"/>
                          </a:rPr>
                          <m:t> </m:t>
                        </m:r>
                      </m:num>
                      <m:den>
                        <m:sSub>
                          <m:sSubPr>
                            <m:ctrlPr>
                              <a:rPr lang="en-US" altLang="zh-CN" sz="1800" i="1" smtClean="0">
                                <a:latin typeface="Cambria Math" panose="02040503050406030204" pitchFamily="18" charset="0"/>
                              </a:rPr>
                            </m:ctrlPr>
                          </m:sSubPr>
                          <m:e>
                            <m:r>
                              <a:rPr lang="zh-CN" altLang="en-US" sz="1800" i="1" smtClean="0">
                                <a:latin typeface="Cambria Math" panose="02040503050406030204" pitchFamily="18" charset="0"/>
                              </a:rPr>
                              <m:t>𝜂</m:t>
                            </m:r>
                          </m:e>
                          <m:sub>
                            <m:r>
                              <a:rPr lang="en-US" altLang="zh-CN" sz="1800" b="0" i="1" smtClean="0">
                                <a:latin typeface="Cambria Math" panose="02040503050406030204" pitchFamily="18" charset="0"/>
                              </a:rPr>
                              <m:t>𝑡</m:t>
                            </m:r>
                          </m:sub>
                        </m:sSub>
                      </m:den>
                    </m:f>
                  </m:oMath>
                </a14:m>
                <a:r>
                  <a:rPr lang="en-US" altLang="zh-CN" sz="1800" dirty="0">
                    <a:latin typeface="CMR12"/>
                  </a:rPr>
                  <a:t>, which can be interpreted as the number of annualized standard deviations that the forward swap rate exceeds the strike rate.</a:t>
                </a:r>
              </a:p>
              <a:p>
                <a:endParaRPr lang="en-US" altLang="zh-CN" sz="1800" dirty="0">
                  <a:latin typeface="CMR12"/>
                </a:endParaRPr>
              </a:p>
              <a:p>
                <a:endParaRPr lang="en-US" altLang="zh-CN" sz="1800" dirty="0">
                  <a:latin typeface="CMR12"/>
                </a:endParaRPr>
              </a:p>
              <a:p>
                <a:endParaRPr lang="en-US" altLang="zh-CN" sz="1800" dirty="0">
                  <a:latin typeface="CMR12"/>
                </a:endParaRPr>
              </a:p>
              <a:p>
                <a:endParaRPr lang="en-US" altLang="zh-CN" sz="1800" dirty="0">
                  <a:latin typeface="CMR12"/>
                </a:endParaRPr>
              </a:p>
              <a:p>
                <a:endParaRPr lang="en-US" altLang="zh-CN" sz="1800" dirty="0">
                  <a:latin typeface="CMR12"/>
                </a:endParaRPr>
              </a:p>
              <a:p>
                <a:endParaRPr sz="1800" dirty="0"/>
              </a:p>
            </p:txBody>
          </p:sp>
        </mc:Choice>
        <mc:Fallback xmlns="">
          <p:sp>
            <p:nvSpPr>
              <p:cNvPr id="57" name="Shape 57"/>
              <p:cNvSpPr txBox="1">
                <a:spLocks noRot="1" noChangeAspect="1" noMove="1" noResize="1" noEditPoints="1" noAdjustHandles="1" noChangeArrowheads="1" noChangeShapeType="1" noTextEdit="1"/>
              </p:cNvSpPr>
              <p:nvPr/>
            </p:nvSpPr>
            <p:spPr>
              <a:xfrm>
                <a:off x="716025" y="2082572"/>
                <a:ext cx="8997900" cy="4666098"/>
              </a:xfrm>
              <a:prstGeom prst="rect">
                <a:avLst/>
              </a:prstGeom>
              <a:blipFill>
                <a:blip r:embed="rId3"/>
                <a:stretch>
                  <a:fillRect l="-542" r="-407"/>
                </a:stretch>
              </a:blipFill>
              <a:ln>
                <a:noFill/>
              </a:ln>
            </p:spPr>
            <p:txBody>
              <a:bodyPr/>
              <a:lstStyle/>
              <a:p>
                <a:r>
                  <a:rPr lang="zh-CN"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88" y="790577"/>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rtl="0">
              <a:spcBef>
                <a:spcPts val="0"/>
              </a:spcBef>
              <a:spcAft>
                <a:spcPts val="0"/>
              </a:spcAft>
              <a:buNone/>
            </a:pPr>
            <a:r>
              <a:rPr lang="en-US" sz="2400" b="1" dirty="0">
                <a:solidFill>
                  <a:schemeClr val="lt1"/>
                </a:solidFill>
                <a:latin typeface="Arial"/>
                <a:ea typeface="Arial"/>
                <a:cs typeface="Arial"/>
                <a:sym typeface="Arial"/>
              </a:rPr>
              <a:t>      </a:t>
            </a:r>
            <a:r>
              <a:rPr lang="en-US" sz="3600" b="1" dirty="0">
                <a:solidFill>
                  <a:schemeClr val="lt1"/>
                </a:solidFill>
                <a:latin typeface="Arial"/>
                <a:ea typeface="Arial"/>
                <a:cs typeface="Arial"/>
                <a:sym typeface="Arial"/>
              </a:rPr>
              <a:t>Benchmark Models</a:t>
            </a:r>
            <a:endParaRPr sz="3600" b="1" dirty="0">
              <a:solidFill>
                <a:schemeClr val="lt1"/>
              </a:solidFill>
              <a:latin typeface="Arial"/>
              <a:ea typeface="Arial"/>
              <a:cs typeface="Arial"/>
              <a:sym typeface="Arial"/>
            </a:endParaRPr>
          </a:p>
        </p:txBody>
      </p:sp>
      <mc:AlternateContent xmlns:mc="http://schemas.openxmlformats.org/markup-compatibility/2006" xmlns:a14="http://schemas.microsoft.com/office/drawing/2010/main">
        <mc:Choice Requires="a14">
          <p:sp>
            <p:nvSpPr>
              <p:cNvPr id="57" name="Shape 57"/>
              <p:cNvSpPr txBox="1"/>
              <p:nvPr/>
            </p:nvSpPr>
            <p:spPr>
              <a:xfrm>
                <a:off x="716025" y="2082572"/>
                <a:ext cx="8997900" cy="4666098"/>
              </a:xfrm>
              <a:prstGeom prst="rect">
                <a:avLst/>
              </a:prstGeom>
              <a:noFill/>
              <a:ln>
                <a:noFill/>
              </a:ln>
            </p:spPr>
            <p:txBody>
              <a:bodyPr spcFirstLastPara="1" wrap="square" lIns="91425" tIns="91425" rIns="91425" bIns="91425" anchor="t" anchorCtr="0">
                <a:noAutofit/>
              </a:bodyPr>
              <a:lstStyle/>
              <a:p>
                <a:r>
                  <a:rPr lang="en-US" altLang="zh-CN" sz="1800" dirty="0">
                    <a:latin typeface="CMR12"/>
                  </a:rPr>
                  <a:t>In this section, the author described two different models. A constant short interest rate model is used to dene the yield to maturity of a bond. Similarly, a constant short normal volatility model is used to dene the normal implied volatility of a swaption. And he drew analogies between these two models.</a:t>
                </a:r>
              </a:p>
              <a:p>
                <a:endParaRPr lang="en-US" altLang="zh-CN" sz="1800" dirty="0">
                  <a:latin typeface="CMR12"/>
                </a:endParaRPr>
              </a:p>
              <a:p>
                <a:pPr marL="342900" indent="-342900">
                  <a:buAutoNum type="arabicPeriod"/>
                </a:pPr>
                <a:r>
                  <a:rPr lang="en-US" altLang="zh-CN" sz="2400" dirty="0">
                    <a:latin typeface="CMR12"/>
                  </a:rPr>
                  <a:t>Constant Interest Rate Bond Model</a:t>
                </a:r>
              </a:p>
              <a:p>
                <a:pPr marL="342900" indent="-342900">
                  <a:buAutoNum type="arabicPeriod"/>
                </a:pPr>
                <a:endParaRPr lang="en-US" altLang="zh-CN" sz="1800" dirty="0">
                  <a:latin typeface="CMR12"/>
                </a:endParaRPr>
              </a:p>
              <a:p>
                <a:r>
                  <a:rPr lang="en-US" altLang="zh-CN" sz="1800" dirty="0">
                    <a:latin typeface="CMR12"/>
                  </a:rPr>
                  <a:t>The value </a:t>
                </a:r>
                <a:r>
                  <a:rPr lang="en-US" altLang="zh-CN" sz="1800" dirty="0">
                    <a:latin typeface="CMMI12"/>
                  </a:rPr>
                  <a:t>b </a:t>
                </a:r>
                <a:r>
                  <a:rPr lang="en-US" altLang="zh-CN" sz="1800" dirty="0">
                    <a:latin typeface="CMR12"/>
                  </a:rPr>
                  <a:t>of the </a:t>
                </a:r>
                <a:r>
                  <a:rPr lang="en-US" altLang="zh-CN" sz="1800" dirty="0">
                    <a:latin typeface="CMMI12"/>
                  </a:rPr>
                  <a:t>T-b</a:t>
                </a:r>
                <a:r>
                  <a:rPr lang="en-US" altLang="zh-CN" sz="1800" dirty="0">
                    <a:latin typeface="CMR12"/>
                  </a:rPr>
                  <a:t>ond at any time </a:t>
                </a:r>
                <a14:m>
                  <m:oMath xmlns:m="http://schemas.openxmlformats.org/officeDocument/2006/math">
                    <m:r>
                      <a:rPr lang="en-US" altLang="zh-CN" sz="1800" b="0" i="1" smtClean="0">
                        <a:latin typeface="Cambria Math" panose="02040503050406030204" pitchFamily="18" charset="0"/>
                      </a:rPr>
                      <m:t>𝑡</m:t>
                    </m:r>
                    <m:r>
                      <a:rPr lang="zh-CN" altLang="en-US" sz="1800" b="0" i="1" smtClean="0">
                        <a:latin typeface="Cambria Math" panose="02040503050406030204" pitchFamily="18" charset="0"/>
                      </a:rPr>
                      <m:t>𝜖</m:t>
                    </m:r>
                    <m:r>
                      <a:rPr lang="en-US" altLang="zh-CN" sz="1800" b="0" i="1" smtClean="0">
                        <a:latin typeface="Cambria Math" panose="02040503050406030204" pitchFamily="18" charset="0"/>
                      </a:rPr>
                      <m:t>[0,</m:t>
                    </m:r>
                    <m:r>
                      <a:rPr lang="en-US" altLang="zh-CN" sz="1800" b="0" i="1" smtClean="0">
                        <a:latin typeface="Cambria Math" panose="02040503050406030204" pitchFamily="18" charset="0"/>
                      </a:rPr>
                      <m:t>𝑇</m:t>
                    </m:r>
                    <m:r>
                      <a:rPr lang="en-US" altLang="zh-CN" sz="1800" b="0" i="1" smtClean="0">
                        <a:latin typeface="Cambria Math" panose="02040503050406030204" pitchFamily="18" charset="0"/>
                      </a:rPr>
                      <m:t>]</m:t>
                    </m:r>
                  </m:oMath>
                </a14:m>
                <a:r>
                  <a:rPr lang="en-US" altLang="zh-CN" sz="1800" dirty="0">
                    <a:latin typeface="CMR12"/>
                  </a:rPr>
                  <a:t> must be:</a:t>
                </a:r>
              </a:p>
              <a:p>
                <a:endParaRPr lang="en-US" altLang="zh-CN" sz="1800" dirty="0">
                  <a:latin typeface="CMR12"/>
                </a:endParaRPr>
              </a:p>
              <a:p>
                <a:endParaRPr lang="en-US" altLang="zh-CN" sz="1800" dirty="0">
                  <a:latin typeface="CMR12"/>
                </a:endParaRPr>
              </a:p>
              <a:p>
                <a:r>
                  <a:rPr lang="en-US" sz="1800" dirty="0"/>
                  <a:t>The yield-to-maturity of this T-bond is defined as the solution to the equation:</a:t>
                </a:r>
              </a:p>
              <a:p>
                <a:endParaRPr lang="en-US" sz="1800" dirty="0"/>
              </a:p>
              <a:p>
                <a:endParaRPr sz="1800" dirty="0"/>
              </a:p>
            </p:txBody>
          </p:sp>
        </mc:Choice>
        <mc:Fallback xmlns="">
          <p:sp>
            <p:nvSpPr>
              <p:cNvPr id="57" name="Shape 57"/>
              <p:cNvSpPr txBox="1">
                <a:spLocks noRot="1" noChangeAspect="1" noMove="1" noResize="1" noEditPoints="1" noAdjustHandles="1" noChangeArrowheads="1" noChangeShapeType="1" noTextEdit="1"/>
              </p:cNvSpPr>
              <p:nvPr/>
            </p:nvSpPr>
            <p:spPr>
              <a:xfrm>
                <a:off x="716025" y="2082572"/>
                <a:ext cx="8997900" cy="4666098"/>
              </a:xfrm>
              <a:prstGeom prst="rect">
                <a:avLst/>
              </a:prstGeom>
              <a:blipFill>
                <a:blip r:embed="rId3"/>
                <a:stretch>
                  <a:fillRect l="-1084"/>
                </a:stretch>
              </a:blipFill>
              <a:ln>
                <a:noFill/>
              </a:ln>
            </p:spPr>
            <p:txBody>
              <a:bodyPr/>
              <a:lstStyle/>
              <a:p>
                <a:r>
                  <a:rPr lang="zh-CN" altLang="en-US">
                    <a:noFill/>
                  </a:rPr>
                  <a:t> </a:t>
                </a:r>
              </a:p>
            </p:txBody>
          </p:sp>
        </mc:Fallback>
      </mc:AlternateContent>
      <p:pic>
        <p:nvPicPr>
          <p:cNvPr id="3" name="Picture 2">
            <a:extLst>
              <a:ext uri="{FF2B5EF4-FFF2-40B4-BE49-F238E27FC236}">
                <a16:creationId xmlns:a16="http://schemas.microsoft.com/office/drawing/2014/main" id="{9A6C4964-0B0C-4E65-9977-2D5FE13917C5}"/>
              </a:ext>
            </a:extLst>
          </p:cNvPr>
          <p:cNvPicPr>
            <a:picLocks noChangeAspect="1"/>
          </p:cNvPicPr>
          <p:nvPr/>
        </p:nvPicPr>
        <p:blipFill>
          <a:blip r:embed="rId4"/>
          <a:stretch>
            <a:fillRect/>
          </a:stretch>
        </p:blipFill>
        <p:spPr>
          <a:xfrm>
            <a:off x="1057276" y="4454483"/>
            <a:ext cx="9158080" cy="562053"/>
          </a:xfrm>
          <a:prstGeom prst="rect">
            <a:avLst/>
          </a:prstGeom>
        </p:spPr>
      </p:pic>
      <p:pic>
        <p:nvPicPr>
          <p:cNvPr id="5" name="Picture 4">
            <a:extLst>
              <a:ext uri="{FF2B5EF4-FFF2-40B4-BE49-F238E27FC236}">
                <a16:creationId xmlns:a16="http://schemas.microsoft.com/office/drawing/2014/main" id="{B4438EB4-7833-45CF-B35B-2A2783259EB8}"/>
              </a:ext>
            </a:extLst>
          </p:cNvPr>
          <p:cNvPicPr>
            <a:picLocks noChangeAspect="1"/>
          </p:cNvPicPr>
          <p:nvPr/>
        </p:nvPicPr>
        <p:blipFill>
          <a:blip r:embed="rId5"/>
          <a:stretch>
            <a:fillRect/>
          </a:stretch>
        </p:blipFill>
        <p:spPr>
          <a:xfrm>
            <a:off x="469921" y="5309309"/>
            <a:ext cx="9745435" cy="1133633"/>
          </a:xfrm>
          <a:prstGeom prst="rect">
            <a:avLst/>
          </a:prstGeom>
        </p:spPr>
      </p:pic>
    </p:spTree>
    <p:extLst>
      <p:ext uri="{BB962C8B-B14F-4D97-AF65-F5344CB8AC3E}">
        <p14:creationId xmlns:p14="http://schemas.microsoft.com/office/powerpoint/2010/main" val="529063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Benchmark Models</a:t>
            </a:r>
          </a:p>
        </p:txBody>
      </p:sp>
      <mc:AlternateContent xmlns:mc="http://schemas.openxmlformats.org/markup-compatibility/2006" xmlns:a14="http://schemas.microsoft.com/office/drawing/2010/main">
        <mc:Choice Requires="a14">
          <p:sp>
            <p:nvSpPr>
              <p:cNvPr id="57" name="Shape 57"/>
              <p:cNvSpPr txBox="1"/>
              <p:nvPr/>
            </p:nvSpPr>
            <p:spPr>
              <a:xfrm>
                <a:off x="716024" y="2082572"/>
                <a:ext cx="9478697" cy="4666098"/>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800" dirty="0">
                    <a:latin typeface="CMR12"/>
                  </a:rPr>
                  <a:t>The only yield curve which is free of our model-based arbitrage is: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800" dirty="0">
                    <a:latin typeface="CMR12"/>
                  </a:rPr>
                  <a:t> </a:t>
                </a:r>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zh-CN" sz="2400" b="0" i="0" u="none" strike="noStrike" kern="0" cap="none" spc="0" normalizeH="0" baseline="0" noProof="0" dirty="0">
                    <a:ln>
                      <a:noFill/>
                    </a:ln>
                    <a:solidFill>
                      <a:srgbClr val="000000"/>
                    </a:solidFill>
                    <a:effectLst/>
                    <a:uLnTx/>
                    <a:uFillTx/>
                    <a:latin typeface="CMR12"/>
                    <a:cs typeface="Arial"/>
                    <a:sym typeface="Arial"/>
                  </a:rPr>
                  <a:t>2. Constant Normal Volatility Swaption Model</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2400" b="0" i="0" u="none" strike="noStrike" kern="0" cap="none" spc="0" normalizeH="0" baseline="0" noProof="0" dirty="0">
                  <a:ln>
                    <a:noFill/>
                  </a:ln>
                  <a:solidFill>
                    <a:srgbClr val="000000"/>
                  </a:solidFill>
                  <a:effectLst/>
                  <a:uLnTx/>
                  <a:uFillTx/>
                  <a:latin typeface="CMR12"/>
                  <a:cs typeface="Arial"/>
                  <a:sym typeface="Arial"/>
                </a:endParaRPr>
              </a:p>
              <a:p>
                <a:r>
                  <a:rPr lang="en-US" altLang="zh-CN" sz="1800" dirty="0">
                    <a:latin typeface="CMR12"/>
                  </a:rPr>
                  <a:t>Under the forward swap measure </a:t>
                </a:r>
                <a14:m>
                  <m:oMath xmlns:m="http://schemas.openxmlformats.org/officeDocument/2006/math">
                    <m:sSup>
                      <m:sSupPr>
                        <m:ctrlPr>
                          <a:rPr lang="en-US" altLang="zh-CN" sz="1800" i="1" smtClean="0">
                            <a:latin typeface="Cambria Math" panose="02040503050406030204" pitchFamily="18" charset="0"/>
                          </a:rPr>
                        </m:ctrlPr>
                      </m:sSupPr>
                      <m:e>
                        <m:r>
                          <a:rPr lang="en-US" altLang="zh-CN" sz="1800" b="0" i="1" smtClean="0">
                            <a:latin typeface="Cambria Math" panose="02040503050406030204" pitchFamily="18" charset="0"/>
                          </a:rPr>
                          <m:t>𝑄</m:t>
                        </m:r>
                      </m:e>
                      <m:sup>
                        <m:r>
                          <a:rPr lang="en-US" altLang="zh-CN" sz="1800" b="0" i="1" smtClean="0">
                            <a:latin typeface="Cambria Math" panose="02040503050406030204" pitchFamily="18" charset="0"/>
                          </a:rPr>
                          <m:t>𝑎</m:t>
                        </m:r>
                      </m:sup>
                    </m:sSup>
                  </m:oMath>
                </a14:m>
                <a:r>
                  <a:rPr lang="en-US" altLang="zh-CN" sz="1050" dirty="0">
                    <a:latin typeface="CMMI8"/>
                  </a:rPr>
                  <a:t> </a:t>
                </a:r>
                <a:r>
                  <a:rPr lang="en-US" altLang="zh-CN" sz="1800" dirty="0">
                    <a:latin typeface="CMR12"/>
                  </a:rPr>
                  <a:t>corresponding to that term and tenor, the forward swap rate dynamics are assumed to be:</a:t>
                </a:r>
              </a:p>
              <a:p>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CMR12"/>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 xmlns:m="http://schemas.openxmlformats.org/officeDocument/2006/math">
                    <m:r>
                      <a:rPr kumimoji="0" lang="en-US" sz="18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sym typeface="Arial"/>
                      </a:rPr>
                      <m:t>𝜂</m:t>
                    </m:r>
                  </m:oMath>
                </a14:m>
                <a:r>
                  <a:rPr kumimoji="0" lang="en-US" sz="1800" b="0" i="0" u="none" strike="noStrike" kern="0" cap="none" spc="0" normalizeH="0" baseline="0" noProof="0" dirty="0">
                    <a:ln>
                      <a:noFill/>
                    </a:ln>
                    <a:solidFill>
                      <a:srgbClr val="000000"/>
                    </a:solidFill>
                    <a:effectLst/>
                    <a:uLnTx/>
                    <a:uFillTx/>
                    <a:latin typeface="Arial"/>
                    <a:cs typeface="Arial"/>
                    <a:sym typeface="Arial"/>
                  </a:rPr>
                  <a:t> is the instantaneous</a:t>
                </a:r>
                <a:r>
                  <a:rPr kumimoji="0" lang="en-US" sz="1800" b="0" i="0" u="none" strike="noStrike" kern="0" cap="none" spc="0" normalizeH="0" noProof="0" dirty="0">
                    <a:ln>
                      <a:noFill/>
                    </a:ln>
                    <a:solidFill>
                      <a:srgbClr val="000000"/>
                    </a:solidFill>
                    <a:effectLst/>
                    <a:uLnTx/>
                    <a:uFillTx/>
                    <a:latin typeface="Arial"/>
                    <a:cs typeface="Arial"/>
                    <a:sym typeface="Arial"/>
                  </a:rPr>
                  <a:t> volatility of the forward swap rate.</a:t>
                </a:r>
                <a:endParaRPr kumimoji="0"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57" name="Shape 57"/>
              <p:cNvSpPr txBox="1">
                <a:spLocks noRot="1" noChangeAspect="1" noMove="1" noResize="1" noEditPoints="1" noAdjustHandles="1" noChangeArrowheads="1" noChangeShapeType="1" noTextEdit="1"/>
              </p:cNvSpPr>
              <p:nvPr/>
            </p:nvSpPr>
            <p:spPr>
              <a:xfrm>
                <a:off x="716024" y="2082572"/>
                <a:ext cx="9478697" cy="4666098"/>
              </a:xfrm>
              <a:prstGeom prst="rect">
                <a:avLst/>
              </a:prstGeom>
              <a:blipFill>
                <a:blip r:embed="rId3"/>
                <a:stretch>
                  <a:fillRect l="-965"/>
                </a:stretch>
              </a:blipFill>
              <a:ln>
                <a:noFill/>
              </a:ln>
            </p:spPr>
            <p:txBody>
              <a:bodyPr/>
              <a:lstStyle/>
              <a:p>
                <a:r>
                  <a:rPr lang="zh-CN" altLang="en-US">
                    <a:noFill/>
                  </a:rPr>
                  <a:t> </a:t>
                </a:r>
              </a:p>
            </p:txBody>
          </p:sp>
        </mc:Fallback>
      </mc:AlternateContent>
      <p:pic>
        <p:nvPicPr>
          <p:cNvPr id="3" name="Picture 2">
            <a:extLst>
              <a:ext uri="{FF2B5EF4-FFF2-40B4-BE49-F238E27FC236}">
                <a16:creationId xmlns:a16="http://schemas.microsoft.com/office/drawing/2014/main" id="{7AC0548A-EFC4-4A7B-95FA-4600DA560352}"/>
              </a:ext>
            </a:extLst>
          </p:cNvPr>
          <p:cNvPicPr>
            <a:picLocks noChangeAspect="1"/>
          </p:cNvPicPr>
          <p:nvPr/>
        </p:nvPicPr>
        <p:blipFill>
          <a:blip r:embed="rId4"/>
          <a:stretch>
            <a:fillRect/>
          </a:stretch>
        </p:blipFill>
        <p:spPr>
          <a:xfrm>
            <a:off x="716025" y="2434388"/>
            <a:ext cx="9478698" cy="619211"/>
          </a:xfrm>
          <a:prstGeom prst="rect">
            <a:avLst/>
          </a:prstGeom>
        </p:spPr>
      </p:pic>
      <p:pic>
        <p:nvPicPr>
          <p:cNvPr id="5" name="Picture 4">
            <a:extLst>
              <a:ext uri="{FF2B5EF4-FFF2-40B4-BE49-F238E27FC236}">
                <a16:creationId xmlns:a16="http://schemas.microsoft.com/office/drawing/2014/main" id="{D7F7605B-212F-4A1F-9A04-FF6BF5BA1FCE}"/>
              </a:ext>
            </a:extLst>
          </p:cNvPr>
          <p:cNvPicPr>
            <a:picLocks noChangeAspect="1"/>
          </p:cNvPicPr>
          <p:nvPr/>
        </p:nvPicPr>
        <p:blipFill>
          <a:blip r:embed="rId5"/>
          <a:stretch>
            <a:fillRect/>
          </a:stretch>
        </p:blipFill>
        <p:spPr>
          <a:xfrm>
            <a:off x="782709" y="4797837"/>
            <a:ext cx="9345329" cy="523948"/>
          </a:xfrm>
          <a:prstGeom prst="rect">
            <a:avLst/>
          </a:prstGeom>
        </p:spPr>
      </p:pic>
    </p:spTree>
    <p:extLst>
      <p:ext uri="{BB962C8B-B14F-4D97-AF65-F5344CB8AC3E}">
        <p14:creationId xmlns:p14="http://schemas.microsoft.com/office/powerpoint/2010/main" val="430630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Benchmark Models</a:t>
            </a:r>
          </a:p>
        </p:txBody>
      </p:sp>
      <mc:AlternateContent xmlns:mc="http://schemas.openxmlformats.org/markup-compatibility/2006" xmlns:a14="http://schemas.microsoft.com/office/drawing/2010/main">
        <mc:Choice Requires="a14">
          <p:sp>
            <p:nvSpPr>
              <p:cNvPr id="57" name="Shape 57"/>
              <p:cNvSpPr txBox="1"/>
              <p:nvPr/>
            </p:nvSpPr>
            <p:spPr>
              <a:xfrm>
                <a:off x="338337" y="1893728"/>
                <a:ext cx="9749880" cy="5650072"/>
              </a:xfrm>
              <a:prstGeom prst="rect">
                <a:avLst/>
              </a:prstGeom>
              <a:noFill/>
              <a:ln>
                <a:noFill/>
              </a:ln>
            </p:spPr>
            <p:txBody>
              <a:bodyPr spcFirstLastPara="1" wrap="square" lIns="91425" tIns="91425" rIns="91425" bIns="91425" anchor="t" anchorCtr="0">
                <a:noAutofit/>
              </a:bodyPr>
              <a:lstStyle/>
              <a:p>
                <a:r>
                  <a:rPr lang="fr-FR" altLang="zh-CN" sz="1800" dirty="0">
                    <a:latin typeface="CMR12"/>
                  </a:rPr>
                  <a:t>Let </a:t>
                </a:r>
                <a:r>
                  <a:rPr lang="fr-FR" altLang="zh-CN" sz="1800" dirty="0">
                    <a:latin typeface="CMMI12"/>
                  </a:rPr>
                  <a:t>c</a:t>
                </a:r>
                <a:r>
                  <a:rPr lang="fr-FR" altLang="zh-CN" sz="1800" dirty="0">
                    <a:latin typeface="CMR12"/>
                  </a:rPr>
                  <a:t>(</a:t>
                </a:r>
                <a:r>
                  <a:rPr lang="fr-FR" altLang="zh-CN" sz="1800" dirty="0">
                    <a:latin typeface="CMMI12"/>
                  </a:rPr>
                  <a:t>F; </a:t>
                </a:r>
                <a:r>
                  <a:rPr lang="fr-FR" altLang="zh-CN" sz="1800" dirty="0" err="1">
                    <a:latin typeface="CMMI12"/>
                  </a:rPr>
                  <a:t>t</a:t>
                </a:r>
                <a:r>
                  <a:rPr lang="fr-FR" altLang="zh-CN" sz="1800" dirty="0" err="1">
                    <a:latin typeface="CMR12"/>
                  </a:rPr>
                  <a:t>;</a:t>
                </a:r>
                <a:r>
                  <a:rPr lang="fr-FR" altLang="zh-CN" sz="1800" dirty="0" err="1">
                    <a:latin typeface="CMMI12"/>
                  </a:rPr>
                  <a:t>K</a:t>
                </a:r>
                <a:r>
                  <a:rPr lang="fr-FR" altLang="zh-CN" sz="1800" dirty="0">
                    <a:latin typeface="CMMI12"/>
                  </a:rPr>
                  <a:t>; T; </a:t>
                </a:r>
                <a:r>
                  <a:rPr lang="fr-FR" altLang="zh-CN" sz="1800" dirty="0">
                    <a:latin typeface="CMR12"/>
                  </a:rPr>
                  <a:t>) </a:t>
                </a:r>
                <a:r>
                  <a:rPr lang="en-US" altLang="zh-CN" sz="1800" dirty="0">
                    <a:latin typeface="CMR12"/>
                  </a:rPr>
                  <a:t>be the </a:t>
                </a:r>
                <a:r>
                  <a:rPr lang="en-US" altLang="zh-CN" sz="1800" dirty="0" err="1">
                    <a:latin typeface="CMR12"/>
                  </a:rPr>
                  <a:t>the</a:t>
                </a:r>
                <a:r>
                  <a:rPr lang="en-US" altLang="zh-CN" sz="1800" dirty="0">
                    <a:latin typeface="CMR12"/>
                  </a:rPr>
                  <a:t> arbitrage-free call swaption valuation function in our constant normal volatility model. This function is the unique solution to the following terminal value problem:</a:t>
                </a:r>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endParaRPr lang="en-US" altLang="zh-CN" sz="1800" noProof="0" dirty="0"/>
              </a:p>
              <a:p>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r>
                  <a:rPr lang="en-US" altLang="zh-CN" sz="1800" dirty="0"/>
                  <a:t>Very similar to Black’s equation.</a:t>
                </a:r>
              </a:p>
              <a:p>
                <a:endParaRPr lang="en-US" altLang="zh-CN" sz="1800" dirty="0"/>
              </a:p>
              <a:p>
                <a:r>
                  <a:rPr lang="en-US" altLang="zh-CN" sz="1800" dirty="0"/>
                  <a:t>Let </a:t>
                </a:r>
                <a14:m>
                  <m:oMath xmlns:m="http://schemas.openxmlformats.org/officeDocument/2006/math">
                    <m:r>
                      <a:rPr lang="zh-CN" altLang="en-US" sz="1800" i="1" smtClean="0">
                        <a:latin typeface="Cambria Math" panose="02040503050406030204" pitchFamily="18" charset="0"/>
                      </a:rPr>
                      <m:t>𝜏</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𝑇</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𝑡</m:t>
                    </m:r>
                    <m:r>
                      <a:rPr lang="en-US" altLang="zh-CN" sz="1800" b="0" i="1" smtClean="0">
                        <a:latin typeface="Cambria Math" panose="02040503050406030204" pitchFamily="18" charset="0"/>
                      </a:rPr>
                      <m:t>, </m:t>
                    </m:r>
                    <m:r>
                      <a:rPr lang="en-US" altLang="zh-CN" sz="1800" b="0" i="1" smtClean="0">
                        <a:latin typeface="Cambria Math" panose="02040503050406030204" pitchFamily="18" charset="0"/>
                      </a:rPr>
                      <m:t>𝑥</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𝐹</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𝐾</m:t>
                    </m:r>
                    <m:r>
                      <a:rPr lang="en-US" altLang="zh-CN" sz="1800" b="0" i="1" smtClean="0">
                        <a:latin typeface="Cambria Math" panose="02040503050406030204" pitchFamily="18" charset="0"/>
                      </a:rPr>
                      <m:t>,</m:t>
                    </m:r>
                  </m:oMath>
                </a14:m>
                <a:r>
                  <a:rPr lang="en-US" altLang="zh-CN" sz="1800" dirty="0"/>
                  <a:t> (13) is equivalent to:</a:t>
                </a:r>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The solution is: </a:t>
                </a:r>
              </a:p>
              <a:p>
                <a:endParaRPr lang="en-US" altLang="zh-CN" sz="1800" dirty="0"/>
              </a:p>
            </p:txBody>
          </p:sp>
        </mc:Choice>
        <mc:Fallback xmlns="">
          <p:sp>
            <p:nvSpPr>
              <p:cNvPr id="57" name="Shape 57"/>
              <p:cNvSpPr txBox="1">
                <a:spLocks noRot="1" noChangeAspect="1" noMove="1" noResize="1" noEditPoints="1" noAdjustHandles="1" noChangeArrowheads="1" noChangeShapeType="1" noTextEdit="1"/>
              </p:cNvSpPr>
              <p:nvPr/>
            </p:nvSpPr>
            <p:spPr>
              <a:xfrm>
                <a:off x="338337" y="1893728"/>
                <a:ext cx="9749880" cy="5650072"/>
              </a:xfrm>
              <a:prstGeom prst="rect">
                <a:avLst/>
              </a:prstGeom>
              <a:blipFill>
                <a:blip r:embed="rId3"/>
                <a:stretch>
                  <a:fillRect l="-563"/>
                </a:stretch>
              </a:blipFill>
              <a:ln>
                <a:noFill/>
              </a:ln>
            </p:spPr>
            <p:txBody>
              <a:bodyPr/>
              <a:lstStyle/>
              <a:p>
                <a:r>
                  <a:rPr lang="zh-CN" altLang="en-US">
                    <a:noFill/>
                  </a:rPr>
                  <a:t> </a:t>
                </a:r>
              </a:p>
            </p:txBody>
          </p:sp>
        </mc:Fallback>
      </mc:AlternateContent>
      <p:pic>
        <p:nvPicPr>
          <p:cNvPr id="4" name="Picture 3">
            <a:extLst>
              <a:ext uri="{FF2B5EF4-FFF2-40B4-BE49-F238E27FC236}">
                <a16:creationId xmlns:a16="http://schemas.microsoft.com/office/drawing/2014/main" id="{55761D26-F5F5-4063-AD11-ACE9769D07E0}"/>
              </a:ext>
            </a:extLst>
          </p:cNvPr>
          <p:cNvPicPr>
            <a:picLocks noChangeAspect="1"/>
          </p:cNvPicPr>
          <p:nvPr/>
        </p:nvPicPr>
        <p:blipFill>
          <a:blip r:embed="rId4"/>
          <a:stretch>
            <a:fillRect/>
          </a:stretch>
        </p:blipFill>
        <p:spPr>
          <a:xfrm>
            <a:off x="619046" y="2519492"/>
            <a:ext cx="9469171" cy="1400370"/>
          </a:xfrm>
          <a:prstGeom prst="rect">
            <a:avLst/>
          </a:prstGeom>
        </p:spPr>
      </p:pic>
      <p:pic>
        <p:nvPicPr>
          <p:cNvPr id="7" name="Picture 6">
            <a:extLst>
              <a:ext uri="{FF2B5EF4-FFF2-40B4-BE49-F238E27FC236}">
                <a16:creationId xmlns:a16="http://schemas.microsoft.com/office/drawing/2014/main" id="{C6470857-26D6-4257-97C1-95B63BB60911}"/>
              </a:ext>
            </a:extLst>
          </p:cNvPr>
          <p:cNvPicPr>
            <a:picLocks noChangeAspect="1"/>
          </p:cNvPicPr>
          <p:nvPr/>
        </p:nvPicPr>
        <p:blipFill>
          <a:blip r:embed="rId5"/>
          <a:stretch>
            <a:fillRect/>
          </a:stretch>
        </p:blipFill>
        <p:spPr>
          <a:xfrm>
            <a:off x="716025" y="4718764"/>
            <a:ext cx="9450119" cy="1333686"/>
          </a:xfrm>
          <a:prstGeom prst="rect">
            <a:avLst/>
          </a:prstGeom>
        </p:spPr>
      </p:pic>
      <p:pic>
        <p:nvPicPr>
          <p:cNvPr id="9" name="Picture 8">
            <a:extLst>
              <a:ext uri="{FF2B5EF4-FFF2-40B4-BE49-F238E27FC236}">
                <a16:creationId xmlns:a16="http://schemas.microsoft.com/office/drawing/2014/main" id="{267BD1A4-896D-4F91-B9D1-3D02038893C3}"/>
              </a:ext>
            </a:extLst>
          </p:cNvPr>
          <p:cNvPicPr>
            <a:picLocks noChangeAspect="1"/>
          </p:cNvPicPr>
          <p:nvPr/>
        </p:nvPicPr>
        <p:blipFill>
          <a:blip r:embed="rId6"/>
          <a:stretch>
            <a:fillRect/>
          </a:stretch>
        </p:blipFill>
        <p:spPr>
          <a:xfrm>
            <a:off x="2691177" y="6249884"/>
            <a:ext cx="7335274" cy="733527"/>
          </a:xfrm>
          <a:prstGeom prst="rect">
            <a:avLst/>
          </a:prstGeom>
        </p:spPr>
      </p:pic>
    </p:spTree>
    <p:extLst>
      <p:ext uri="{BB962C8B-B14F-4D97-AF65-F5344CB8AC3E}">
        <p14:creationId xmlns:p14="http://schemas.microsoft.com/office/powerpoint/2010/main" val="422884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Benchmark Models</a:t>
            </a:r>
          </a:p>
        </p:txBody>
      </p:sp>
      <mc:AlternateContent xmlns:mc="http://schemas.openxmlformats.org/markup-compatibility/2006" xmlns:a14="http://schemas.microsoft.com/office/drawing/2010/main">
        <mc:Choice Requires="a14">
          <p:sp>
            <p:nvSpPr>
              <p:cNvPr id="57" name="Shape 57"/>
              <p:cNvSpPr txBox="1"/>
              <p:nvPr/>
            </p:nvSpPr>
            <p:spPr>
              <a:xfrm>
                <a:off x="235228" y="1784397"/>
                <a:ext cx="10012015" cy="571964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Plug in the moneyness </a:t>
                </a:r>
                <a14:m>
                  <m:oMath xmlns:m="http://schemas.openxmlformats.org/officeDocument/2006/math">
                    <m:r>
                      <a:rPr kumimoji="0" lang="en-US"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𝑚</m:t>
                    </m:r>
                    <m:r>
                      <a:rPr kumimoji="0" lang="en-US"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m:t>
                    </m:r>
                    <m:f>
                      <m:fPr>
                        <m:ctrlP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ctrlPr>
                      </m:fPr>
                      <m:num>
                        <m:sSub>
                          <m:sSubPr>
                            <m:ctrlP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ctrlPr>
                          </m:sSubPr>
                          <m:e>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𝐹</m:t>
                            </m:r>
                          </m:e>
                          <m:sub>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𝑡</m:t>
                            </m:r>
                          </m:sub>
                        </m:sSub>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m:t>
                        </m:r>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𝐾</m:t>
                        </m:r>
                      </m:num>
                      <m:den>
                        <m:r>
                          <a:rPr kumimoji="0" lang="en-US" sz="18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sym typeface="Arial"/>
                          </a:rPr>
                          <m:t>𝜂</m:t>
                        </m:r>
                      </m:den>
                    </m:f>
                    <m:r>
                      <a:rPr kumimoji="0" lang="en-US" sz="1800" b="0" i="1" u="none" strike="noStrike" kern="0" cap="none" spc="0" normalizeH="0" baseline="0" noProof="0" smtClean="0">
                        <a:ln>
                          <a:noFill/>
                        </a:ln>
                        <a:solidFill>
                          <a:srgbClr val="000000"/>
                        </a:solidFill>
                        <a:effectLst/>
                        <a:uLnTx/>
                        <a:uFillTx/>
                        <a:latin typeface="Cambria Math" panose="02040503050406030204" pitchFamily="18" charset="0"/>
                        <a:ea typeface="Cambria Math" panose="02040503050406030204" pitchFamily="18" charset="0"/>
                        <a:sym typeface="Arial"/>
                      </a:rPr>
                      <m:t>,</m:t>
                    </m:r>
                  </m:oMath>
                </a14:m>
                <a:r>
                  <a:rPr kumimoji="0" lang="en-US" sz="1800" b="0" i="0" u="none" strike="noStrike" kern="0" cap="none" spc="0" normalizeH="0" baseline="0" noProof="0" dirty="0">
                    <a:ln>
                      <a:noFill/>
                    </a:ln>
                    <a:solidFill>
                      <a:srgbClr val="000000"/>
                    </a:solidFill>
                    <a:effectLst/>
                    <a:uLnTx/>
                    <a:uFillTx/>
                    <a:latin typeface="Arial"/>
                    <a:cs typeface="Arial"/>
                    <a:sym typeface="Arial"/>
                  </a:rPr>
                  <a:t> and the normal implied variance rate</a:t>
                </a:r>
                <a14:m>
                  <m:oMath xmlns:m="http://schemas.openxmlformats.org/officeDocument/2006/math">
                    <m:sSubSup>
                      <m:sSubSupPr>
                        <m:ctrlP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ctrlPr>
                      </m:sSubSupPr>
                      <m:e>
                        <m:r>
                          <a:rPr kumimoji="0" lang="zh-CN" altLang="en-US" sz="1800" b="0" i="1" u="none" strike="noStrike" kern="0" cap="none" spc="0" normalizeH="0" baseline="0" noProof="0" smtClean="0">
                            <a:ln>
                              <a:noFill/>
                            </a:ln>
                            <a:solidFill>
                              <a:srgbClr val="000000"/>
                            </a:solidFill>
                            <a:effectLst/>
                            <a:uLnTx/>
                            <a:uFillTx/>
                            <a:latin typeface="Cambria Math" panose="02040503050406030204" pitchFamily="18" charset="0"/>
                            <a:sym typeface="Arial"/>
                          </a:rPr>
                          <m:t>𝜂</m:t>
                        </m:r>
                      </m:e>
                      <m:sub>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𝑡</m:t>
                        </m:r>
                      </m:sub>
                      <m:sup>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2</m:t>
                        </m:r>
                      </m:sup>
                    </m:sSubSup>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m:t>
                    </m:r>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𝑚</m:t>
                    </m:r>
                    <m:r>
                      <a:rPr kumimoji="0" lang="en-US" altLang="zh-CN" sz="1800" b="0" i="1" u="none" strike="noStrike" kern="0" cap="none" spc="0" normalizeH="0" baseline="0" noProof="0" smtClean="0">
                        <a:ln>
                          <a:noFill/>
                        </a:ln>
                        <a:solidFill>
                          <a:srgbClr val="000000"/>
                        </a:solidFill>
                        <a:effectLst/>
                        <a:uLnTx/>
                        <a:uFillTx/>
                        <a:latin typeface="Cambria Math" panose="02040503050406030204" pitchFamily="18" charset="0"/>
                        <a:cs typeface="Arial"/>
                        <a:sym typeface="Arial"/>
                      </a:rPr>
                      <m:t>)</m:t>
                    </m:r>
                  </m:oMath>
                </a14:m>
                <a:r>
                  <a:rPr kumimoji="0" lang="en-US" sz="1800" b="0" i="0" u="none" strike="noStrike" kern="0" cap="none" spc="0" normalizeH="0" baseline="0" noProof="0" dirty="0">
                    <a:ln>
                      <a:noFill/>
                    </a:ln>
                    <a:solidFill>
                      <a:srgbClr val="000000"/>
                    </a:solidFill>
                    <a:effectLst/>
                    <a:uLnTx/>
                    <a:uFillTx/>
                    <a:latin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8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8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latin typeface="Arial"/>
                    <a:cs typeface="Arial"/>
                    <a:sym typeface="Arial"/>
                  </a:rPr>
                  <a:t>In the </a:t>
                </a:r>
                <a:r>
                  <a:rPr kumimoji="0" lang="en-US" sz="1800" b="0" i="0" u="none" strike="noStrike" kern="0" cap="none" spc="0" normalizeH="0" baseline="0" noProof="0" dirty="0" err="1">
                    <a:ln>
                      <a:noFill/>
                    </a:ln>
                    <a:solidFill>
                      <a:srgbClr val="000000"/>
                    </a:solidFill>
                    <a:effectLst/>
                    <a:uLnTx/>
                    <a:uFillTx/>
                    <a:latin typeface="Arial"/>
                    <a:cs typeface="Arial"/>
                    <a:sym typeface="Arial"/>
                  </a:rPr>
                  <a:t>Bachelier</a:t>
                </a:r>
                <a:r>
                  <a:rPr lang="en-US" sz="1800" dirty="0"/>
                  <a:t> model, the usual normal implied volatility smile is flat and constant over time: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18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altLang="zh-CN" sz="18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800" dirty="0"/>
                  <a:t>3. Comparing Benchmark Models (Draw the analogy)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altLang="zh-CN" sz="18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mc:Choice>
        <mc:Fallback xmlns="">
          <p:sp>
            <p:nvSpPr>
              <p:cNvPr id="57" name="Shape 57"/>
              <p:cNvSpPr txBox="1">
                <a:spLocks noRot="1" noChangeAspect="1" noMove="1" noResize="1" noEditPoints="1" noAdjustHandles="1" noChangeArrowheads="1" noChangeShapeType="1" noTextEdit="1"/>
              </p:cNvSpPr>
              <p:nvPr/>
            </p:nvSpPr>
            <p:spPr>
              <a:xfrm>
                <a:off x="235228" y="1784397"/>
                <a:ext cx="10012015" cy="5719645"/>
              </a:xfrm>
              <a:prstGeom prst="rect">
                <a:avLst/>
              </a:prstGeom>
              <a:blipFill>
                <a:blip r:embed="rId3"/>
                <a:stretch>
                  <a:fillRect l="-548"/>
                </a:stretch>
              </a:blipFill>
              <a:ln>
                <a:noFill/>
              </a:ln>
            </p:spPr>
            <p:txBody>
              <a:bodyPr/>
              <a:lstStyle/>
              <a:p>
                <a:r>
                  <a:rPr lang="zh-CN" altLang="en-US">
                    <a:noFill/>
                  </a:rPr>
                  <a:t> </a:t>
                </a:r>
              </a:p>
            </p:txBody>
          </p:sp>
        </mc:Fallback>
      </mc:AlternateContent>
      <p:pic>
        <p:nvPicPr>
          <p:cNvPr id="4" name="Picture 3">
            <a:extLst>
              <a:ext uri="{FF2B5EF4-FFF2-40B4-BE49-F238E27FC236}">
                <a16:creationId xmlns:a16="http://schemas.microsoft.com/office/drawing/2014/main" id="{A764BC96-95FB-4527-943A-1CF8580EADF7}"/>
              </a:ext>
            </a:extLst>
          </p:cNvPr>
          <p:cNvPicPr>
            <a:picLocks noChangeAspect="1"/>
          </p:cNvPicPr>
          <p:nvPr/>
        </p:nvPicPr>
        <p:blipFill>
          <a:blip r:embed="rId4"/>
          <a:stretch>
            <a:fillRect/>
          </a:stretch>
        </p:blipFill>
        <p:spPr>
          <a:xfrm>
            <a:off x="1774969" y="2361702"/>
            <a:ext cx="8354591" cy="704948"/>
          </a:xfrm>
          <a:prstGeom prst="rect">
            <a:avLst/>
          </a:prstGeom>
        </p:spPr>
      </p:pic>
      <p:pic>
        <p:nvPicPr>
          <p:cNvPr id="7" name="Picture 6">
            <a:extLst>
              <a:ext uri="{FF2B5EF4-FFF2-40B4-BE49-F238E27FC236}">
                <a16:creationId xmlns:a16="http://schemas.microsoft.com/office/drawing/2014/main" id="{F36B6E26-AA43-4EFE-BA39-F9BA7D463D3D}"/>
              </a:ext>
            </a:extLst>
          </p:cNvPr>
          <p:cNvPicPr>
            <a:picLocks noChangeAspect="1"/>
          </p:cNvPicPr>
          <p:nvPr/>
        </p:nvPicPr>
        <p:blipFill>
          <a:blip r:embed="rId5"/>
          <a:stretch>
            <a:fillRect/>
          </a:stretch>
        </p:blipFill>
        <p:spPr>
          <a:xfrm>
            <a:off x="3179387" y="3505941"/>
            <a:ext cx="6868484" cy="381053"/>
          </a:xfrm>
          <a:prstGeom prst="rect">
            <a:avLst/>
          </a:prstGeom>
        </p:spPr>
      </p:pic>
      <p:pic>
        <p:nvPicPr>
          <p:cNvPr id="9" name="Picture 8">
            <a:extLst>
              <a:ext uri="{FF2B5EF4-FFF2-40B4-BE49-F238E27FC236}">
                <a16:creationId xmlns:a16="http://schemas.microsoft.com/office/drawing/2014/main" id="{08108275-5EA0-4071-8B65-C695FDCE0FE6}"/>
              </a:ext>
            </a:extLst>
          </p:cNvPr>
          <p:cNvPicPr>
            <a:picLocks noChangeAspect="1"/>
          </p:cNvPicPr>
          <p:nvPr/>
        </p:nvPicPr>
        <p:blipFill>
          <a:blip r:embed="rId6"/>
          <a:stretch>
            <a:fillRect/>
          </a:stretch>
        </p:blipFill>
        <p:spPr>
          <a:xfrm>
            <a:off x="1302020" y="4888273"/>
            <a:ext cx="8945223" cy="1257475"/>
          </a:xfrm>
          <a:prstGeom prst="rect">
            <a:avLst/>
          </a:prstGeom>
        </p:spPr>
      </p:pic>
    </p:spTree>
    <p:extLst>
      <p:ext uri="{BB962C8B-B14F-4D97-AF65-F5344CB8AC3E}">
        <p14:creationId xmlns:p14="http://schemas.microsoft.com/office/powerpoint/2010/main" val="3877993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16025" y="790577"/>
            <a:ext cx="8997900" cy="561900"/>
          </a:xfrm>
          <a:prstGeom prst="rect">
            <a:avLst/>
          </a:prstGeom>
          <a:noFill/>
          <a:ln>
            <a:noFill/>
          </a:ln>
        </p:spPr>
        <p:txBody>
          <a:bodyPr spcFirstLastPara="1" wrap="square" lIns="100825" tIns="50400" rIns="100825" bIns="50400" anchor="t" anchorCtr="0">
            <a:noAutofit/>
          </a:bodyPr>
          <a:lstStyle/>
          <a:p>
            <a:pPr marL="0" marR="0" lvl="0" indent="0" algn="l" rtl="0">
              <a:spcBef>
                <a:spcPts val="0"/>
              </a:spcBef>
              <a:spcAft>
                <a:spcPts val="0"/>
              </a:spcAft>
              <a:buClr>
                <a:srgbClr val="A11417"/>
              </a:buClr>
              <a:buSzPts val="2800"/>
              <a:buFont typeface="Arial"/>
              <a:buNone/>
            </a:pPr>
            <a:r>
              <a:rPr lang="en-US" sz="2800" b="1" i="0" u="none" strike="noStrike" cap="none">
                <a:solidFill>
                  <a:srgbClr val="A11417"/>
                </a:solidFill>
                <a:latin typeface="Arial"/>
                <a:ea typeface="Arial"/>
                <a:cs typeface="Arial"/>
                <a:sym typeface="Arial"/>
              </a:rPr>
              <a:t>Conclusion</a:t>
            </a:r>
            <a:endParaRPr sz="2000" b="1" i="0" u="none" strike="noStrike" cap="none">
              <a:solidFill>
                <a:srgbClr val="000000"/>
              </a:solidFill>
              <a:latin typeface="Arial"/>
              <a:ea typeface="Arial"/>
              <a:cs typeface="Arial"/>
              <a:sym typeface="Arial"/>
            </a:endParaRPr>
          </a:p>
        </p:txBody>
      </p:sp>
      <p:sp>
        <p:nvSpPr>
          <p:cNvPr id="56" name="Shape 56"/>
          <p:cNvSpPr/>
          <p:nvPr/>
        </p:nvSpPr>
        <p:spPr>
          <a:xfrm>
            <a:off x="0" y="790576"/>
            <a:ext cx="10364700" cy="854673"/>
          </a:xfrm>
          <a:prstGeom prst="rect">
            <a:avLst/>
          </a:prstGeom>
          <a:solidFill>
            <a:srgbClr val="A11417"/>
          </a:solidFill>
          <a:ln>
            <a:noFill/>
          </a:ln>
        </p:spPr>
        <p:txBody>
          <a:bodyPr spcFirstLastPara="1" wrap="square" lIns="89875" tIns="46725" rIns="89875" bIns="467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FFFFFF"/>
                </a:solidFill>
                <a:effectLst/>
                <a:uLnTx/>
                <a:uFillTx/>
                <a:latin typeface="Arial"/>
                <a:ea typeface="Arial"/>
                <a:cs typeface="Arial"/>
                <a:sym typeface="Arial"/>
              </a:rPr>
              <a:t>      </a:t>
            </a:r>
            <a:r>
              <a:rPr kumimoji="0" lang="en-US" sz="3600" b="1" i="0" u="none" strike="noStrike" kern="0" cap="none" spc="0" normalizeH="0" baseline="0" noProof="0" dirty="0">
                <a:ln>
                  <a:noFill/>
                </a:ln>
                <a:solidFill>
                  <a:srgbClr val="FFFFFF"/>
                </a:solidFill>
                <a:effectLst/>
                <a:uLnTx/>
                <a:uFillTx/>
                <a:latin typeface="Arial"/>
                <a:ea typeface="Arial"/>
                <a:cs typeface="Arial"/>
                <a:sym typeface="Arial"/>
              </a:rPr>
              <a:t>Benchmark Models</a:t>
            </a:r>
          </a:p>
        </p:txBody>
      </p:sp>
      <p:sp>
        <p:nvSpPr>
          <p:cNvPr id="57" name="Shape 57"/>
          <p:cNvSpPr txBox="1"/>
          <p:nvPr/>
        </p:nvSpPr>
        <p:spPr>
          <a:xfrm>
            <a:off x="235228" y="1784397"/>
            <a:ext cx="10012015" cy="5719645"/>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altLang="zh-CN" sz="1800" b="0" i="0" u="none" strike="noStrike" kern="0" cap="none" spc="0" normalizeH="0" baseline="0" noProof="0" dirty="0">
              <a:ln>
                <a:noFill/>
              </a:ln>
              <a:solidFill>
                <a:srgbClr val="000000"/>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376BC8CD-E970-47EA-B7CB-25A8DC1A53BF}"/>
              </a:ext>
            </a:extLst>
          </p:cNvPr>
          <p:cNvPicPr>
            <a:picLocks noChangeAspect="1"/>
          </p:cNvPicPr>
          <p:nvPr/>
        </p:nvPicPr>
        <p:blipFill>
          <a:blip r:embed="rId3"/>
          <a:stretch>
            <a:fillRect/>
          </a:stretch>
        </p:blipFill>
        <p:spPr>
          <a:xfrm>
            <a:off x="506649" y="1848719"/>
            <a:ext cx="9469171" cy="5134692"/>
          </a:xfrm>
          <a:prstGeom prst="rect">
            <a:avLst/>
          </a:prstGeom>
        </p:spPr>
      </p:pic>
    </p:spTree>
    <p:extLst>
      <p:ext uri="{BB962C8B-B14F-4D97-AF65-F5344CB8AC3E}">
        <p14:creationId xmlns:p14="http://schemas.microsoft.com/office/powerpoint/2010/main" val="1905639681"/>
      </p:ext>
    </p:extLst>
  </p:cSld>
  <p:clrMapOvr>
    <a:masterClrMapping/>
  </p:clrMapOvr>
</p:sld>
</file>

<file path=ppt/theme/theme1.xml><?xml version="1.0" encoding="utf-8"?>
<a:theme xmlns:a="http://schemas.openxmlformats.org/drawingml/2006/main" name="CICC IBD">
  <a:themeElements>
    <a:clrScheme name="自定义 1">
      <a:dk1>
        <a:srgbClr val="000000"/>
      </a:dk1>
      <a:lt1>
        <a:srgbClr val="FFFFFF"/>
      </a:lt1>
      <a:dk2>
        <a:srgbClr val="1F497D"/>
      </a:dk2>
      <a:lt2>
        <a:srgbClr val="EEECE1"/>
      </a:lt2>
      <a:accent1>
        <a:srgbClr val="CBAA7B"/>
      </a:accent1>
      <a:accent2>
        <a:srgbClr val="BEC0C2"/>
      </a:accent2>
      <a:accent3>
        <a:srgbClr val="C7674B"/>
      </a:accent3>
      <a:accent4>
        <a:srgbClr val="8A90A5"/>
      </a:accent4>
      <a:accent5>
        <a:srgbClr val="DF9753"/>
      </a:accent5>
      <a:accent6>
        <a:srgbClr val="DEC9AC"/>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914</Words>
  <Application>Microsoft Office PowerPoint</Application>
  <PresentationFormat>Custom</PresentationFormat>
  <Paragraphs>210</Paragraphs>
  <Slides>18</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CMMI12</vt:lpstr>
      <vt:lpstr>CMMI8</vt:lpstr>
      <vt:lpstr>CMR10</vt:lpstr>
      <vt:lpstr>CMR12</vt:lpstr>
      <vt:lpstr>MSBM10</vt:lpstr>
      <vt:lpstr>Noto Sans Symbols</vt:lpstr>
      <vt:lpstr>Arial</vt:lpstr>
      <vt:lpstr>Calibri</vt:lpstr>
      <vt:lpstr>Cambria Math</vt:lpstr>
      <vt:lpstr>Wingdings</vt:lpstr>
      <vt:lpstr>CICC IBD</vt:lpstr>
      <vt:lpstr>PowerPoint Presentation</vt:lpstr>
      <vt:lpstr>PowerPoint Presentation</vt:lpstr>
      <vt:lpstr>Conclusion</vt:lpstr>
      <vt:lpstr>Conclusion</vt:lpstr>
      <vt:lpstr>Conclusion</vt:lpstr>
      <vt:lpstr>Conclusion</vt:lpstr>
      <vt:lpstr>Conclusion</vt:lpstr>
      <vt:lpstr>Conclusion</vt:lpstr>
      <vt:lpstr>Conclusion</vt:lpstr>
      <vt:lpstr>Conclusion</vt:lpstr>
      <vt:lpstr>Conclusion</vt:lpstr>
      <vt:lpstr>Conclusion</vt:lpstr>
      <vt:lpstr>Conclusion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Zhang, Jingsheng</cp:lastModifiedBy>
  <cp:revision>22</cp:revision>
  <dcterms:modified xsi:type="dcterms:W3CDTF">2018-10-10T18:35:54Z</dcterms:modified>
</cp:coreProperties>
</file>